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7" r:id="rId1"/>
    <p:sldMasterId id="2147484431" r:id="rId2"/>
    <p:sldMasterId id="2147484492" r:id="rId3"/>
    <p:sldMasterId id="2147484691" r:id="rId4"/>
  </p:sldMasterIdLst>
  <p:notesMasterIdLst>
    <p:notesMasterId r:id="rId50"/>
  </p:notesMasterIdLst>
  <p:handoutMasterIdLst>
    <p:handoutMasterId r:id="rId51"/>
  </p:handoutMasterIdLst>
  <p:sldIdLst>
    <p:sldId id="565" r:id="rId5"/>
    <p:sldId id="632" r:id="rId6"/>
    <p:sldId id="630" r:id="rId7"/>
    <p:sldId id="586" r:id="rId8"/>
    <p:sldId id="621" r:id="rId9"/>
    <p:sldId id="622" r:id="rId10"/>
    <p:sldId id="590" r:id="rId11"/>
    <p:sldId id="623" r:id="rId12"/>
    <p:sldId id="617" r:id="rId13"/>
    <p:sldId id="589" r:id="rId14"/>
    <p:sldId id="620" r:id="rId15"/>
    <p:sldId id="585" r:id="rId16"/>
    <p:sldId id="610" r:id="rId17"/>
    <p:sldId id="618" r:id="rId18"/>
    <p:sldId id="619" r:id="rId19"/>
    <p:sldId id="605" r:id="rId20"/>
    <p:sldId id="604" r:id="rId21"/>
    <p:sldId id="624" r:id="rId22"/>
    <p:sldId id="608" r:id="rId23"/>
    <p:sldId id="609" r:id="rId24"/>
    <p:sldId id="508" r:id="rId25"/>
    <p:sldId id="505" r:id="rId26"/>
    <p:sldId id="506" r:id="rId27"/>
    <p:sldId id="601" r:id="rId28"/>
    <p:sldId id="593" r:id="rId29"/>
    <p:sldId id="594" r:id="rId30"/>
    <p:sldId id="628" r:id="rId31"/>
    <p:sldId id="587" r:id="rId32"/>
    <p:sldId id="595" r:id="rId33"/>
    <p:sldId id="626" r:id="rId34"/>
    <p:sldId id="535" r:id="rId35"/>
    <p:sldId id="578" r:id="rId36"/>
    <p:sldId id="629" r:id="rId37"/>
    <p:sldId id="606" r:id="rId38"/>
    <p:sldId id="591" r:id="rId39"/>
    <p:sldId id="592" r:id="rId40"/>
    <p:sldId id="600" r:id="rId41"/>
    <p:sldId id="602" r:id="rId42"/>
    <p:sldId id="579" r:id="rId43"/>
    <p:sldId id="580" r:id="rId44"/>
    <p:sldId id="581" r:id="rId45"/>
    <p:sldId id="582" r:id="rId46"/>
    <p:sldId id="583" r:id="rId47"/>
    <p:sldId id="584" r:id="rId48"/>
    <p:sldId id="616" r:id="rId49"/>
  </p:sldIdLst>
  <p:sldSz cx="12192000" cy="6858000"/>
  <p:notesSz cx="9296400" cy="7010400"/>
  <p:custDataLst>
    <p:tags r:id="rId52"/>
  </p:custDataLst>
  <p:defaultTextStyle>
    <a:defPPr>
      <a:defRPr lang="en-US"/>
    </a:defPPr>
    <a:lvl1pPr algn="l" rtl="0" fontAlgn="base">
      <a:spcBef>
        <a:spcPct val="0"/>
      </a:spcBef>
      <a:spcAft>
        <a:spcPct val="0"/>
      </a:spcAft>
      <a:defRPr sz="2800" kern="1200">
        <a:solidFill>
          <a:schemeClr val="bg1"/>
        </a:solidFill>
        <a:latin typeface="Times New Roman" pitchFamily="18" charset="0"/>
        <a:ea typeface="+mn-ea"/>
        <a:cs typeface="+mn-cs"/>
      </a:defRPr>
    </a:lvl1pPr>
    <a:lvl2pPr marL="457200" algn="l" rtl="0" fontAlgn="base">
      <a:spcBef>
        <a:spcPct val="0"/>
      </a:spcBef>
      <a:spcAft>
        <a:spcPct val="0"/>
      </a:spcAft>
      <a:defRPr sz="2800" kern="1200">
        <a:solidFill>
          <a:schemeClr val="bg1"/>
        </a:solidFill>
        <a:latin typeface="Times New Roman" pitchFamily="18" charset="0"/>
        <a:ea typeface="+mn-ea"/>
        <a:cs typeface="+mn-cs"/>
      </a:defRPr>
    </a:lvl2pPr>
    <a:lvl3pPr marL="914400" algn="l" rtl="0" fontAlgn="base">
      <a:spcBef>
        <a:spcPct val="0"/>
      </a:spcBef>
      <a:spcAft>
        <a:spcPct val="0"/>
      </a:spcAft>
      <a:defRPr sz="2800" kern="1200">
        <a:solidFill>
          <a:schemeClr val="bg1"/>
        </a:solidFill>
        <a:latin typeface="Times New Roman" pitchFamily="18" charset="0"/>
        <a:ea typeface="+mn-ea"/>
        <a:cs typeface="+mn-cs"/>
      </a:defRPr>
    </a:lvl3pPr>
    <a:lvl4pPr marL="1371600" algn="l" rtl="0" fontAlgn="base">
      <a:spcBef>
        <a:spcPct val="0"/>
      </a:spcBef>
      <a:spcAft>
        <a:spcPct val="0"/>
      </a:spcAft>
      <a:defRPr sz="2800" kern="1200">
        <a:solidFill>
          <a:schemeClr val="bg1"/>
        </a:solidFill>
        <a:latin typeface="Times New Roman" pitchFamily="18" charset="0"/>
        <a:ea typeface="+mn-ea"/>
        <a:cs typeface="+mn-cs"/>
      </a:defRPr>
    </a:lvl4pPr>
    <a:lvl5pPr marL="1828800" algn="l" rtl="0" fontAlgn="base">
      <a:spcBef>
        <a:spcPct val="0"/>
      </a:spcBef>
      <a:spcAft>
        <a:spcPct val="0"/>
      </a:spcAft>
      <a:defRPr sz="2800" kern="1200">
        <a:solidFill>
          <a:schemeClr val="bg1"/>
        </a:solidFill>
        <a:latin typeface="Times New Roman" pitchFamily="18" charset="0"/>
        <a:ea typeface="+mn-ea"/>
        <a:cs typeface="+mn-cs"/>
      </a:defRPr>
    </a:lvl5pPr>
    <a:lvl6pPr marL="2286000" algn="l" defTabSz="914400" rtl="0" eaLnBrk="1" latinLnBrk="0" hangingPunct="1">
      <a:defRPr sz="2800" kern="1200">
        <a:solidFill>
          <a:schemeClr val="bg1"/>
        </a:solidFill>
        <a:latin typeface="Times New Roman" pitchFamily="18" charset="0"/>
        <a:ea typeface="+mn-ea"/>
        <a:cs typeface="+mn-cs"/>
      </a:defRPr>
    </a:lvl6pPr>
    <a:lvl7pPr marL="2743200" algn="l" defTabSz="914400" rtl="0" eaLnBrk="1" latinLnBrk="0" hangingPunct="1">
      <a:defRPr sz="2800" kern="1200">
        <a:solidFill>
          <a:schemeClr val="bg1"/>
        </a:solidFill>
        <a:latin typeface="Times New Roman" pitchFamily="18" charset="0"/>
        <a:ea typeface="+mn-ea"/>
        <a:cs typeface="+mn-cs"/>
      </a:defRPr>
    </a:lvl7pPr>
    <a:lvl8pPr marL="3200400" algn="l" defTabSz="914400" rtl="0" eaLnBrk="1" latinLnBrk="0" hangingPunct="1">
      <a:defRPr sz="2800" kern="1200">
        <a:solidFill>
          <a:schemeClr val="bg1"/>
        </a:solidFill>
        <a:latin typeface="Times New Roman" pitchFamily="18" charset="0"/>
        <a:ea typeface="+mn-ea"/>
        <a:cs typeface="+mn-cs"/>
      </a:defRPr>
    </a:lvl8pPr>
    <a:lvl9pPr marL="3657600" algn="l" defTabSz="914400" rtl="0" eaLnBrk="1" latinLnBrk="0" hangingPunct="1">
      <a:defRPr sz="28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D96"/>
    <a:srgbClr val="7EC1BC"/>
    <a:srgbClr val="2E6CA4"/>
    <a:srgbClr val="3564B7"/>
    <a:srgbClr val="AC4FA5"/>
    <a:srgbClr val="65A1D8"/>
    <a:srgbClr val="46A59F"/>
    <a:srgbClr val="59AFA9"/>
    <a:srgbClr val="74A7EE"/>
    <a:srgbClr val="50D4C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67840" autoAdjust="0"/>
  </p:normalViewPr>
  <p:slideViewPr>
    <p:cSldViewPr>
      <p:cViewPr varScale="1">
        <p:scale>
          <a:sx n="68" d="100"/>
          <a:sy n="68" d="100"/>
        </p:scale>
        <p:origin x="78" y="28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p:scale>
          <a:sx n="160" d="100"/>
          <a:sy n="160" d="100"/>
        </p:scale>
        <p:origin x="1044" y="-888"/>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 = 39</c:v>
                </c:pt>
              </c:strCache>
            </c:strRef>
          </c:tx>
          <c:spPr>
            <a:solidFill>
              <a:srgbClr val="349D96"/>
            </a:solidFill>
            <a:ln>
              <a:solidFill>
                <a:srgbClr val="349D96"/>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None</c:v>
                </c:pt>
                <c:pt idx="1">
                  <c:v>Other</c:v>
                </c:pt>
                <c:pt idx="2">
                  <c:v>CMS (STFU)</c:v>
                </c:pt>
                <c:pt idx="3">
                  <c:v>LTFU</c:v>
                </c:pt>
                <c:pt idx="4">
                  <c:v>Birth Defects</c:v>
                </c:pt>
                <c:pt idx="5">
                  <c:v>Immunization</c:v>
                </c:pt>
                <c:pt idx="6">
                  <c:v>Vital Records</c:v>
                </c:pt>
                <c:pt idx="7">
                  <c:v>HIE</c:v>
                </c:pt>
                <c:pt idx="8">
                  <c:v>CCHD</c:v>
                </c:pt>
                <c:pt idx="9">
                  <c:v>EHDI</c:v>
                </c:pt>
              </c:strCache>
            </c:strRef>
          </c:cat>
          <c:val>
            <c:numRef>
              <c:f>Sheet1!$B$2:$B$11</c:f>
              <c:numCache>
                <c:formatCode>General</c:formatCode>
                <c:ptCount val="10"/>
                <c:pt idx="0">
                  <c:v>11</c:v>
                </c:pt>
                <c:pt idx="1">
                  <c:v>3</c:v>
                </c:pt>
                <c:pt idx="2">
                  <c:v>23</c:v>
                </c:pt>
                <c:pt idx="3">
                  <c:v>10</c:v>
                </c:pt>
                <c:pt idx="4">
                  <c:v>3</c:v>
                </c:pt>
                <c:pt idx="5">
                  <c:v>2</c:v>
                </c:pt>
                <c:pt idx="6">
                  <c:v>15</c:v>
                </c:pt>
                <c:pt idx="7">
                  <c:v>3</c:v>
                </c:pt>
                <c:pt idx="8">
                  <c:v>17</c:v>
                </c:pt>
                <c:pt idx="9">
                  <c:v>19</c:v>
                </c:pt>
              </c:numCache>
            </c:numRef>
          </c:val>
          <c:extLst xmlns:c16r2="http://schemas.microsoft.com/office/drawing/2015/06/chart">
            <c:ext xmlns:c16="http://schemas.microsoft.com/office/drawing/2014/chart" uri="{C3380CC4-5D6E-409C-BE32-E72D297353CC}">
              <c16:uniqueId val="{00000000-839C-4A8C-9A0F-F7A18004892E}"/>
            </c:ext>
          </c:extLst>
        </c:ser>
        <c:dLbls>
          <c:showLegendKey val="0"/>
          <c:showVal val="0"/>
          <c:showCatName val="0"/>
          <c:showSerName val="0"/>
          <c:showPercent val="0"/>
          <c:showBubbleSize val="0"/>
        </c:dLbls>
        <c:gapWidth val="182"/>
        <c:axId val="383474912"/>
        <c:axId val="383479616"/>
      </c:barChart>
      <c:catAx>
        <c:axId val="383474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83479616"/>
        <c:crosses val="autoZero"/>
        <c:auto val="1"/>
        <c:lblAlgn val="ctr"/>
        <c:lblOffset val="100"/>
        <c:noMultiLvlLbl val="0"/>
      </c:catAx>
      <c:valAx>
        <c:axId val="3834796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834749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 = 17</c:v>
                </c:pt>
              </c:strCache>
            </c:strRef>
          </c:tx>
          <c:spPr>
            <a:solidFill>
              <a:srgbClr val="0070C0"/>
            </a:solidFill>
            <a:ln>
              <a:noFill/>
            </a:ln>
            <a:effectLst/>
          </c:spPr>
          <c:invertIfNegative val="0"/>
          <c:dPt>
            <c:idx val="0"/>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0-96B1-4371-AC1A-BD86504C5222}"/>
              </c:ext>
            </c:extLst>
          </c:dPt>
          <c:dPt>
            <c:idx val="1"/>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3-96B1-4371-AC1A-BD86504C5222}"/>
              </c:ext>
            </c:extLst>
          </c:dPt>
          <c:dPt>
            <c:idx val="2"/>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2-96B1-4371-AC1A-BD86504C5222}"/>
              </c:ext>
            </c:extLst>
          </c:dPt>
          <c:dPt>
            <c:idx val="4"/>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1-96B1-4371-AC1A-BD86504C5222}"/>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Birth Defects</c:v>
                </c:pt>
                <c:pt idx="1">
                  <c:v>Vital Records</c:v>
                </c:pt>
                <c:pt idx="2">
                  <c:v>HIE</c:v>
                </c:pt>
                <c:pt idx="3">
                  <c:v>Result sent independent of DBS card</c:v>
                </c:pt>
                <c:pt idx="4">
                  <c:v>Result reported on DBS card</c:v>
                </c:pt>
              </c:strCache>
            </c:strRef>
          </c:cat>
          <c:val>
            <c:numRef>
              <c:f>Sheet1!$B$2:$B$6</c:f>
              <c:numCache>
                <c:formatCode>General</c:formatCode>
                <c:ptCount val="5"/>
                <c:pt idx="0">
                  <c:v>1</c:v>
                </c:pt>
                <c:pt idx="1">
                  <c:v>1</c:v>
                </c:pt>
                <c:pt idx="2">
                  <c:v>1</c:v>
                </c:pt>
                <c:pt idx="3">
                  <c:v>6</c:v>
                </c:pt>
                <c:pt idx="4">
                  <c:v>8</c:v>
                </c:pt>
              </c:numCache>
            </c:numRef>
          </c:val>
          <c:extLst xmlns:c16r2="http://schemas.microsoft.com/office/drawing/2015/06/chart">
            <c:ext xmlns:c16="http://schemas.microsoft.com/office/drawing/2014/chart" uri="{C3380CC4-5D6E-409C-BE32-E72D297353CC}">
              <c16:uniqueId val="{00000000-839C-4A8C-9A0F-F7A18004892E}"/>
            </c:ext>
          </c:extLst>
        </c:ser>
        <c:dLbls>
          <c:showLegendKey val="0"/>
          <c:showVal val="0"/>
          <c:showCatName val="0"/>
          <c:showSerName val="0"/>
          <c:showPercent val="0"/>
          <c:showBubbleSize val="0"/>
        </c:dLbls>
        <c:gapWidth val="182"/>
        <c:axId val="383473344"/>
        <c:axId val="383474128"/>
      </c:barChart>
      <c:catAx>
        <c:axId val="383473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83474128"/>
        <c:crosses val="autoZero"/>
        <c:auto val="1"/>
        <c:lblAlgn val="ctr"/>
        <c:lblOffset val="100"/>
        <c:noMultiLvlLbl val="0"/>
      </c:catAx>
      <c:valAx>
        <c:axId val="383474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8347334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 = 19</c:v>
                </c:pt>
              </c:strCache>
            </c:strRef>
          </c:tx>
          <c:spPr>
            <a:solidFill>
              <a:srgbClr val="0070C0"/>
            </a:solidFill>
            <a:ln>
              <a:noFill/>
            </a:ln>
            <a:effectLst/>
          </c:spPr>
          <c:invertIfNegative val="0"/>
          <c:dPt>
            <c:idx val="0"/>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0-96B1-4371-AC1A-BD86504C5222}"/>
              </c:ext>
            </c:extLst>
          </c:dPt>
          <c:dPt>
            <c:idx val="1"/>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3-96B1-4371-AC1A-BD86504C5222}"/>
              </c:ext>
            </c:extLst>
          </c:dPt>
          <c:dPt>
            <c:idx val="3"/>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0-2E50-4A3A-AFAF-BD7EEA489C31}"/>
              </c:ext>
            </c:extLst>
          </c:dPt>
          <c:dPt>
            <c:idx val="4"/>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1-96B1-4371-AC1A-BD86504C5222}"/>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Vital Records</c:v>
                </c:pt>
                <c:pt idx="1">
                  <c:v>HIE</c:v>
                </c:pt>
                <c:pt idx="2">
                  <c:v>Result sent independent of DBS card</c:v>
                </c:pt>
                <c:pt idx="3">
                  <c:v>Result reported on DBS card</c:v>
                </c:pt>
              </c:strCache>
            </c:strRef>
          </c:cat>
          <c:val>
            <c:numRef>
              <c:f>Sheet1!$B$2:$B$5</c:f>
              <c:numCache>
                <c:formatCode>General</c:formatCode>
                <c:ptCount val="4"/>
                <c:pt idx="0">
                  <c:v>2</c:v>
                </c:pt>
                <c:pt idx="1">
                  <c:v>1</c:v>
                </c:pt>
                <c:pt idx="2">
                  <c:v>8</c:v>
                </c:pt>
                <c:pt idx="3">
                  <c:v>8</c:v>
                </c:pt>
              </c:numCache>
            </c:numRef>
          </c:val>
          <c:extLst xmlns:c16r2="http://schemas.microsoft.com/office/drawing/2015/06/chart">
            <c:ext xmlns:c16="http://schemas.microsoft.com/office/drawing/2014/chart" uri="{C3380CC4-5D6E-409C-BE32-E72D297353CC}">
              <c16:uniqueId val="{00000000-839C-4A8C-9A0F-F7A18004892E}"/>
            </c:ext>
          </c:extLst>
        </c:ser>
        <c:dLbls>
          <c:showLegendKey val="0"/>
          <c:showVal val="0"/>
          <c:showCatName val="0"/>
          <c:showSerName val="0"/>
          <c:showPercent val="0"/>
          <c:showBubbleSize val="0"/>
        </c:dLbls>
        <c:gapWidth val="182"/>
        <c:axId val="383474520"/>
        <c:axId val="383476480"/>
      </c:barChart>
      <c:catAx>
        <c:axId val="383474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83476480"/>
        <c:crosses val="autoZero"/>
        <c:auto val="1"/>
        <c:lblAlgn val="ctr"/>
        <c:lblOffset val="100"/>
        <c:noMultiLvlLbl val="0"/>
      </c:catAx>
      <c:valAx>
        <c:axId val="3834764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834745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01B2EB-D120-4DD2-8BDE-08AAA574FE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A20C3A-1167-4080-8353-2811E0A5C830}">
      <dgm:prSet phldrT="[Text]"/>
      <dgm:spPr/>
      <dgm:t>
        <a:bodyPr/>
        <a:lstStyle/>
        <a:p>
          <a:r>
            <a:rPr lang="en-US" dirty="0" smtClean="0"/>
            <a:t>Healthcare</a:t>
          </a:r>
          <a:endParaRPr lang="en-US" dirty="0"/>
        </a:p>
      </dgm:t>
    </dgm:pt>
    <dgm:pt modelId="{1C113A31-11AF-4C40-841C-3463DDAF1668}" type="parTrans" cxnId="{DEA5D2FF-C6B2-42D3-AE28-3B949B229888}">
      <dgm:prSet/>
      <dgm:spPr/>
      <dgm:t>
        <a:bodyPr/>
        <a:lstStyle/>
        <a:p>
          <a:endParaRPr lang="en-US"/>
        </a:p>
      </dgm:t>
    </dgm:pt>
    <dgm:pt modelId="{FAD6C605-BE11-41FC-8538-E1239C184E23}" type="sibTrans" cxnId="{DEA5D2FF-C6B2-42D3-AE28-3B949B229888}">
      <dgm:prSet/>
      <dgm:spPr/>
      <dgm:t>
        <a:bodyPr/>
        <a:lstStyle/>
        <a:p>
          <a:endParaRPr lang="en-US"/>
        </a:p>
      </dgm:t>
    </dgm:pt>
    <dgm:pt modelId="{EC4567C1-ED9E-4521-8C0D-DACE5D7CCA2A}">
      <dgm:prSet phldrT="[Text]"/>
      <dgm:spPr/>
      <dgm:t>
        <a:bodyPr/>
        <a:lstStyle/>
        <a:p>
          <a:r>
            <a:rPr lang="en-US" dirty="0" smtClean="0"/>
            <a:t>Labs</a:t>
          </a:r>
          <a:endParaRPr lang="en-US" dirty="0"/>
        </a:p>
      </dgm:t>
    </dgm:pt>
    <dgm:pt modelId="{2789F538-40A0-4B34-A5C6-ECB175AC34ED}" type="parTrans" cxnId="{8F87D916-AF1F-41B5-87F0-7C9B59779AD1}">
      <dgm:prSet/>
      <dgm:spPr/>
      <dgm:t>
        <a:bodyPr/>
        <a:lstStyle/>
        <a:p>
          <a:endParaRPr lang="en-US"/>
        </a:p>
      </dgm:t>
    </dgm:pt>
    <dgm:pt modelId="{A74D903A-3610-4FA6-AB36-44255B6195FC}" type="sibTrans" cxnId="{8F87D916-AF1F-41B5-87F0-7C9B59779AD1}">
      <dgm:prSet/>
      <dgm:spPr/>
      <dgm:t>
        <a:bodyPr/>
        <a:lstStyle/>
        <a:p>
          <a:endParaRPr lang="en-US"/>
        </a:p>
      </dgm:t>
    </dgm:pt>
    <dgm:pt modelId="{23683A19-58CB-4A72-8B4A-84C08F8C5B0E}">
      <dgm:prSet phldrT="[Text]"/>
      <dgm:spPr/>
      <dgm:t>
        <a:bodyPr/>
        <a:lstStyle/>
        <a:p>
          <a:r>
            <a:rPr lang="en-US" dirty="0" smtClean="0"/>
            <a:t>Tribes</a:t>
          </a:r>
          <a:endParaRPr lang="en-US" dirty="0"/>
        </a:p>
      </dgm:t>
    </dgm:pt>
    <dgm:pt modelId="{52F8E374-77BC-45DD-B441-AD8F0FAEC818}" type="parTrans" cxnId="{07C08F65-CA82-4A10-8FEE-1F053A85016A}">
      <dgm:prSet/>
      <dgm:spPr/>
      <dgm:t>
        <a:bodyPr/>
        <a:lstStyle/>
        <a:p>
          <a:endParaRPr lang="en-US"/>
        </a:p>
      </dgm:t>
    </dgm:pt>
    <dgm:pt modelId="{2057D924-45C2-4140-8626-93F6A49E8AA8}" type="sibTrans" cxnId="{07C08F65-CA82-4A10-8FEE-1F053A85016A}">
      <dgm:prSet/>
      <dgm:spPr/>
      <dgm:t>
        <a:bodyPr/>
        <a:lstStyle/>
        <a:p>
          <a:endParaRPr lang="en-US"/>
        </a:p>
      </dgm:t>
    </dgm:pt>
    <dgm:pt modelId="{3630347A-3DD8-46F8-AAA4-379ACA74B383}">
      <dgm:prSet phldrT="[Text]"/>
      <dgm:spPr/>
      <dgm:t>
        <a:bodyPr/>
        <a:lstStyle/>
        <a:p>
          <a:r>
            <a:rPr lang="en-US" dirty="0" smtClean="0"/>
            <a:t>Local Health Departments</a:t>
          </a:r>
          <a:endParaRPr lang="en-US" dirty="0"/>
        </a:p>
      </dgm:t>
    </dgm:pt>
    <dgm:pt modelId="{53C6AEB1-D683-4CFD-A3DB-F4F7545EA745}" type="parTrans" cxnId="{99869D8E-5F70-44C9-9D45-1F0E38756D51}">
      <dgm:prSet/>
      <dgm:spPr/>
      <dgm:t>
        <a:bodyPr/>
        <a:lstStyle/>
        <a:p>
          <a:endParaRPr lang="en-US"/>
        </a:p>
      </dgm:t>
    </dgm:pt>
    <dgm:pt modelId="{29AA6D0F-53B2-4066-983F-A47F1C90D159}" type="sibTrans" cxnId="{99869D8E-5F70-44C9-9D45-1F0E38756D51}">
      <dgm:prSet/>
      <dgm:spPr/>
      <dgm:t>
        <a:bodyPr/>
        <a:lstStyle/>
        <a:p>
          <a:endParaRPr lang="en-US"/>
        </a:p>
      </dgm:t>
    </dgm:pt>
    <dgm:pt modelId="{3C84FBE1-0A84-4424-99B0-22AA548208E4}">
      <dgm:prSet phldrT="[Text]"/>
      <dgm:spPr/>
      <dgm:t>
        <a:bodyPr/>
        <a:lstStyle/>
        <a:p>
          <a:r>
            <a:rPr lang="en-US" dirty="0" smtClean="0"/>
            <a:t>Public</a:t>
          </a:r>
          <a:endParaRPr lang="en-US" dirty="0"/>
        </a:p>
      </dgm:t>
    </dgm:pt>
    <dgm:pt modelId="{584CF52B-ED65-4E14-959B-82F2A27E8797}" type="parTrans" cxnId="{A5C6CA0F-7A61-4FBC-B525-D2F79C6FDC02}">
      <dgm:prSet/>
      <dgm:spPr/>
      <dgm:t>
        <a:bodyPr/>
        <a:lstStyle/>
        <a:p>
          <a:endParaRPr lang="en-US"/>
        </a:p>
      </dgm:t>
    </dgm:pt>
    <dgm:pt modelId="{3D9615BE-BCFC-4139-8F51-9AF2103030A1}" type="sibTrans" cxnId="{A5C6CA0F-7A61-4FBC-B525-D2F79C6FDC02}">
      <dgm:prSet/>
      <dgm:spPr/>
      <dgm:t>
        <a:bodyPr/>
        <a:lstStyle/>
        <a:p>
          <a:endParaRPr lang="en-US"/>
        </a:p>
      </dgm:t>
    </dgm:pt>
    <dgm:pt modelId="{A818D680-9EF0-4360-96EF-3CBAFF63C518}" type="pres">
      <dgm:prSet presAssocID="{EE01B2EB-D120-4DD2-8BDE-08AAA574FE7B}" presName="linear" presStyleCnt="0">
        <dgm:presLayoutVars>
          <dgm:animLvl val="lvl"/>
          <dgm:resizeHandles val="exact"/>
        </dgm:presLayoutVars>
      </dgm:prSet>
      <dgm:spPr/>
      <dgm:t>
        <a:bodyPr/>
        <a:lstStyle/>
        <a:p>
          <a:endParaRPr lang="en-US"/>
        </a:p>
      </dgm:t>
    </dgm:pt>
    <dgm:pt modelId="{06574B93-D1B3-4CD7-B82C-328ECA5A26C1}" type="pres">
      <dgm:prSet presAssocID="{3BA20C3A-1167-4080-8353-2811E0A5C830}" presName="parentText" presStyleLbl="node1" presStyleIdx="0" presStyleCnt="5" custLinFactNeighborY="-28976">
        <dgm:presLayoutVars>
          <dgm:chMax val="0"/>
          <dgm:bulletEnabled val="1"/>
        </dgm:presLayoutVars>
      </dgm:prSet>
      <dgm:spPr/>
      <dgm:t>
        <a:bodyPr/>
        <a:lstStyle/>
        <a:p>
          <a:endParaRPr lang="en-US"/>
        </a:p>
      </dgm:t>
    </dgm:pt>
    <dgm:pt modelId="{F8F75E42-7DA9-4C04-86C4-D2FBBBF96940}" type="pres">
      <dgm:prSet presAssocID="{FAD6C605-BE11-41FC-8538-E1239C184E23}" presName="spacer" presStyleCnt="0"/>
      <dgm:spPr/>
    </dgm:pt>
    <dgm:pt modelId="{7A7A97E5-5EA3-42A9-BA5B-85B67CE57CF4}" type="pres">
      <dgm:prSet presAssocID="{EC4567C1-ED9E-4521-8C0D-DACE5D7CCA2A}" presName="parentText" presStyleLbl="node1" presStyleIdx="1" presStyleCnt="5">
        <dgm:presLayoutVars>
          <dgm:chMax val="0"/>
          <dgm:bulletEnabled val="1"/>
        </dgm:presLayoutVars>
      </dgm:prSet>
      <dgm:spPr/>
      <dgm:t>
        <a:bodyPr/>
        <a:lstStyle/>
        <a:p>
          <a:endParaRPr lang="en-US"/>
        </a:p>
      </dgm:t>
    </dgm:pt>
    <dgm:pt modelId="{C6AAA9F5-641B-4E87-80D3-8B782DAC4391}" type="pres">
      <dgm:prSet presAssocID="{A74D903A-3610-4FA6-AB36-44255B6195FC}" presName="spacer" presStyleCnt="0"/>
      <dgm:spPr/>
    </dgm:pt>
    <dgm:pt modelId="{59694657-6A21-4C91-AA99-59BB5C4090C9}" type="pres">
      <dgm:prSet presAssocID="{23683A19-58CB-4A72-8B4A-84C08F8C5B0E}" presName="parentText" presStyleLbl="node1" presStyleIdx="2" presStyleCnt="5">
        <dgm:presLayoutVars>
          <dgm:chMax val="0"/>
          <dgm:bulletEnabled val="1"/>
        </dgm:presLayoutVars>
      </dgm:prSet>
      <dgm:spPr/>
      <dgm:t>
        <a:bodyPr/>
        <a:lstStyle/>
        <a:p>
          <a:endParaRPr lang="en-US"/>
        </a:p>
      </dgm:t>
    </dgm:pt>
    <dgm:pt modelId="{46991991-DF16-49DD-A8D6-2A1EDFF7BD93}" type="pres">
      <dgm:prSet presAssocID="{2057D924-45C2-4140-8626-93F6A49E8AA8}" presName="spacer" presStyleCnt="0"/>
      <dgm:spPr/>
    </dgm:pt>
    <dgm:pt modelId="{59C78D37-1597-4EDD-B58F-43D7D82EED87}" type="pres">
      <dgm:prSet presAssocID="{3630347A-3DD8-46F8-AAA4-379ACA74B383}" presName="parentText" presStyleLbl="node1" presStyleIdx="3" presStyleCnt="5">
        <dgm:presLayoutVars>
          <dgm:chMax val="0"/>
          <dgm:bulletEnabled val="1"/>
        </dgm:presLayoutVars>
      </dgm:prSet>
      <dgm:spPr/>
      <dgm:t>
        <a:bodyPr/>
        <a:lstStyle/>
        <a:p>
          <a:endParaRPr lang="en-US"/>
        </a:p>
      </dgm:t>
    </dgm:pt>
    <dgm:pt modelId="{BC2A258B-B882-45D0-917F-EA6B6ACE6EA1}" type="pres">
      <dgm:prSet presAssocID="{29AA6D0F-53B2-4066-983F-A47F1C90D159}" presName="spacer" presStyleCnt="0"/>
      <dgm:spPr/>
    </dgm:pt>
    <dgm:pt modelId="{F172B593-A5BF-44D6-8B29-807A3D3AD602}" type="pres">
      <dgm:prSet presAssocID="{3C84FBE1-0A84-4424-99B0-22AA548208E4}" presName="parentText" presStyleLbl="node1" presStyleIdx="4" presStyleCnt="5" custLinFactNeighborX="-241" custLinFactNeighborY="-76091">
        <dgm:presLayoutVars>
          <dgm:chMax val="0"/>
          <dgm:bulletEnabled val="1"/>
        </dgm:presLayoutVars>
      </dgm:prSet>
      <dgm:spPr/>
      <dgm:t>
        <a:bodyPr/>
        <a:lstStyle/>
        <a:p>
          <a:endParaRPr lang="en-US"/>
        </a:p>
      </dgm:t>
    </dgm:pt>
  </dgm:ptLst>
  <dgm:cxnLst>
    <dgm:cxn modelId="{A5C6CA0F-7A61-4FBC-B525-D2F79C6FDC02}" srcId="{EE01B2EB-D120-4DD2-8BDE-08AAA574FE7B}" destId="{3C84FBE1-0A84-4424-99B0-22AA548208E4}" srcOrd="4" destOrd="0" parTransId="{584CF52B-ED65-4E14-959B-82F2A27E8797}" sibTransId="{3D9615BE-BCFC-4139-8F51-9AF2103030A1}"/>
    <dgm:cxn modelId="{D8DA4808-3007-4A31-958C-2347D00E3A2A}" type="presOf" srcId="{3630347A-3DD8-46F8-AAA4-379ACA74B383}" destId="{59C78D37-1597-4EDD-B58F-43D7D82EED87}" srcOrd="0" destOrd="0" presId="urn:microsoft.com/office/officeart/2005/8/layout/vList2"/>
    <dgm:cxn modelId="{99869D8E-5F70-44C9-9D45-1F0E38756D51}" srcId="{EE01B2EB-D120-4DD2-8BDE-08AAA574FE7B}" destId="{3630347A-3DD8-46F8-AAA4-379ACA74B383}" srcOrd="3" destOrd="0" parTransId="{53C6AEB1-D683-4CFD-A3DB-F4F7545EA745}" sibTransId="{29AA6D0F-53B2-4066-983F-A47F1C90D159}"/>
    <dgm:cxn modelId="{E2A3F54C-E82D-4ADA-A52B-918D18A32D92}" type="presOf" srcId="{23683A19-58CB-4A72-8B4A-84C08F8C5B0E}" destId="{59694657-6A21-4C91-AA99-59BB5C4090C9}" srcOrd="0" destOrd="0" presId="urn:microsoft.com/office/officeart/2005/8/layout/vList2"/>
    <dgm:cxn modelId="{A53E7ACF-A301-43A8-8EE5-4F3FAF3CF6A3}" type="presOf" srcId="{3C84FBE1-0A84-4424-99B0-22AA548208E4}" destId="{F172B593-A5BF-44D6-8B29-807A3D3AD602}" srcOrd="0" destOrd="0" presId="urn:microsoft.com/office/officeart/2005/8/layout/vList2"/>
    <dgm:cxn modelId="{E4858BCC-F6FD-4FCE-9660-794D0B0553D0}" type="presOf" srcId="{3BA20C3A-1167-4080-8353-2811E0A5C830}" destId="{06574B93-D1B3-4CD7-B82C-328ECA5A26C1}" srcOrd="0" destOrd="0" presId="urn:microsoft.com/office/officeart/2005/8/layout/vList2"/>
    <dgm:cxn modelId="{20D8D311-846C-44C8-BEE8-0B7DFBF2EB14}" type="presOf" srcId="{EE01B2EB-D120-4DD2-8BDE-08AAA574FE7B}" destId="{A818D680-9EF0-4360-96EF-3CBAFF63C518}" srcOrd="0" destOrd="0" presId="urn:microsoft.com/office/officeart/2005/8/layout/vList2"/>
    <dgm:cxn modelId="{01A3D1C1-CBE2-4E43-9A35-AF2D2B8EF88F}" type="presOf" srcId="{EC4567C1-ED9E-4521-8C0D-DACE5D7CCA2A}" destId="{7A7A97E5-5EA3-42A9-BA5B-85B67CE57CF4}" srcOrd="0" destOrd="0" presId="urn:microsoft.com/office/officeart/2005/8/layout/vList2"/>
    <dgm:cxn modelId="{07C08F65-CA82-4A10-8FEE-1F053A85016A}" srcId="{EE01B2EB-D120-4DD2-8BDE-08AAA574FE7B}" destId="{23683A19-58CB-4A72-8B4A-84C08F8C5B0E}" srcOrd="2" destOrd="0" parTransId="{52F8E374-77BC-45DD-B441-AD8F0FAEC818}" sibTransId="{2057D924-45C2-4140-8626-93F6A49E8AA8}"/>
    <dgm:cxn modelId="{DEA5D2FF-C6B2-42D3-AE28-3B949B229888}" srcId="{EE01B2EB-D120-4DD2-8BDE-08AAA574FE7B}" destId="{3BA20C3A-1167-4080-8353-2811E0A5C830}" srcOrd="0" destOrd="0" parTransId="{1C113A31-11AF-4C40-841C-3463DDAF1668}" sibTransId="{FAD6C605-BE11-41FC-8538-E1239C184E23}"/>
    <dgm:cxn modelId="{8F87D916-AF1F-41B5-87F0-7C9B59779AD1}" srcId="{EE01B2EB-D120-4DD2-8BDE-08AAA574FE7B}" destId="{EC4567C1-ED9E-4521-8C0D-DACE5D7CCA2A}" srcOrd="1" destOrd="0" parTransId="{2789F538-40A0-4B34-A5C6-ECB175AC34ED}" sibTransId="{A74D903A-3610-4FA6-AB36-44255B6195FC}"/>
    <dgm:cxn modelId="{4D7EE8BB-015F-45C6-88A0-BDC4CD21ED86}" type="presParOf" srcId="{A818D680-9EF0-4360-96EF-3CBAFF63C518}" destId="{06574B93-D1B3-4CD7-B82C-328ECA5A26C1}" srcOrd="0" destOrd="0" presId="urn:microsoft.com/office/officeart/2005/8/layout/vList2"/>
    <dgm:cxn modelId="{C2DE098D-D90B-4D97-8FC4-E066E5BE32C9}" type="presParOf" srcId="{A818D680-9EF0-4360-96EF-3CBAFF63C518}" destId="{F8F75E42-7DA9-4C04-86C4-D2FBBBF96940}" srcOrd="1" destOrd="0" presId="urn:microsoft.com/office/officeart/2005/8/layout/vList2"/>
    <dgm:cxn modelId="{C8AAF31D-2F77-441F-AFBF-E8E5EC6807D5}" type="presParOf" srcId="{A818D680-9EF0-4360-96EF-3CBAFF63C518}" destId="{7A7A97E5-5EA3-42A9-BA5B-85B67CE57CF4}" srcOrd="2" destOrd="0" presId="urn:microsoft.com/office/officeart/2005/8/layout/vList2"/>
    <dgm:cxn modelId="{D82FB7C6-54DB-4EA9-8132-356A0E69638D}" type="presParOf" srcId="{A818D680-9EF0-4360-96EF-3CBAFF63C518}" destId="{C6AAA9F5-641B-4E87-80D3-8B782DAC4391}" srcOrd="3" destOrd="0" presId="urn:microsoft.com/office/officeart/2005/8/layout/vList2"/>
    <dgm:cxn modelId="{23401FA2-C59F-486A-B601-C3A672FF7DB0}" type="presParOf" srcId="{A818D680-9EF0-4360-96EF-3CBAFF63C518}" destId="{59694657-6A21-4C91-AA99-59BB5C4090C9}" srcOrd="4" destOrd="0" presId="urn:microsoft.com/office/officeart/2005/8/layout/vList2"/>
    <dgm:cxn modelId="{F2DB3BC1-F4BB-44F0-8618-249B031BA60D}" type="presParOf" srcId="{A818D680-9EF0-4360-96EF-3CBAFF63C518}" destId="{46991991-DF16-49DD-A8D6-2A1EDFF7BD93}" srcOrd="5" destOrd="0" presId="urn:microsoft.com/office/officeart/2005/8/layout/vList2"/>
    <dgm:cxn modelId="{302D0D17-D90A-4CFF-AC04-05F9ED1B9B25}" type="presParOf" srcId="{A818D680-9EF0-4360-96EF-3CBAFF63C518}" destId="{59C78D37-1597-4EDD-B58F-43D7D82EED87}" srcOrd="6" destOrd="0" presId="urn:microsoft.com/office/officeart/2005/8/layout/vList2"/>
    <dgm:cxn modelId="{C1C8F161-9516-409F-B5BB-E40464A56769}" type="presParOf" srcId="{A818D680-9EF0-4360-96EF-3CBAFF63C518}" destId="{BC2A258B-B882-45D0-917F-EA6B6ACE6EA1}" srcOrd="7" destOrd="0" presId="urn:microsoft.com/office/officeart/2005/8/layout/vList2"/>
    <dgm:cxn modelId="{B70B482D-D831-4B69-8A21-A13C0174E1EA}" type="presParOf" srcId="{A818D680-9EF0-4360-96EF-3CBAFF63C518}" destId="{F172B593-A5BF-44D6-8B29-807A3D3AD602}" srcOrd="8" destOrd="0" presId="urn:microsoft.com/office/officeart/2005/8/layout/vList2"/>
  </dgm:cxnLst>
  <dgm:bg/>
  <dgm:whole>
    <a:ln w="19050">
      <a:solidFill>
        <a:schemeClr val="accent4"/>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5F4E23-2677-4855-8ECF-22B55DA5E69A}"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B28D9B12-5A5C-40F7-A2F2-74789FE3F849}">
      <dgm:prSet phldrT="[Text]"/>
      <dgm:spPr>
        <a:solidFill>
          <a:schemeClr val="accent1"/>
        </a:solidFill>
      </dgm:spPr>
      <dgm:t>
        <a:bodyPr/>
        <a:lstStyle/>
        <a:p>
          <a:r>
            <a:rPr lang="en-US" dirty="0"/>
            <a:t>Informatics-Savvy Health Department</a:t>
          </a:r>
        </a:p>
      </dgm:t>
    </dgm:pt>
    <dgm:pt modelId="{36E33FB0-511C-4262-90B7-A05D78CDD906}" type="parTrans" cxnId="{50211CCC-D0D1-4685-9B50-4437023DA1FD}">
      <dgm:prSet/>
      <dgm:spPr/>
      <dgm:t>
        <a:bodyPr/>
        <a:lstStyle/>
        <a:p>
          <a:endParaRPr lang="en-US"/>
        </a:p>
      </dgm:t>
    </dgm:pt>
    <dgm:pt modelId="{A1C17376-6F32-4AC2-8AF3-85447475E5AA}" type="sibTrans" cxnId="{50211CCC-D0D1-4685-9B50-4437023DA1FD}">
      <dgm:prSet/>
      <dgm:spPr/>
      <dgm:t>
        <a:bodyPr/>
        <a:lstStyle/>
        <a:p>
          <a:endParaRPr lang="en-US"/>
        </a:p>
      </dgm:t>
    </dgm:pt>
    <dgm:pt modelId="{FF5D73BB-7D54-4FCC-BA81-F10CBBE82207}">
      <dgm:prSet phldrT="[Text]"/>
      <dgm:spPr>
        <a:solidFill>
          <a:schemeClr val="accent2"/>
        </a:solidFill>
      </dgm:spPr>
      <dgm:t>
        <a:bodyPr/>
        <a:lstStyle/>
        <a:p>
          <a:r>
            <a:rPr lang="en-US" b="1" dirty="0" smtClean="0"/>
            <a:t>Data and information management at</a:t>
          </a:r>
          <a:r>
            <a:rPr lang="en-US" b="1" baseline="0" dirty="0" smtClean="0"/>
            <a:t> DOH</a:t>
          </a:r>
          <a:endParaRPr lang="en-US" dirty="0"/>
        </a:p>
      </dgm:t>
    </dgm:pt>
    <dgm:pt modelId="{9647BF14-A044-47BF-A150-6F23AB32CFCD}" type="parTrans" cxnId="{1E084F04-44C9-4E06-88DD-8F5BAE3C7DAB}">
      <dgm:prSet/>
      <dgm:spPr>
        <a:solidFill>
          <a:schemeClr val="accent2"/>
        </a:solidFill>
      </dgm:spPr>
      <dgm:t>
        <a:bodyPr/>
        <a:lstStyle/>
        <a:p>
          <a:endParaRPr lang="en-US"/>
        </a:p>
      </dgm:t>
    </dgm:pt>
    <dgm:pt modelId="{DE11BFA4-1726-4EC0-831C-AAEEFF0F6C13}" type="sibTrans" cxnId="{1E084F04-44C9-4E06-88DD-8F5BAE3C7DAB}">
      <dgm:prSet/>
      <dgm:spPr/>
      <dgm:t>
        <a:bodyPr/>
        <a:lstStyle/>
        <a:p>
          <a:endParaRPr lang="en-US"/>
        </a:p>
      </dgm:t>
    </dgm:pt>
    <dgm:pt modelId="{323DDC10-14DC-4FC3-A35C-9F3046EFB1EB}">
      <dgm:prSet phldrT="[Text]"/>
      <dgm:spPr>
        <a:solidFill>
          <a:srgbClr val="FFC000"/>
        </a:solidFill>
      </dgm:spPr>
      <dgm:t>
        <a:bodyPr/>
        <a:lstStyle/>
        <a:p>
          <a:r>
            <a:rPr lang="en-US" b="1" dirty="0" smtClean="0"/>
            <a:t>Data</a:t>
          </a:r>
          <a:r>
            <a:rPr lang="en-US" b="1" baseline="0" dirty="0" smtClean="0"/>
            <a:t> into Information</a:t>
          </a:r>
          <a:endParaRPr lang="en-US" dirty="0"/>
        </a:p>
      </dgm:t>
    </dgm:pt>
    <dgm:pt modelId="{4AF42A11-E298-42ED-8F00-DC5A02C958E8}" type="parTrans" cxnId="{62AA32E5-B4F4-4215-A79A-2BBC38463725}">
      <dgm:prSet/>
      <dgm:spPr>
        <a:solidFill>
          <a:srgbClr val="FFC000"/>
        </a:solidFill>
      </dgm:spPr>
      <dgm:t>
        <a:bodyPr/>
        <a:lstStyle/>
        <a:p>
          <a:endParaRPr lang="en-US"/>
        </a:p>
      </dgm:t>
    </dgm:pt>
    <dgm:pt modelId="{9DB695F1-8A56-4E07-A110-F58826706E71}" type="sibTrans" cxnId="{62AA32E5-B4F4-4215-A79A-2BBC38463725}">
      <dgm:prSet/>
      <dgm:spPr/>
      <dgm:t>
        <a:bodyPr/>
        <a:lstStyle/>
        <a:p>
          <a:endParaRPr lang="en-US"/>
        </a:p>
      </dgm:t>
    </dgm:pt>
    <dgm:pt modelId="{64A69779-D3E3-4694-8301-A2EBC14792B1}">
      <dgm:prSet phldrT="[Text]"/>
      <dgm:spPr>
        <a:solidFill>
          <a:schemeClr val="accent6">
            <a:lumMod val="75000"/>
          </a:schemeClr>
        </a:solidFill>
      </dgm:spPr>
      <dgm:t>
        <a:bodyPr/>
        <a:lstStyle/>
        <a:p>
          <a:r>
            <a:rPr lang="en-US" b="1" baseline="0" smtClean="0"/>
            <a:t>Managing and improving information governance</a:t>
          </a:r>
          <a:endParaRPr lang="en-US" dirty="0"/>
        </a:p>
      </dgm:t>
    </dgm:pt>
    <dgm:pt modelId="{F107E9E9-E16E-4E48-A565-B94184460AC2}" type="parTrans" cxnId="{810C3E22-F1AF-40D1-AC38-47C1AE06E1E1}">
      <dgm:prSet/>
      <dgm:spPr>
        <a:solidFill>
          <a:schemeClr val="accent3">
            <a:lumMod val="75000"/>
          </a:schemeClr>
        </a:solidFill>
      </dgm:spPr>
      <dgm:t>
        <a:bodyPr/>
        <a:lstStyle/>
        <a:p>
          <a:endParaRPr lang="en-US"/>
        </a:p>
      </dgm:t>
    </dgm:pt>
    <dgm:pt modelId="{B3CE0DB0-CA9D-4647-ADC0-205AEF642086}" type="sibTrans" cxnId="{810C3E22-F1AF-40D1-AC38-47C1AE06E1E1}">
      <dgm:prSet/>
      <dgm:spPr/>
      <dgm:t>
        <a:bodyPr/>
        <a:lstStyle/>
        <a:p>
          <a:endParaRPr lang="en-US"/>
        </a:p>
      </dgm:t>
    </dgm:pt>
    <dgm:pt modelId="{A7EC7EC9-7F2D-4219-8ED2-CDED274600A4}">
      <dgm:prSet phldrT="[Text]"/>
      <dgm:spPr>
        <a:solidFill>
          <a:schemeClr val="accent6"/>
        </a:solidFill>
      </dgm:spPr>
      <dgm:t>
        <a:bodyPr/>
        <a:lstStyle/>
        <a:p>
          <a:r>
            <a:rPr lang="en-US" b="1" dirty="0" smtClean="0"/>
            <a:t>Sharing/Exchanging</a:t>
          </a:r>
          <a:r>
            <a:rPr lang="en-US" b="1" baseline="0" dirty="0" smtClean="0"/>
            <a:t> Data</a:t>
          </a:r>
          <a:endParaRPr lang="en-US" dirty="0"/>
        </a:p>
      </dgm:t>
    </dgm:pt>
    <dgm:pt modelId="{299E90D0-0952-4B66-92A6-EC1F1E52F196}" type="parTrans" cxnId="{5A2E9C3C-A6AD-45BF-8AA4-AFF4E8BDD505}">
      <dgm:prSet/>
      <dgm:spPr/>
      <dgm:t>
        <a:bodyPr/>
        <a:lstStyle/>
        <a:p>
          <a:endParaRPr lang="en-US"/>
        </a:p>
      </dgm:t>
    </dgm:pt>
    <dgm:pt modelId="{160CEF56-3140-4EC3-BD5C-553BF8BA0A4D}" type="sibTrans" cxnId="{5A2E9C3C-A6AD-45BF-8AA4-AFF4E8BDD505}">
      <dgm:prSet/>
      <dgm:spPr/>
      <dgm:t>
        <a:bodyPr/>
        <a:lstStyle/>
        <a:p>
          <a:endParaRPr lang="en-US"/>
        </a:p>
      </dgm:t>
    </dgm:pt>
    <dgm:pt modelId="{15C8B04A-7C68-4F50-8060-1FD4D5CE37F8}">
      <dgm:prSet phldrT="[Text]"/>
      <dgm:spPr>
        <a:solidFill>
          <a:srgbClr val="7030A0"/>
        </a:solidFill>
      </dgm:spPr>
      <dgm:t>
        <a:bodyPr/>
        <a:lstStyle/>
        <a:p>
          <a:r>
            <a:rPr lang="en-US" b="1" baseline="0" dirty="0" smtClean="0"/>
            <a:t>Developing informatics workforce</a:t>
          </a:r>
          <a:endParaRPr lang="en-US" dirty="0"/>
        </a:p>
      </dgm:t>
    </dgm:pt>
    <dgm:pt modelId="{FE876470-D52F-4518-939C-9527F4E59503}" type="parTrans" cxnId="{B05A8A4F-242C-452C-9911-2305135F759B}">
      <dgm:prSet/>
      <dgm:spPr>
        <a:solidFill>
          <a:srgbClr val="7030A0"/>
        </a:solidFill>
      </dgm:spPr>
      <dgm:t>
        <a:bodyPr/>
        <a:lstStyle/>
        <a:p>
          <a:endParaRPr lang="en-US"/>
        </a:p>
      </dgm:t>
    </dgm:pt>
    <dgm:pt modelId="{B6A414FC-8965-49BF-BC80-5D6927B7A15B}" type="sibTrans" cxnId="{B05A8A4F-242C-452C-9911-2305135F759B}">
      <dgm:prSet/>
      <dgm:spPr/>
      <dgm:t>
        <a:bodyPr/>
        <a:lstStyle/>
        <a:p>
          <a:endParaRPr lang="en-US"/>
        </a:p>
      </dgm:t>
    </dgm:pt>
    <dgm:pt modelId="{8E2C20B4-3DAF-4999-91F4-8F368053CACB}" type="pres">
      <dgm:prSet presAssocID="{705F4E23-2677-4855-8ECF-22B55DA5E69A}" presName="cycle" presStyleCnt="0">
        <dgm:presLayoutVars>
          <dgm:chMax val="1"/>
          <dgm:dir/>
          <dgm:animLvl val="ctr"/>
          <dgm:resizeHandles val="exact"/>
        </dgm:presLayoutVars>
      </dgm:prSet>
      <dgm:spPr/>
      <dgm:t>
        <a:bodyPr/>
        <a:lstStyle/>
        <a:p>
          <a:endParaRPr lang="en-US"/>
        </a:p>
      </dgm:t>
    </dgm:pt>
    <dgm:pt modelId="{8376E393-7817-47C5-B159-B11BEF2A8635}" type="pres">
      <dgm:prSet presAssocID="{B28D9B12-5A5C-40F7-A2F2-74789FE3F849}" presName="centerShape" presStyleLbl="node0" presStyleIdx="0" presStyleCnt="1"/>
      <dgm:spPr/>
      <dgm:t>
        <a:bodyPr/>
        <a:lstStyle/>
        <a:p>
          <a:endParaRPr lang="en-US"/>
        </a:p>
      </dgm:t>
    </dgm:pt>
    <dgm:pt modelId="{CFE4236F-51C5-4F3D-8695-07BF2EF10D87}" type="pres">
      <dgm:prSet presAssocID="{F107E9E9-E16E-4E48-A565-B94184460AC2}" presName="parTrans" presStyleLbl="bgSibTrans2D1" presStyleIdx="0" presStyleCnt="5"/>
      <dgm:spPr/>
      <dgm:t>
        <a:bodyPr/>
        <a:lstStyle/>
        <a:p>
          <a:endParaRPr lang="en-US"/>
        </a:p>
      </dgm:t>
    </dgm:pt>
    <dgm:pt modelId="{BCAB6134-1E33-4226-9F18-339A448C646B}" type="pres">
      <dgm:prSet presAssocID="{64A69779-D3E3-4694-8301-A2EBC14792B1}" presName="node" presStyleLbl="node1" presStyleIdx="0" presStyleCnt="5" custRadScaleRad="99126" custRadScaleInc="13451">
        <dgm:presLayoutVars>
          <dgm:bulletEnabled val="1"/>
        </dgm:presLayoutVars>
      </dgm:prSet>
      <dgm:spPr/>
      <dgm:t>
        <a:bodyPr/>
        <a:lstStyle/>
        <a:p>
          <a:endParaRPr lang="en-US"/>
        </a:p>
      </dgm:t>
    </dgm:pt>
    <dgm:pt modelId="{131059B8-8D1E-412E-8435-E26C803A6BDA}" type="pres">
      <dgm:prSet presAssocID="{299E90D0-0952-4B66-92A6-EC1F1E52F196}" presName="parTrans" presStyleLbl="bgSibTrans2D1" presStyleIdx="1" presStyleCnt="5"/>
      <dgm:spPr/>
      <dgm:t>
        <a:bodyPr/>
        <a:lstStyle/>
        <a:p>
          <a:endParaRPr lang="en-US"/>
        </a:p>
      </dgm:t>
    </dgm:pt>
    <dgm:pt modelId="{41DF4033-CFCF-4FBC-B256-85D7DA02715C}" type="pres">
      <dgm:prSet presAssocID="{A7EC7EC9-7F2D-4219-8ED2-CDED274600A4}" presName="node" presStyleLbl="node1" presStyleIdx="1" presStyleCnt="5" custRadScaleRad="113822" custRadScaleInc="-22451">
        <dgm:presLayoutVars>
          <dgm:bulletEnabled val="1"/>
        </dgm:presLayoutVars>
      </dgm:prSet>
      <dgm:spPr/>
      <dgm:t>
        <a:bodyPr/>
        <a:lstStyle/>
        <a:p>
          <a:endParaRPr lang="en-US"/>
        </a:p>
      </dgm:t>
    </dgm:pt>
    <dgm:pt modelId="{5653BAB4-EEA5-43F0-9A41-62E0B8A16DAF}" type="pres">
      <dgm:prSet presAssocID="{FE876470-D52F-4518-939C-9527F4E59503}" presName="parTrans" presStyleLbl="bgSibTrans2D1" presStyleIdx="2" presStyleCnt="5"/>
      <dgm:spPr/>
      <dgm:t>
        <a:bodyPr/>
        <a:lstStyle/>
        <a:p>
          <a:endParaRPr lang="en-US"/>
        </a:p>
      </dgm:t>
    </dgm:pt>
    <dgm:pt modelId="{A269D28C-C2C0-4809-9843-0D58C7AAF762}" type="pres">
      <dgm:prSet presAssocID="{15C8B04A-7C68-4F50-8060-1FD4D5CE37F8}" presName="node" presStyleLbl="node1" presStyleIdx="2" presStyleCnt="5" custRadScaleRad="87921">
        <dgm:presLayoutVars>
          <dgm:bulletEnabled val="1"/>
        </dgm:presLayoutVars>
      </dgm:prSet>
      <dgm:spPr/>
      <dgm:t>
        <a:bodyPr/>
        <a:lstStyle/>
        <a:p>
          <a:endParaRPr lang="en-US"/>
        </a:p>
      </dgm:t>
    </dgm:pt>
    <dgm:pt modelId="{A1299758-5DAA-4160-BAB9-AEC64C13CA37}" type="pres">
      <dgm:prSet presAssocID="{9647BF14-A044-47BF-A150-6F23AB32CFCD}" presName="parTrans" presStyleLbl="bgSibTrans2D1" presStyleIdx="3" presStyleCnt="5"/>
      <dgm:spPr/>
      <dgm:t>
        <a:bodyPr/>
        <a:lstStyle/>
        <a:p>
          <a:endParaRPr lang="en-US"/>
        </a:p>
      </dgm:t>
    </dgm:pt>
    <dgm:pt modelId="{ADFB2CC9-1412-4B36-9A75-2D09B8C8776E}" type="pres">
      <dgm:prSet presAssocID="{FF5D73BB-7D54-4FCC-BA81-F10CBBE82207}" presName="node" presStyleLbl="node1" presStyleIdx="3" presStyleCnt="5" custRadScaleRad="109804" custRadScaleInc="18035">
        <dgm:presLayoutVars>
          <dgm:bulletEnabled val="1"/>
        </dgm:presLayoutVars>
      </dgm:prSet>
      <dgm:spPr/>
      <dgm:t>
        <a:bodyPr/>
        <a:lstStyle/>
        <a:p>
          <a:endParaRPr lang="en-US"/>
        </a:p>
      </dgm:t>
    </dgm:pt>
    <dgm:pt modelId="{F6224FF9-0B79-4210-8E7B-1E1F92ADFE0D}" type="pres">
      <dgm:prSet presAssocID="{4AF42A11-E298-42ED-8F00-DC5A02C958E8}" presName="parTrans" presStyleLbl="bgSibTrans2D1" presStyleIdx="4" presStyleCnt="5"/>
      <dgm:spPr/>
      <dgm:t>
        <a:bodyPr/>
        <a:lstStyle/>
        <a:p>
          <a:endParaRPr lang="en-US"/>
        </a:p>
      </dgm:t>
    </dgm:pt>
    <dgm:pt modelId="{6FEC3939-C2E2-4788-A9E9-D6F10E748CDE}" type="pres">
      <dgm:prSet presAssocID="{323DDC10-14DC-4FC3-A35C-9F3046EFB1EB}" presName="node" presStyleLbl="node1" presStyleIdx="4" presStyleCnt="5" custRadScaleRad="100350" custRadScaleInc="-13288">
        <dgm:presLayoutVars>
          <dgm:bulletEnabled val="1"/>
        </dgm:presLayoutVars>
      </dgm:prSet>
      <dgm:spPr/>
      <dgm:t>
        <a:bodyPr/>
        <a:lstStyle/>
        <a:p>
          <a:endParaRPr lang="en-US"/>
        </a:p>
      </dgm:t>
    </dgm:pt>
  </dgm:ptLst>
  <dgm:cxnLst>
    <dgm:cxn modelId="{5A2E9C3C-A6AD-45BF-8AA4-AFF4E8BDD505}" srcId="{B28D9B12-5A5C-40F7-A2F2-74789FE3F849}" destId="{A7EC7EC9-7F2D-4219-8ED2-CDED274600A4}" srcOrd="1" destOrd="0" parTransId="{299E90D0-0952-4B66-92A6-EC1F1E52F196}" sibTransId="{160CEF56-3140-4EC3-BD5C-553BF8BA0A4D}"/>
    <dgm:cxn modelId="{810C3E22-F1AF-40D1-AC38-47C1AE06E1E1}" srcId="{B28D9B12-5A5C-40F7-A2F2-74789FE3F849}" destId="{64A69779-D3E3-4694-8301-A2EBC14792B1}" srcOrd="0" destOrd="0" parTransId="{F107E9E9-E16E-4E48-A565-B94184460AC2}" sibTransId="{B3CE0DB0-CA9D-4647-ADC0-205AEF642086}"/>
    <dgm:cxn modelId="{C305B939-2176-4BBC-9B98-43C74CE97A48}" type="presOf" srcId="{A7EC7EC9-7F2D-4219-8ED2-CDED274600A4}" destId="{41DF4033-CFCF-4FBC-B256-85D7DA02715C}" srcOrd="0" destOrd="0" presId="urn:microsoft.com/office/officeart/2005/8/layout/radial4"/>
    <dgm:cxn modelId="{50211CCC-D0D1-4685-9B50-4437023DA1FD}" srcId="{705F4E23-2677-4855-8ECF-22B55DA5E69A}" destId="{B28D9B12-5A5C-40F7-A2F2-74789FE3F849}" srcOrd="0" destOrd="0" parTransId="{36E33FB0-511C-4262-90B7-A05D78CDD906}" sibTransId="{A1C17376-6F32-4AC2-8AF3-85447475E5AA}"/>
    <dgm:cxn modelId="{E40C7066-AE24-4876-A880-70737A100809}" type="presOf" srcId="{15C8B04A-7C68-4F50-8060-1FD4D5CE37F8}" destId="{A269D28C-C2C0-4809-9843-0D58C7AAF762}" srcOrd="0" destOrd="0" presId="urn:microsoft.com/office/officeart/2005/8/layout/radial4"/>
    <dgm:cxn modelId="{C8B20F59-4950-49B8-AED5-FFB97F63C7B5}" type="presOf" srcId="{705F4E23-2677-4855-8ECF-22B55DA5E69A}" destId="{8E2C20B4-3DAF-4999-91F4-8F368053CACB}" srcOrd="0" destOrd="0" presId="urn:microsoft.com/office/officeart/2005/8/layout/radial4"/>
    <dgm:cxn modelId="{1E084F04-44C9-4E06-88DD-8F5BAE3C7DAB}" srcId="{B28D9B12-5A5C-40F7-A2F2-74789FE3F849}" destId="{FF5D73BB-7D54-4FCC-BA81-F10CBBE82207}" srcOrd="3" destOrd="0" parTransId="{9647BF14-A044-47BF-A150-6F23AB32CFCD}" sibTransId="{DE11BFA4-1726-4EC0-831C-AAEEFF0F6C13}"/>
    <dgm:cxn modelId="{00902582-146D-44EE-B529-EAEC04674C16}" type="presOf" srcId="{FF5D73BB-7D54-4FCC-BA81-F10CBBE82207}" destId="{ADFB2CC9-1412-4B36-9A75-2D09B8C8776E}" srcOrd="0" destOrd="0" presId="urn:microsoft.com/office/officeart/2005/8/layout/radial4"/>
    <dgm:cxn modelId="{909C14D9-6540-443C-9216-11660CEF0465}" type="presOf" srcId="{299E90D0-0952-4B66-92A6-EC1F1E52F196}" destId="{131059B8-8D1E-412E-8435-E26C803A6BDA}" srcOrd="0" destOrd="0" presId="urn:microsoft.com/office/officeart/2005/8/layout/radial4"/>
    <dgm:cxn modelId="{4AF3FF0F-B9B4-4AE7-8C72-BA872E1F6B85}" type="presOf" srcId="{64A69779-D3E3-4694-8301-A2EBC14792B1}" destId="{BCAB6134-1E33-4226-9F18-339A448C646B}" srcOrd="0" destOrd="0" presId="urn:microsoft.com/office/officeart/2005/8/layout/radial4"/>
    <dgm:cxn modelId="{20541A92-046B-4612-9B17-0F471B010197}" type="presOf" srcId="{F107E9E9-E16E-4E48-A565-B94184460AC2}" destId="{CFE4236F-51C5-4F3D-8695-07BF2EF10D87}" srcOrd="0" destOrd="0" presId="urn:microsoft.com/office/officeart/2005/8/layout/radial4"/>
    <dgm:cxn modelId="{6AE56276-F340-4814-A51A-BC31D5921738}" type="presOf" srcId="{4AF42A11-E298-42ED-8F00-DC5A02C958E8}" destId="{F6224FF9-0B79-4210-8E7B-1E1F92ADFE0D}" srcOrd="0" destOrd="0" presId="urn:microsoft.com/office/officeart/2005/8/layout/radial4"/>
    <dgm:cxn modelId="{83F6082D-1FD5-4C77-AE02-C3A14750785C}" type="presOf" srcId="{323DDC10-14DC-4FC3-A35C-9F3046EFB1EB}" destId="{6FEC3939-C2E2-4788-A9E9-D6F10E748CDE}" srcOrd="0" destOrd="0" presId="urn:microsoft.com/office/officeart/2005/8/layout/radial4"/>
    <dgm:cxn modelId="{62AA32E5-B4F4-4215-A79A-2BBC38463725}" srcId="{B28D9B12-5A5C-40F7-A2F2-74789FE3F849}" destId="{323DDC10-14DC-4FC3-A35C-9F3046EFB1EB}" srcOrd="4" destOrd="0" parTransId="{4AF42A11-E298-42ED-8F00-DC5A02C958E8}" sibTransId="{9DB695F1-8A56-4E07-A110-F58826706E71}"/>
    <dgm:cxn modelId="{B05A8A4F-242C-452C-9911-2305135F759B}" srcId="{B28D9B12-5A5C-40F7-A2F2-74789FE3F849}" destId="{15C8B04A-7C68-4F50-8060-1FD4D5CE37F8}" srcOrd="2" destOrd="0" parTransId="{FE876470-D52F-4518-939C-9527F4E59503}" sibTransId="{B6A414FC-8965-49BF-BC80-5D6927B7A15B}"/>
    <dgm:cxn modelId="{8C63D75C-69D3-4023-9074-44582C666CF4}" type="presOf" srcId="{9647BF14-A044-47BF-A150-6F23AB32CFCD}" destId="{A1299758-5DAA-4160-BAB9-AEC64C13CA37}" srcOrd="0" destOrd="0" presId="urn:microsoft.com/office/officeart/2005/8/layout/radial4"/>
    <dgm:cxn modelId="{81B79213-B952-48E5-AE51-BE9FFDE08590}" type="presOf" srcId="{B28D9B12-5A5C-40F7-A2F2-74789FE3F849}" destId="{8376E393-7817-47C5-B159-B11BEF2A8635}" srcOrd="0" destOrd="0" presId="urn:microsoft.com/office/officeart/2005/8/layout/radial4"/>
    <dgm:cxn modelId="{5965E873-C061-429A-AA04-724719914D27}" type="presOf" srcId="{FE876470-D52F-4518-939C-9527F4E59503}" destId="{5653BAB4-EEA5-43F0-9A41-62E0B8A16DAF}" srcOrd="0" destOrd="0" presId="urn:microsoft.com/office/officeart/2005/8/layout/radial4"/>
    <dgm:cxn modelId="{C488F617-79F3-4EB4-8679-2E15F585FFC1}" type="presParOf" srcId="{8E2C20B4-3DAF-4999-91F4-8F368053CACB}" destId="{8376E393-7817-47C5-B159-B11BEF2A8635}" srcOrd="0" destOrd="0" presId="urn:microsoft.com/office/officeart/2005/8/layout/radial4"/>
    <dgm:cxn modelId="{F2EB4EBF-AEFE-49A9-A492-A462AF6CEDEE}" type="presParOf" srcId="{8E2C20B4-3DAF-4999-91F4-8F368053CACB}" destId="{CFE4236F-51C5-4F3D-8695-07BF2EF10D87}" srcOrd="1" destOrd="0" presId="urn:microsoft.com/office/officeart/2005/8/layout/radial4"/>
    <dgm:cxn modelId="{0D04FD03-2275-4A5F-BDE6-10B8F1C5FE85}" type="presParOf" srcId="{8E2C20B4-3DAF-4999-91F4-8F368053CACB}" destId="{BCAB6134-1E33-4226-9F18-339A448C646B}" srcOrd="2" destOrd="0" presId="urn:microsoft.com/office/officeart/2005/8/layout/radial4"/>
    <dgm:cxn modelId="{1F6280BC-8BC4-483E-9F0D-71E8D9A25437}" type="presParOf" srcId="{8E2C20B4-3DAF-4999-91F4-8F368053CACB}" destId="{131059B8-8D1E-412E-8435-E26C803A6BDA}" srcOrd="3" destOrd="0" presId="urn:microsoft.com/office/officeart/2005/8/layout/radial4"/>
    <dgm:cxn modelId="{6909020F-2782-4353-84E6-541D8C774C6A}" type="presParOf" srcId="{8E2C20B4-3DAF-4999-91F4-8F368053CACB}" destId="{41DF4033-CFCF-4FBC-B256-85D7DA02715C}" srcOrd="4" destOrd="0" presId="urn:microsoft.com/office/officeart/2005/8/layout/radial4"/>
    <dgm:cxn modelId="{C8C92FBF-D655-4EB7-B149-7EFAFAF28467}" type="presParOf" srcId="{8E2C20B4-3DAF-4999-91F4-8F368053CACB}" destId="{5653BAB4-EEA5-43F0-9A41-62E0B8A16DAF}" srcOrd="5" destOrd="0" presId="urn:microsoft.com/office/officeart/2005/8/layout/radial4"/>
    <dgm:cxn modelId="{9AF0A4F5-67A5-4E49-BA92-DF4C9E1CAF65}" type="presParOf" srcId="{8E2C20B4-3DAF-4999-91F4-8F368053CACB}" destId="{A269D28C-C2C0-4809-9843-0D58C7AAF762}" srcOrd="6" destOrd="0" presId="urn:microsoft.com/office/officeart/2005/8/layout/radial4"/>
    <dgm:cxn modelId="{6BA85E5F-879E-4486-BDCF-57BE2820FF61}" type="presParOf" srcId="{8E2C20B4-3DAF-4999-91F4-8F368053CACB}" destId="{A1299758-5DAA-4160-BAB9-AEC64C13CA37}" srcOrd="7" destOrd="0" presId="urn:microsoft.com/office/officeart/2005/8/layout/radial4"/>
    <dgm:cxn modelId="{5B7EC326-E996-44D2-BF7C-D7975630231C}" type="presParOf" srcId="{8E2C20B4-3DAF-4999-91F4-8F368053CACB}" destId="{ADFB2CC9-1412-4B36-9A75-2D09B8C8776E}" srcOrd="8" destOrd="0" presId="urn:microsoft.com/office/officeart/2005/8/layout/radial4"/>
    <dgm:cxn modelId="{D8C004A5-1C9C-41DD-B6A5-F779CCED5906}" type="presParOf" srcId="{8E2C20B4-3DAF-4999-91F4-8F368053CACB}" destId="{F6224FF9-0B79-4210-8E7B-1E1F92ADFE0D}" srcOrd="9" destOrd="0" presId="urn:microsoft.com/office/officeart/2005/8/layout/radial4"/>
    <dgm:cxn modelId="{717D5659-BCDE-4174-9E78-7C1EFDF24691}" type="presParOf" srcId="{8E2C20B4-3DAF-4999-91F4-8F368053CACB}" destId="{6FEC3939-C2E2-4788-A9E9-D6F10E748CDE}"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0"/>
            <a:ext cx="4028159" cy="350040"/>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algn="l" defTabSz="931666">
              <a:defRPr sz="1200">
                <a:solidFill>
                  <a:schemeClr val="tx1"/>
                </a:solidFill>
              </a:defRPr>
            </a:lvl1pPr>
          </a:lstStyle>
          <a:p>
            <a:pPr>
              <a:defRPr/>
            </a:pPr>
            <a:endParaRPr lang="en-US"/>
          </a:p>
        </p:txBody>
      </p:sp>
      <p:sp>
        <p:nvSpPr>
          <p:cNvPr id="23555" name="Rectangle 3"/>
          <p:cNvSpPr>
            <a:spLocks noGrp="1" noChangeArrowheads="1"/>
          </p:cNvSpPr>
          <p:nvPr>
            <p:ph type="dt" sz="quarter" idx="1"/>
          </p:nvPr>
        </p:nvSpPr>
        <p:spPr bwMode="auto">
          <a:xfrm>
            <a:off x="5266133" y="0"/>
            <a:ext cx="4028159" cy="350040"/>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algn="r" defTabSz="931666">
              <a:defRPr sz="1200">
                <a:solidFill>
                  <a:schemeClr val="tx1"/>
                </a:solidFill>
              </a:defRPr>
            </a:lvl1pPr>
          </a:lstStyle>
          <a:p>
            <a:pPr>
              <a:defRPr/>
            </a:pPr>
            <a:endParaRPr lang="en-US"/>
          </a:p>
        </p:txBody>
      </p:sp>
      <p:sp>
        <p:nvSpPr>
          <p:cNvPr id="23556" name="Rectangle 4"/>
          <p:cNvSpPr>
            <a:spLocks noGrp="1" noChangeArrowheads="1"/>
          </p:cNvSpPr>
          <p:nvPr>
            <p:ph type="ftr" sz="quarter" idx="2"/>
          </p:nvPr>
        </p:nvSpPr>
        <p:spPr bwMode="auto">
          <a:xfrm>
            <a:off x="1" y="6659162"/>
            <a:ext cx="4028159" cy="350040"/>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algn="l" defTabSz="931666">
              <a:defRPr sz="1200">
                <a:solidFill>
                  <a:schemeClr val="tx1"/>
                </a:solidFill>
              </a:defRPr>
            </a:lvl1pPr>
          </a:lstStyle>
          <a:p>
            <a:pPr>
              <a:defRPr/>
            </a:pPr>
            <a:endParaRPr lang="en-US"/>
          </a:p>
        </p:txBody>
      </p:sp>
      <p:sp>
        <p:nvSpPr>
          <p:cNvPr id="23557" name="Rectangle 5"/>
          <p:cNvSpPr>
            <a:spLocks noGrp="1" noChangeArrowheads="1"/>
          </p:cNvSpPr>
          <p:nvPr>
            <p:ph type="sldNum" sz="quarter" idx="3"/>
          </p:nvPr>
        </p:nvSpPr>
        <p:spPr bwMode="auto">
          <a:xfrm>
            <a:off x="5266133" y="6659162"/>
            <a:ext cx="4028159" cy="350040"/>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algn="r" defTabSz="931666">
              <a:defRPr sz="1200">
                <a:solidFill>
                  <a:schemeClr val="tx1"/>
                </a:solidFill>
              </a:defRPr>
            </a:lvl1pPr>
          </a:lstStyle>
          <a:p>
            <a:pPr>
              <a:defRPr/>
            </a:pPr>
            <a:fld id="{C4165AC5-E7D0-42E1-9385-4AF00FB68209}" type="slidenum">
              <a:rPr lang="en-US"/>
              <a:pPr>
                <a:defRPr/>
              </a:pPr>
              <a:t>‹#›</a:t>
            </a:fld>
            <a:endParaRPr lang="en-US"/>
          </a:p>
        </p:txBody>
      </p:sp>
    </p:spTree>
    <p:extLst>
      <p:ext uri="{BB962C8B-B14F-4D97-AF65-F5344CB8AC3E}">
        <p14:creationId xmlns:p14="http://schemas.microsoft.com/office/powerpoint/2010/main" val="3797240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1" y="0"/>
            <a:ext cx="4028159" cy="350040"/>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algn="l" defTabSz="931666">
              <a:defRPr sz="1200">
                <a:solidFill>
                  <a:schemeClr val="tx1"/>
                </a:solidFill>
              </a:defRPr>
            </a:lvl1pPr>
          </a:lstStyle>
          <a:p>
            <a:pPr>
              <a:defRPr/>
            </a:pPr>
            <a:endParaRPr lang="en-US"/>
          </a:p>
        </p:txBody>
      </p:sp>
      <p:sp>
        <p:nvSpPr>
          <p:cNvPr id="62467" name="Rectangle 3"/>
          <p:cNvSpPr>
            <a:spLocks noGrp="1" noChangeArrowheads="1"/>
          </p:cNvSpPr>
          <p:nvPr>
            <p:ph type="dt" idx="1"/>
          </p:nvPr>
        </p:nvSpPr>
        <p:spPr bwMode="auto">
          <a:xfrm>
            <a:off x="5266133" y="0"/>
            <a:ext cx="4028159" cy="350040"/>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algn="r" defTabSz="931666">
              <a:defRPr sz="1200">
                <a:solidFill>
                  <a:schemeClr val="tx1"/>
                </a:solidFill>
              </a:defRPr>
            </a:lvl1pPr>
          </a:lstStyle>
          <a:p>
            <a:pPr>
              <a:defRPr/>
            </a:pPr>
            <a:endParaRPr lang="en-US"/>
          </a:p>
        </p:txBody>
      </p:sp>
      <p:sp>
        <p:nvSpPr>
          <p:cNvPr id="44036" name="Rectangle 4"/>
          <p:cNvSpPr>
            <a:spLocks noGrp="1" noRot="1" noChangeAspect="1" noChangeArrowheads="1" noTextEdit="1"/>
          </p:cNvSpPr>
          <p:nvPr>
            <p:ph type="sldImg" idx="2"/>
          </p:nvPr>
        </p:nvSpPr>
        <p:spPr bwMode="auto">
          <a:xfrm>
            <a:off x="2311400" y="525463"/>
            <a:ext cx="46736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9" name="Rectangle 5"/>
          <p:cNvSpPr>
            <a:spLocks noGrp="1" noChangeArrowheads="1"/>
          </p:cNvSpPr>
          <p:nvPr>
            <p:ph type="body" sz="quarter" idx="3"/>
          </p:nvPr>
        </p:nvSpPr>
        <p:spPr bwMode="auto">
          <a:xfrm>
            <a:off x="930062" y="3330181"/>
            <a:ext cx="7436277" cy="3153960"/>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1" y="6659162"/>
            <a:ext cx="4028159" cy="350040"/>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algn="l" defTabSz="931666">
              <a:defRPr sz="1200">
                <a:solidFill>
                  <a:schemeClr val="tx1"/>
                </a:solidFill>
              </a:defRPr>
            </a:lvl1pPr>
          </a:lstStyle>
          <a:p>
            <a:pPr>
              <a:defRPr/>
            </a:pPr>
            <a:endParaRPr lang="en-US"/>
          </a:p>
        </p:txBody>
      </p:sp>
      <p:sp>
        <p:nvSpPr>
          <p:cNvPr id="62471" name="Rectangle 7"/>
          <p:cNvSpPr>
            <a:spLocks noGrp="1" noChangeArrowheads="1"/>
          </p:cNvSpPr>
          <p:nvPr>
            <p:ph type="sldNum" sz="quarter" idx="5"/>
          </p:nvPr>
        </p:nvSpPr>
        <p:spPr bwMode="auto">
          <a:xfrm>
            <a:off x="5266133" y="6659162"/>
            <a:ext cx="4028159" cy="350040"/>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algn="r" defTabSz="931666">
              <a:defRPr sz="1200">
                <a:solidFill>
                  <a:schemeClr val="tx1"/>
                </a:solidFill>
              </a:defRPr>
            </a:lvl1pPr>
          </a:lstStyle>
          <a:p>
            <a:pPr>
              <a:defRPr/>
            </a:pPr>
            <a:fld id="{82223125-AE5B-4181-919D-FBEDB04D1F1E}" type="slidenum">
              <a:rPr lang="en-US"/>
              <a:pPr>
                <a:defRPr/>
              </a:pPr>
              <a:t>‹#›</a:t>
            </a:fld>
            <a:endParaRPr lang="en-US"/>
          </a:p>
        </p:txBody>
      </p:sp>
    </p:spTree>
    <p:extLst>
      <p:ext uri="{BB962C8B-B14F-4D97-AF65-F5344CB8AC3E}">
        <p14:creationId xmlns:p14="http://schemas.microsoft.com/office/powerpoint/2010/main" val="24619786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smtClean="0"/>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334260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Remember, integration is not interfacing, this could be manual</a:t>
            </a:r>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11</a:t>
            </a:fld>
            <a:endParaRPr lang="en-US"/>
          </a:p>
        </p:txBody>
      </p:sp>
    </p:spTree>
    <p:extLst>
      <p:ext uri="{BB962C8B-B14F-4D97-AF65-F5344CB8AC3E}">
        <p14:creationId xmlns:p14="http://schemas.microsoft.com/office/powerpoint/2010/main" val="1081348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why</a:t>
            </a:r>
            <a:r>
              <a:rPr lang="en-US" baseline="0" dirty="0" smtClean="0"/>
              <a:t> link with vital records, how it is done, benefits and how most states aren’t interfacing due to privacy concerns etc.</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12</a:t>
            </a:fld>
            <a:endParaRPr lang="en-US"/>
          </a:p>
        </p:txBody>
      </p:sp>
    </p:spTree>
    <p:extLst>
      <p:ext uri="{BB962C8B-B14F-4D97-AF65-F5344CB8AC3E}">
        <p14:creationId xmlns:p14="http://schemas.microsoft.com/office/powerpoint/2010/main" val="1271781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POC</a:t>
            </a:r>
            <a:r>
              <a:rPr lang="en-US" baseline="0" dirty="0" smtClean="0"/>
              <a:t> interoperability, this is not how everyone is doing it, this is the ideal state for these programs, reduces errors and improves reporting factors</a:t>
            </a:r>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13</a:t>
            </a:fld>
            <a:endParaRPr lang="en-US"/>
          </a:p>
        </p:txBody>
      </p:sp>
    </p:spTree>
    <p:extLst>
      <p:ext uri="{BB962C8B-B14F-4D97-AF65-F5344CB8AC3E}">
        <p14:creationId xmlns:p14="http://schemas.microsoft.com/office/powerpoint/2010/main" val="807463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14</a:t>
            </a:fld>
            <a:endParaRPr lang="en-US"/>
          </a:p>
        </p:txBody>
      </p:sp>
    </p:spTree>
    <p:extLst>
      <p:ext uri="{BB962C8B-B14F-4D97-AF65-F5344CB8AC3E}">
        <p14:creationId xmlns:p14="http://schemas.microsoft.com/office/powerpoint/2010/main" val="2027448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15</a:t>
            </a:fld>
            <a:endParaRPr lang="en-US"/>
          </a:p>
        </p:txBody>
      </p:sp>
    </p:spTree>
    <p:extLst>
      <p:ext uri="{BB962C8B-B14F-4D97-AF65-F5344CB8AC3E}">
        <p14:creationId xmlns:p14="http://schemas.microsoft.com/office/powerpoint/2010/main" val="2121297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Could</a:t>
            </a:r>
            <a:r>
              <a:rPr lang="en-US" baseline="0" dirty="0" smtClean="0"/>
              <a:t> use some work…</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From MN: </a:t>
            </a:r>
            <a:r>
              <a:rPr lang="en-US" dirty="0" smtClean="0">
                <a:solidFill>
                  <a:srgbClr val="46A59F"/>
                </a:solidFill>
              </a:rPr>
              <a:t>• Collaboration and Data Sharing with the Birth Defects program would… Allow for quicker outcome collection after a failed pulse ox screen Allow for greater understanding of CCHDs missed by pulse ox screening</a:t>
            </a:r>
          </a:p>
          <a:p>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16</a:t>
            </a:fld>
            <a:endParaRPr lang="en-US"/>
          </a:p>
        </p:txBody>
      </p:sp>
    </p:spTree>
    <p:extLst>
      <p:ext uri="{BB962C8B-B14F-4D97-AF65-F5344CB8AC3E}">
        <p14:creationId xmlns:p14="http://schemas.microsoft.com/office/powerpoint/2010/main" val="2632180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a:t>
            </a:r>
            <a:r>
              <a:rPr lang="en-US" baseline="0" dirty="0" smtClean="0"/>
              <a:t> the process of ETOR explain the basics</a:t>
            </a:r>
          </a:p>
          <a:p>
            <a:r>
              <a:rPr lang="en-US" baseline="0" dirty="0" smtClean="0"/>
              <a:t>Use case, CF mutation in their HMS but the specimen was actually normal</a:t>
            </a:r>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18</a:t>
            </a:fld>
            <a:endParaRPr lang="en-US"/>
          </a:p>
        </p:txBody>
      </p:sp>
    </p:spTree>
    <p:extLst>
      <p:ext uri="{BB962C8B-B14F-4D97-AF65-F5344CB8AC3E}">
        <p14:creationId xmlns:p14="http://schemas.microsoft.com/office/powerpoint/2010/main" val="1255939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state of ETOR</a:t>
            </a:r>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19</a:t>
            </a:fld>
            <a:endParaRPr lang="en-US"/>
          </a:p>
        </p:txBody>
      </p:sp>
    </p:spTree>
    <p:extLst>
      <p:ext uri="{BB962C8B-B14F-4D97-AF65-F5344CB8AC3E}">
        <p14:creationId xmlns:p14="http://schemas.microsoft.com/office/powerpoint/2010/main" val="2177390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a:t>
            </a:r>
            <a:r>
              <a:rPr lang="en-US" baseline="0" dirty="0" smtClean="0"/>
              <a:t> state of ETOR</a:t>
            </a:r>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20</a:t>
            </a:fld>
            <a:endParaRPr lang="en-US"/>
          </a:p>
        </p:txBody>
      </p:sp>
    </p:spTree>
    <p:extLst>
      <p:ext uri="{BB962C8B-B14F-4D97-AF65-F5344CB8AC3E}">
        <p14:creationId xmlns:p14="http://schemas.microsoft.com/office/powerpoint/2010/main" val="1550043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smtClean="0"/>
              <a:t>Now we have examined some</a:t>
            </a:r>
            <a:r>
              <a:rPr lang="en-US" baseline="0" dirty="0" smtClean="0"/>
              <a:t> of the individual connections, as you build connections you begin to develop a web of connections –need to reference </a:t>
            </a:r>
            <a:r>
              <a:rPr lang="en-US" baseline="0" dirty="0" err="1" smtClean="0"/>
              <a:t>JMicheal</a:t>
            </a:r>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81674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to make sure</a:t>
            </a:r>
            <a:r>
              <a:rPr lang="en-US" baseline="0" dirty="0" smtClean="0"/>
              <a:t> the presentation follows this flow</a:t>
            </a:r>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3</a:t>
            </a:fld>
            <a:endParaRPr lang="en-US"/>
          </a:p>
        </p:txBody>
      </p:sp>
    </p:spTree>
    <p:extLst>
      <p:ext uri="{BB962C8B-B14F-4D97-AF65-F5344CB8AC3E}">
        <p14:creationId xmlns:p14="http://schemas.microsoft.com/office/powerpoint/2010/main" val="1511531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Times New Roman" pitchFamily="18" charset="0"/>
                <a:ea typeface="+mn-ea"/>
                <a:cs typeface="+mn-cs"/>
              </a:rPr>
              <a:t>Lab</a:t>
            </a:r>
            <a:r>
              <a:rPr lang="en-US" sz="1200" kern="1200" baseline="0" dirty="0" smtClean="0">
                <a:solidFill>
                  <a:schemeClr val="tx1"/>
                </a:solidFill>
                <a:effectLst/>
                <a:latin typeface="Times New Roman" pitchFamily="18" charset="0"/>
                <a:ea typeface="+mn-ea"/>
                <a:cs typeface="+mn-cs"/>
              </a:rPr>
              <a:t> inventory- receive kits into an inventory module which interfaces with LIMS, scan the form and it could import expiration dates, submitter </a:t>
            </a:r>
            <a:r>
              <a:rPr lang="en-US" sz="1200" kern="1200" baseline="0" dirty="0" err="1" smtClean="0">
                <a:solidFill>
                  <a:schemeClr val="tx1"/>
                </a:solidFill>
                <a:effectLst/>
                <a:latin typeface="Times New Roman" pitchFamily="18" charset="0"/>
                <a:ea typeface="+mn-ea"/>
                <a:cs typeface="+mn-cs"/>
              </a:rPr>
              <a:t>etc</a:t>
            </a:r>
            <a:endParaRPr lang="en-US" sz="1200" kern="1200" baseline="0" dirty="0" smtClean="0">
              <a:solidFill>
                <a:schemeClr val="tx1"/>
              </a:solidFill>
              <a:effectLst/>
              <a:latin typeface="Times New Roman" pitchFamily="18" charset="0"/>
              <a:ea typeface="+mn-ea"/>
              <a:cs typeface="+mn-cs"/>
            </a:endParaRPr>
          </a:p>
          <a:p>
            <a:pPr lvl="0"/>
            <a:r>
              <a:rPr lang="en-US" sz="1200" kern="1200" baseline="0" dirty="0" smtClean="0">
                <a:solidFill>
                  <a:schemeClr val="tx1"/>
                </a:solidFill>
                <a:effectLst/>
                <a:latin typeface="Times New Roman" pitchFamily="18" charset="0"/>
                <a:ea typeface="+mn-ea"/>
                <a:cs typeface="+mn-cs"/>
              </a:rPr>
              <a:t>What is and ADT?</a:t>
            </a:r>
          </a:p>
          <a:p>
            <a:pPr lvl="0"/>
            <a:r>
              <a:rPr lang="en-US" sz="1200" kern="1200" baseline="0" dirty="0" smtClean="0">
                <a:solidFill>
                  <a:schemeClr val="tx1"/>
                </a:solidFill>
                <a:effectLst/>
                <a:latin typeface="Times New Roman" pitchFamily="18" charset="0"/>
                <a:ea typeface="+mn-ea"/>
                <a:cs typeface="+mn-cs"/>
              </a:rPr>
              <a:t>ADT- end value of all births, notification of specimen collected </a:t>
            </a:r>
          </a:p>
          <a:p>
            <a:pPr lvl="0"/>
            <a:r>
              <a:rPr lang="en-US" sz="1200" kern="1200" baseline="0" dirty="0" smtClean="0">
                <a:solidFill>
                  <a:schemeClr val="tx1"/>
                </a:solidFill>
                <a:effectLst/>
                <a:latin typeface="Times New Roman" pitchFamily="18" charset="0"/>
                <a:ea typeface="+mn-ea"/>
                <a:cs typeface="+mn-cs"/>
              </a:rPr>
              <a:t>Tracking specimens, cant fully do it without knowing a baby was born</a:t>
            </a:r>
          </a:p>
          <a:p>
            <a:pPr lvl="0"/>
            <a:r>
              <a:rPr lang="en-US" sz="1200" kern="1200" baseline="0" dirty="0" smtClean="0">
                <a:solidFill>
                  <a:schemeClr val="tx1"/>
                </a:solidFill>
                <a:effectLst/>
                <a:latin typeface="Times New Roman" pitchFamily="18" charset="0"/>
                <a:ea typeface="+mn-ea"/>
                <a:cs typeface="+mn-cs"/>
              </a:rPr>
              <a:t>Use the ADT for initiation of FU, hospital discharge data (who is the PCP) rolling feed with most recent up to date info on who is caring for the child. Discharged to the care of someone</a:t>
            </a:r>
          </a:p>
          <a:p>
            <a:pPr lvl="0"/>
            <a:r>
              <a:rPr lang="en-US" sz="1200" kern="1200" baseline="0" dirty="0" smtClean="0">
                <a:solidFill>
                  <a:schemeClr val="tx1"/>
                </a:solidFill>
                <a:effectLst/>
                <a:latin typeface="Times New Roman" pitchFamily="18" charset="0"/>
                <a:ea typeface="+mn-ea"/>
                <a:cs typeface="+mn-cs"/>
              </a:rPr>
              <a:t>Clinical </a:t>
            </a:r>
            <a:r>
              <a:rPr lang="en-US" sz="1200" kern="1200" baseline="0" dirty="0" err="1" smtClean="0">
                <a:solidFill>
                  <a:schemeClr val="tx1"/>
                </a:solidFill>
                <a:effectLst/>
                <a:latin typeface="Times New Roman" pitchFamily="18" charset="0"/>
                <a:ea typeface="+mn-ea"/>
                <a:cs typeface="+mn-cs"/>
              </a:rPr>
              <a:t>Dx</a:t>
            </a:r>
            <a:r>
              <a:rPr lang="en-US" sz="1200" kern="1200" baseline="0" dirty="0" smtClean="0">
                <a:solidFill>
                  <a:schemeClr val="tx1"/>
                </a:solidFill>
                <a:effectLst/>
                <a:latin typeface="Times New Roman" pitchFamily="18" charset="0"/>
                <a:ea typeface="+mn-ea"/>
                <a:cs typeface="+mn-cs"/>
              </a:rPr>
              <a:t>- </a:t>
            </a:r>
            <a:r>
              <a:rPr lang="en-US" sz="1200" kern="1200" baseline="0" dirty="0" err="1" smtClean="0">
                <a:solidFill>
                  <a:schemeClr val="tx1"/>
                </a:solidFill>
                <a:effectLst/>
                <a:latin typeface="Times New Roman" pitchFamily="18" charset="0"/>
                <a:ea typeface="+mn-ea"/>
                <a:cs typeface="+mn-cs"/>
              </a:rPr>
              <a:t>Dx</a:t>
            </a:r>
            <a:r>
              <a:rPr lang="en-US" sz="1200" kern="1200" baseline="0" dirty="0" smtClean="0">
                <a:solidFill>
                  <a:schemeClr val="tx1"/>
                </a:solidFill>
                <a:effectLst/>
                <a:latin typeface="Times New Roman" pitchFamily="18" charset="0"/>
                <a:ea typeface="+mn-ea"/>
                <a:cs typeface="+mn-cs"/>
              </a:rPr>
              <a:t> info through a rolling ADT, what testing has been completed, is there a diagnosis, missed cases (lab feedback loop). Eliminates the manual processes for Providers to send data back to the DOH- improve algorithms and reduce false negatives. </a:t>
            </a:r>
          </a:p>
          <a:p>
            <a:pPr lvl="0"/>
            <a:r>
              <a:rPr lang="en-US" sz="1200" kern="1200" baseline="0" dirty="0" smtClean="0">
                <a:solidFill>
                  <a:schemeClr val="tx1"/>
                </a:solidFill>
                <a:effectLst/>
                <a:latin typeface="Times New Roman" pitchFamily="18" charset="0"/>
                <a:ea typeface="+mn-ea"/>
                <a:cs typeface="+mn-cs"/>
              </a:rPr>
              <a:t>Variant analysis- Bioinformatics pipeline, using FHIR to share raw data files with a centralized bioinformatics pipeline. Could be sent off and have analysis completed for you or in conjunction, update variant databases- receive notification on specimens where the variants have been identified if they are updated. </a:t>
            </a:r>
          </a:p>
          <a:p>
            <a:pPr lvl="0"/>
            <a:r>
              <a:rPr lang="en-US" sz="1200" kern="1200" baseline="0" dirty="0" smtClean="0">
                <a:solidFill>
                  <a:schemeClr val="tx1"/>
                </a:solidFill>
                <a:effectLst/>
                <a:latin typeface="Times New Roman" pitchFamily="18" charset="0"/>
                <a:ea typeface="+mn-ea"/>
                <a:cs typeface="+mn-cs"/>
              </a:rPr>
              <a:t>Biochemical Risk Analysis-interfacing with CLIR or CDC to send to a repository for external feedback </a:t>
            </a:r>
          </a:p>
          <a:p>
            <a:pPr lvl="0"/>
            <a:r>
              <a:rPr lang="en-US" sz="1200" kern="1200" baseline="0" dirty="0" smtClean="0">
                <a:solidFill>
                  <a:schemeClr val="tx1"/>
                </a:solidFill>
                <a:effectLst/>
                <a:latin typeface="Times New Roman" pitchFamily="18" charset="0"/>
                <a:ea typeface="+mn-ea"/>
                <a:cs typeface="+mn-cs"/>
              </a:rPr>
              <a:t>**Provides an audit of the NBS system assessing whether NBS is doing what it is supposed to do, particularly for late onset disorders</a:t>
            </a:r>
          </a:p>
          <a:p>
            <a:pPr lvl="0"/>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691210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943123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long term, what is the most efficient way for data to come into the agency?</a:t>
            </a:r>
          </a:p>
          <a:p>
            <a:r>
              <a:rPr lang="en-US" dirty="0" smtClean="0"/>
              <a:t>Can all data enter the agency through a few mechanisms?</a:t>
            </a:r>
          </a:p>
          <a:p>
            <a:r>
              <a:rPr lang="en-US" dirty="0" smtClean="0"/>
              <a:t>How many different tools are needed to process data?</a:t>
            </a:r>
          </a:p>
          <a:p>
            <a:endParaRPr lang="en-US" dirty="0" smtClean="0"/>
          </a:p>
          <a:p>
            <a:r>
              <a:rPr lang="en-US" dirty="0" smtClean="0"/>
              <a:t>If this is not what we want…what do we need to </a:t>
            </a:r>
          </a:p>
          <a:p>
            <a:endParaRPr lang="en-US" dirty="0"/>
          </a:p>
        </p:txBody>
      </p:sp>
      <p:sp>
        <p:nvSpPr>
          <p:cNvPr id="4" name="Slide Number Placeholder 3"/>
          <p:cNvSpPr>
            <a:spLocks noGrp="1"/>
          </p:cNvSpPr>
          <p:nvPr>
            <p:ph type="sldNum" sz="quarter" idx="10"/>
          </p:nvPr>
        </p:nvSpPr>
        <p:spPr/>
        <p:txBody>
          <a:bodyPr/>
          <a:lstStyle/>
          <a:p>
            <a:fld id="{305357AB-6FFB-4E04-A849-19BA37D343F7}" type="slidenum">
              <a:rPr lang="en-US" smtClean="0"/>
              <a:pPr/>
              <a:t>24</a:t>
            </a:fld>
            <a:endParaRPr lang="en-US"/>
          </a:p>
        </p:txBody>
      </p:sp>
    </p:spTree>
    <p:extLst>
      <p:ext uri="{BB962C8B-B14F-4D97-AF65-F5344CB8AC3E}">
        <p14:creationId xmlns:p14="http://schemas.microsoft.com/office/powerpoint/2010/main" val="1551826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Times New Roman" pitchFamily="18" charset="0"/>
                <a:ea typeface="+mn-ea"/>
                <a:cs typeface="+mn-cs"/>
              </a:rPr>
              <a:t>Centralized processing</a:t>
            </a:r>
            <a:r>
              <a:rPr lang="en-US" sz="1200" kern="1200" baseline="0" dirty="0" smtClean="0">
                <a:solidFill>
                  <a:schemeClr val="tx1"/>
                </a:solidFill>
                <a:effectLst/>
                <a:latin typeface="Times New Roman" pitchFamily="18" charset="0"/>
                <a:ea typeface="+mn-ea"/>
                <a:cs typeface="+mn-cs"/>
              </a:rPr>
              <a:t> of data, so hospitals are connecting and sending the same information only once</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780553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smtClean="0"/>
              <a:t>Using the same pipelines</a:t>
            </a:r>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499788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27</a:t>
            </a:fld>
            <a:endParaRPr lang="en-US"/>
          </a:p>
        </p:txBody>
      </p:sp>
    </p:spTree>
    <p:extLst>
      <p:ext uri="{BB962C8B-B14F-4D97-AF65-F5344CB8AC3E}">
        <p14:creationId xmlns:p14="http://schemas.microsoft.com/office/powerpoint/2010/main" val="2098496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disorders</a:t>
            </a:r>
            <a:r>
              <a:rPr lang="en-US" baseline="0" dirty="0" smtClean="0"/>
              <a:t> being added frequently</a:t>
            </a:r>
          </a:p>
          <a:p>
            <a:r>
              <a:rPr lang="en-US" baseline="0" dirty="0" smtClean="0"/>
              <a:t>Partners: Functioning in silos, partners are not on the same page as much as we hoped they would be (readiness) NBS is just a piece of what they are working with, prioritization issues at the partner level </a:t>
            </a:r>
          </a:p>
          <a:p>
            <a:r>
              <a:rPr lang="en-US" baseline="0" dirty="0" smtClean="0"/>
              <a:t>IT security Issues and perceived privacy issues (public sentiment)</a:t>
            </a:r>
          </a:p>
          <a:p>
            <a:r>
              <a:rPr lang="en-US" baseline="0" dirty="0" smtClean="0"/>
              <a:t>Funding: IAPD is sun setting, ETOR in ELC, programs don’t know how to tap into it, agencies cant capitalize on it.  Funding on the hospital side to do the interface (for example, we heard a quote of 20K just to purchase the interface)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28</a:t>
            </a:fld>
            <a:endParaRPr lang="en-US"/>
          </a:p>
        </p:txBody>
      </p:sp>
    </p:spTree>
    <p:extLst>
      <p:ext uri="{BB962C8B-B14F-4D97-AF65-F5344CB8AC3E}">
        <p14:creationId xmlns:p14="http://schemas.microsoft.com/office/powerpoint/2010/main" val="1686292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smtClean="0"/>
              <a:t>At minimum</a:t>
            </a:r>
            <a:r>
              <a:rPr lang="en-US" baseline="0" dirty="0" smtClean="0"/>
              <a:t> make sure the agency is developing a vision for shared informatics/plan</a:t>
            </a:r>
            <a:endParaRPr lang="en-US" dirty="0" smtClean="0"/>
          </a:p>
          <a:p>
            <a:endParaRPr lang="en-US" dirty="0" smtClean="0"/>
          </a:p>
          <a:p>
            <a:r>
              <a:rPr lang="en-US" dirty="0" smtClean="0"/>
              <a:t>We really want you to tell</a:t>
            </a:r>
            <a:r>
              <a:rPr lang="en-US" baseline="0" dirty="0" smtClean="0"/>
              <a:t> us how you can help?</a:t>
            </a:r>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722269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30</a:t>
            </a:fld>
            <a:endParaRPr lang="en-US"/>
          </a:p>
        </p:txBody>
      </p:sp>
    </p:spTree>
    <p:extLst>
      <p:ext uri="{BB962C8B-B14F-4D97-AF65-F5344CB8AC3E}">
        <p14:creationId xmlns:p14="http://schemas.microsoft.com/office/powerpoint/2010/main" val="2563646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lvl="0"/>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63553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4</a:t>
            </a:fld>
            <a:endParaRPr lang="en-US"/>
          </a:p>
        </p:txBody>
      </p:sp>
    </p:spTree>
    <p:extLst>
      <p:ext uri="{BB962C8B-B14F-4D97-AF65-F5344CB8AC3E}">
        <p14:creationId xmlns:p14="http://schemas.microsoft.com/office/powerpoint/2010/main" val="962080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938213"/>
            <a:ext cx="4827588" cy="2714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a:t>Slide </a:t>
            </a:r>
            <a:fld id="{29DE756F-184F-4D3A-B7EF-A08AD88F334E}" type="slidenum">
              <a:rPr lang="en-US" smtClean="0"/>
              <a:pPr/>
              <a:t>32</a:t>
            </a:fld>
            <a:endParaRPr lang="en-US" dirty="0"/>
          </a:p>
        </p:txBody>
      </p:sp>
    </p:spTree>
    <p:extLst>
      <p:ext uri="{BB962C8B-B14F-4D97-AF65-F5344CB8AC3E}">
        <p14:creationId xmlns:p14="http://schemas.microsoft.com/office/powerpoint/2010/main" val="185973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To be successful in the future, public health agencies must advance our surveillance systems so that timely, complete, accurate and granular data are available for public health decision-making. The Washington State Department of Health (DOH) is working to collect surveillance data in an automated, electronic way to ensure data transmitted to public health are timely and complete</a:t>
            </a:r>
          </a:p>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01894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smtClean="0"/>
              <a:t>Do we need this one?</a:t>
            </a:r>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061743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882509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9">
              <a:defRPr/>
            </a:pPr>
            <a:r>
              <a:rPr lang="en-US" dirty="0" smtClean="0"/>
              <a:t>Description of each core function</a:t>
            </a:r>
            <a:endParaRPr lang="en-US" dirty="0"/>
          </a:p>
          <a:p>
            <a:endParaRPr lang="en-US" dirty="0" smtClean="0"/>
          </a:p>
          <a:p>
            <a:pPr defTabSz="931679">
              <a:defRPr/>
            </a:pPr>
            <a:r>
              <a:rPr lang="en-US" dirty="0" smtClean="0"/>
              <a:t>Description of each function</a:t>
            </a:r>
          </a:p>
          <a:p>
            <a:pPr defTabSz="931679">
              <a:defRPr/>
            </a:pPr>
            <a:r>
              <a:rPr lang="en-US" dirty="0" smtClean="0"/>
              <a:t>Collect</a:t>
            </a:r>
          </a:p>
          <a:p>
            <a:pPr defTabSz="931679">
              <a:defRPr/>
            </a:pPr>
            <a:r>
              <a:rPr lang="en-US" baseline="0" dirty="0" smtClean="0"/>
              <a:t>Parse—like data entry</a:t>
            </a:r>
          </a:p>
          <a:p>
            <a:pPr defTabSz="931679">
              <a:defRPr/>
            </a:pPr>
            <a:r>
              <a:rPr lang="en-US" baseline="0" dirty="0" smtClean="0"/>
              <a:t>Prepare—linking, de duplicating</a:t>
            </a:r>
          </a:p>
          <a:p>
            <a:pPr defTabSz="931679">
              <a:defRPr/>
            </a:pPr>
            <a:r>
              <a:rPr lang="en-US" baseline="0" dirty="0" smtClean="0"/>
              <a:t>Provision—extract from something</a:t>
            </a:r>
          </a:p>
          <a:p>
            <a:pPr defTabSz="931679">
              <a:defRPr/>
            </a:pPr>
            <a:r>
              <a:rPr lang="en-US" baseline="0" dirty="0" smtClean="0"/>
              <a:t>Analyze—</a:t>
            </a:r>
          </a:p>
          <a:p>
            <a:pPr defTabSz="931679">
              <a:defRPr/>
            </a:pPr>
            <a:r>
              <a:rPr lang="en-US" baseline="0" dirty="0" smtClean="0"/>
              <a:t>Visualize/Share</a:t>
            </a:r>
          </a:p>
          <a:p>
            <a:pPr defTabSz="931679">
              <a:defRPr/>
            </a:pPr>
            <a:endParaRPr lang="en-US" baseline="0" dirty="0" smtClean="0"/>
          </a:p>
          <a:p>
            <a:pPr defTabSz="931679">
              <a:defRPr/>
            </a:pPr>
            <a:r>
              <a:rPr lang="en-US" baseline="0" dirty="0" smtClean="0"/>
              <a:t>How many systems do we need to do each of these things?</a:t>
            </a:r>
            <a:endParaRPr lang="en-US" dirty="0" smtClean="0"/>
          </a:p>
          <a:p>
            <a:pPr defTabSz="931679">
              <a:defRPr/>
            </a:pPr>
            <a:endParaRPr lang="en-US" dirty="0" smtClean="0"/>
          </a:p>
          <a:p>
            <a:r>
              <a:rPr lang="en-US" dirty="0" smtClean="0"/>
              <a:t>(Look at hospital</a:t>
            </a:r>
            <a:r>
              <a:rPr lang="en-US" baseline="0" dirty="0" smtClean="0"/>
              <a:t> perspective slide and come back)</a:t>
            </a:r>
          </a:p>
          <a:p>
            <a:endParaRPr lang="en-US" baseline="0" dirty="0" smtClean="0"/>
          </a:p>
          <a:p>
            <a:r>
              <a:rPr lang="en-US" baseline="0" dirty="0" smtClean="0"/>
              <a:t>Modular—</a:t>
            </a:r>
          </a:p>
          <a:p>
            <a:r>
              <a:rPr lang="en-US" baseline="0" dirty="0" smtClean="0"/>
              <a:t>All our systems do more than this</a:t>
            </a:r>
          </a:p>
          <a:p>
            <a:r>
              <a:rPr lang="en-US" baseline="0" dirty="0" smtClean="0"/>
              <a:t>if agency buys something that does these—what is left</a:t>
            </a:r>
          </a:p>
          <a:p>
            <a:r>
              <a:rPr lang="en-US" baseline="0" dirty="0" smtClean="0"/>
              <a:t>Sell vaccine. Well, what else do we sell.</a:t>
            </a:r>
          </a:p>
          <a:p>
            <a:endParaRPr lang="en-US" baseline="0" dirty="0" smtClean="0"/>
          </a:p>
          <a:p>
            <a:r>
              <a:rPr lang="en-US" baseline="0" dirty="0" smtClean="0"/>
              <a:t>Programs have unique needs. We do not have the resources to continue to build and maintain unique IT systems to meet these needs.</a:t>
            </a:r>
            <a:endParaRPr lang="en-US" dirty="0" smtClean="0"/>
          </a:p>
          <a:p>
            <a:endParaRPr lang="en-US" dirty="0"/>
          </a:p>
        </p:txBody>
      </p:sp>
      <p:sp>
        <p:nvSpPr>
          <p:cNvPr id="4" name="Slide Number Placeholder 3"/>
          <p:cNvSpPr>
            <a:spLocks noGrp="1"/>
          </p:cNvSpPr>
          <p:nvPr>
            <p:ph type="sldNum" sz="quarter" idx="10"/>
          </p:nvPr>
        </p:nvSpPr>
        <p:spPr/>
        <p:txBody>
          <a:bodyPr/>
          <a:lstStyle/>
          <a:p>
            <a:fld id="{305357AB-6FFB-4E04-A849-19BA37D343F7}" type="slidenum">
              <a:rPr lang="en-US" smtClean="0"/>
              <a:pPr/>
              <a:t>37</a:t>
            </a:fld>
            <a:endParaRPr lang="en-US"/>
          </a:p>
        </p:txBody>
      </p:sp>
    </p:spTree>
    <p:extLst>
      <p:ext uri="{BB962C8B-B14F-4D97-AF65-F5344CB8AC3E}">
        <p14:creationId xmlns:p14="http://schemas.microsoft.com/office/powerpoint/2010/main" val="588096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smtClean="0"/>
          </a:p>
          <a:p>
            <a:r>
              <a:rPr lang="en-US" dirty="0" smtClean="0"/>
              <a:t>Slide purpose: Introduce the focus</a:t>
            </a:r>
            <a:r>
              <a:rPr lang="en-US" baseline="0" dirty="0" smtClean="0"/>
              <a:t> areas of the WA informatics roadmap</a:t>
            </a:r>
            <a:endParaRPr lang="en-US" dirty="0" smtClean="0"/>
          </a:p>
          <a:p>
            <a:r>
              <a:rPr lang="en-US" dirty="0" err="1" smtClean="0"/>
              <a:t>Addl</a:t>
            </a:r>
            <a:r>
              <a:rPr lang="en-US" dirty="0" smtClean="0"/>
              <a:t>’ talking</a:t>
            </a:r>
            <a:r>
              <a:rPr lang="en-US" baseline="0" dirty="0" smtClean="0"/>
              <a:t> points: </a:t>
            </a:r>
            <a:r>
              <a:rPr lang="en-US" i="0" dirty="0" smtClean="0"/>
              <a:t>Consider highlight/mention that you broke the original 3 groups into 5 goals to be</a:t>
            </a:r>
            <a:r>
              <a:rPr lang="en-US" i="0" baseline="0" dirty="0" smtClean="0"/>
              <a:t> able to more easily identify objectives and actions.</a:t>
            </a:r>
          </a:p>
          <a:p>
            <a:r>
              <a:rPr lang="en-US" baseline="0" dirty="0" err="1" smtClean="0"/>
              <a:t>Addl</a:t>
            </a:r>
            <a:r>
              <a:rPr lang="en-US" baseline="0" dirty="0" smtClean="0"/>
              <a:t>’ direction: N/A</a:t>
            </a:r>
          </a:p>
          <a:p>
            <a:r>
              <a:rPr lang="en-US" baseline="0" dirty="0" smtClean="0"/>
              <a:t>WA Speaking Notes:</a:t>
            </a:r>
            <a:endParaRPr lang="en-US" dirty="0" smtClean="0"/>
          </a:p>
          <a:p>
            <a:pPr defTabSz="931774">
              <a:spcBef>
                <a:spcPct val="0"/>
              </a:spcBef>
              <a:defRPr/>
            </a:pPr>
            <a:endParaRPr lang="en-US" altLang="en-US" dirty="0" smtClean="0">
              <a:ea typeface="ＭＳ Ｐゴシック" pitchFamily="34" charset="-128"/>
            </a:endParaRPr>
          </a:p>
          <a:p>
            <a:pPr defTabSz="931774">
              <a:spcBef>
                <a:spcPct val="0"/>
              </a:spcBef>
              <a:defRPr/>
            </a:pPr>
            <a:r>
              <a:rPr lang="en-US" altLang="en-US" dirty="0" smtClean="0">
                <a:ea typeface="ＭＳ Ｐゴシック" pitchFamily="34" charset="-128"/>
              </a:rPr>
              <a:t>1. </a:t>
            </a:r>
            <a:r>
              <a:rPr lang="en-US" dirty="0" smtClean="0"/>
              <a:t>Enable and support the development of well-designed, maintained and effectively used information systems</a:t>
            </a:r>
          </a:p>
          <a:p>
            <a:pPr eaLnBrk="1" hangingPunct="1">
              <a:spcBef>
                <a:spcPct val="0"/>
              </a:spcBef>
            </a:pPr>
            <a:endParaRPr lang="en-US" altLang="en-US" dirty="0" smtClean="0">
              <a:ea typeface="ＭＳ Ｐゴシック" pitchFamily="34" charset="-128"/>
            </a:endParaRPr>
          </a:p>
          <a:p>
            <a:pPr defTabSz="931774">
              <a:spcBef>
                <a:spcPct val="0"/>
              </a:spcBef>
              <a:defRPr/>
            </a:pPr>
            <a:r>
              <a:rPr lang="en-US" altLang="en-US" dirty="0" smtClean="0">
                <a:ea typeface="ＭＳ Ｐゴシック" pitchFamily="34" charset="-128"/>
              </a:rPr>
              <a:t>2. </a:t>
            </a:r>
            <a:r>
              <a:rPr lang="en-US" dirty="0" smtClean="0"/>
              <a:t>Improve efficiency of intra-/inter-partner data exchange and effective use of data</a:t>
            </a:r>
          </a:p>
          <a:p>
            <a:pPr defTabSz="931774">
              <a:spcBef>
                <a:spcPct val="0"/>
              </a:spcBef>
              <a:defRPr/>
            </a:pPr>
            <a:endParaRPr lang="en-US" dirty="0" smtClean="0"/>
          </a:p>
          <a:p>
            <a:pPr defTabSz="931774">
              <a:spcBef>
                <a:spcPct val="0"/>
              </a:spcBef>
              <a:defRPr/>
            </a:pPr>
            <a:r>
              <a:rPr lang="en-US" dirty="0" smtClean="0"/>
              <a:t>3. Analyze and disseminate data and information in a timely, ethical, open and transparent way</a:t>
            </a:r>
          </a:p>
          <a:p>
            <a:pPr defTabSz="931774">
              <a:spcBef>
                <a:spcPct val="0"/>
              </a:spcBef>
              <a:defRPr/>
            </a:pPr>
            <a:endParaRPr lang="en-US" dirty="0" smtClean="0"/>
          </a:p>
          <a:p>
            <a:pPr defTabSz="931774">
              <a:spcBef>
                <a:spcPct val="0"/>
              </a:spcBef>
              <a:defRPr/>
            </a:pPr>
            <a:r>
              <a:rPr lang="en-US" dirty="0" smtClean="0"/>
              <a:t>4. Create an Information Governance framework that addresses multi-disciplinary information management</a:t>
            </a:r>
          </a:p>
          <a:p>
            <a:pPr defTabSz="931774">
              <a:spcBef>
                <a:spcPct val="0"/>
              </a:spcBef>
              <a:defRPr/>
            </a:pPr>
            <a:endParaRPr lang="en-US" dirty="0" smtClean="0"/>
          </a:p>
          <a:p>
            <a:pPr defTabSz="931774">
              <a:spcBef>
                <a:spcPct val="0"/>
              </a:spcBef>
              <a:defRPr/>
            </a:pPr>
            <a:r>
              <a:rPr lang="en-US" dirty="0" smtClean="0"/>
              <a:t>5. Develop informatics trained and/or experienced leadership and work force</a:t>
            </a:r>
          </a:p>
          <a:p>
            <a:pPr defTabSz="931774">
              <a:spcBef>
                <a:spcPct val="0"/>
              </a:spcBef>
              <a:defRPr/>
            </a:pPr>
            <a:endParaRPr lang="en-US" dirty="0" smtClean="0"/>
          </a:p>
          <a:p>
            <a:pPr eaLnBrk="1" hangingPunct="1">
              <a:spcBef>
                <a:spcPct val="0"/>
              </a:spcBef>
            </a:pPr>
            <a:endParaRPr lang="en-US" alt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ED9F6747-BDC2-4CB6-83B2-198AEB2131DD}" type="slidenum">
              <a:rPr lang="en-US" smtClean="0"/>
              <a:t>38</a:t>
            </a:fld>
            <a:endParaRPr lang="en-US"/>
          </a:p>
        </p:txBody>
      </p:sp>
    </p:spTree>
    <p:extLst>
      <p:ext uri="{BB962C8B-B14F-4D97-AF65-F5344CB8AC3E}">
        <p14:creationId xmlns:p14="http://schemas.microsoft.com/office/powerpoint/2010/main" val="3022630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Hmm</a:t>
            </a:r>
            <a:r>
              <a:rPr lang="en-US" baseline="0" dirty="0" smtClean="0"/>
              <a:t> integrate this somewhere?</a:t>
            </a:r>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45</a:t>
            </a:fld>
            <a:endParaRPr lang="en-US"/>
          </a:p>
        </p:txBody>
      </p:sp>
    </p:spTree>
    <p:extLst>
      <p:ext uri="{BB962C8B-B14F-4D97-AF65-F5344CB8AC3E}">
        <p14:creationId xmlns:p14="http://schemas.microsoft.com/office/powerpoint/2010/main" val="603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integration may not be interfacing, may be manual</a:t>
            </a:r>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5</a:t>
            </a:fld>
            <a:endParaRPr lang="en-US"/>
          </a:p>
        </p:txBody>
      </p:sp>
    </p:spTree>
    <p:extLst>
      <p:ext uri="{BB962C8B-B14F-4D97-AF65-F5344CB8AC3E}">
        <p14:creationId xmlns:p14="http://schemas.microsoft.com/office/powerpoint/2010/main" val="3898571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I’s of HIT.</a:t>
            </a:r>
            <a:r>
              <a:rPr lang="en-US" baseline="0" dirty="0" smtClean="0"/>
              <a:t> We often use these terms interchangeably </a:t>
            </a:r>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6</a:t>
            </a:fld>
            <a:endParaRPr lang="en-US"/>
          </a:p>
        </p:txBody>
      </p:sp>
    </p:spTree>
    <p:extLst>
      <p:ext uri="{BB962C8B-B14F-4D97-AF65-F5344CB8AC3E}">
        <p14:creationId xmlns:p14="http://schemas.microsoft.com/office/powerpoint/2010/main" val="3902598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issues around and things to consider and discuss, vocabulary standards (LOINC) and syntactic standards (HL7, XML)</a:t>
            </a:r>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7</a:t>
            </a:fld>
            <a:endParaRPr lang="en-US"/>
          </a:p>
        </p:txBody>
      </p:sp>
    </p:spTree>
    <p:extLst>
      <p:ext uri="{BB962C8B-B14F-4D97-AF65-F5344CB8AC3E}">
        <p14:creationId xmlns:p14="http://schemas.microsoft.com/office/powerpoint/2010/main" val="324723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a:t>
            </a:r>
            <a:r>
              <a:rPr lang="en-US" baseline="0" dirty="0" smtClean="0"/>
              <a:t> them how interoperability is currently working and part of the system already</a:t>
            </a:r>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8</a:t>
            </a:fld>
            <a:endParaRPr lang="en-US"/>
          </a:p>
        </p:txBody>
      </p:sp>
    </p:spTree>
    <p:extLst>
      <p:ext uri="{BB962C8B-B14F-4D97-AF65-F5344CB8AC3E}">
        <p14:creationId xmlns:p14="http://schemas.microsoft.com/office/powerpoint/2010/main" val="291233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Stakeholder</a:t>
            </a:r>
            <a:r>
              <a:rPr lang="en-US" baseline="0" dirty="0" smtClean="0"/>
              <a:t> analysis- </a:t>
            </a:r>
            <a:r>
              <a:rPr lang="en-US" baseline="0" dirty="0" err="1" smtClean="0"/>
              <a:t>Jmichael</a:t>
            </a:r>
            <a:r>
              <a:rPr lang="en-US" baseline="0" dirty="0" smtClean="0"/>
              <a:t> and CPHI</a:t>
            </a:r>
          </a:p>
          <a:p>
            <a:r>
              <a:rPr lang="en-US" baseline="0" dirty="0" smtClean="0"/>
              <a:t>There are many stakeholders involved in NBS, bidirectional sharing of data can benefit NBS or the PH system as a whole</a:t>
            </a:r>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9</a:t>
            </a:fld>
            <a:endParaRPr lang="en-US"/>
          </a:p>
        </p:txBody>
      </p:sp>
    </p:spTree>
    <p:extLst>
      <p:ext uri="{BB962C8B-B14F-4D97-AF65-F5344CB8AC3E}">
        <p14:creationId xmlns:p14="http://schemas.microsoft.com/office/powerpoint/2010/main" val="178683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I would say because it ensures that these entities, and the doctors and laboratorians, and nurses, and genetic counselors, researchers, and so on and so forth have the information necessary to provide desirable outcomes for infants afflicted with a NBS condition.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All of these can come together</a:t>
            </a:r>
            <a:r>
              <a:rPr lang="en-US" sz="1200" kern="1200" baseline="0" dirty="0" smtClean="0">
                <a:solidFill>
                  <a:schemeClr val="tx1"/>
                </a:solidFill>
                <a:effectLst/>
                <a:latin typeface="Times New Roman" pitchFamily="18" charset="0"/>
                <a:ea typeface="+mn-ea"/>
                <a:cs typeface="+mn-cs"/>
              </a:rPr>
              <a:t> to provide</a:t>
            </a:r>
            <a:r>
              <a:rPr lang="en-US" sz="1200" kern="1200" dirty="0" smtClean="0">
                <a:solidFill>
                  <a:schemeClr val="tx1"/>
                </a:solidFill>
                <a:effectLst/>
                <a:latin typeface="Times New Roman" pitchFamily="18" charset="0"/>
                <a:ea typeface="+mn-ea"/>
                <a:cs typeface="+mn-cs"/>
              </a:rPr>
              <a:t> info to all the appropriate parties</a:t>
            </a:r>
            <a:r>
              <a:rPr lang="en-US" sz="1200" kern="1200" baseline="0" dirty="0" smtClean="0">
                <a:solidFill>
                  <a:schemeClr val="tx1"/>
                </a:solidFill>
                <a:effectLst/>
                <a:latin typeface="Times New Roman" pitchFamily="18" charset="0"/>
                <a:ea typeface="+mn-ea"/>
                <a:cs typeface="+mn-cs"/>
              </a:rPr>
              <a:t> to improve outcomes for infants</a:t>
            </a:r>
            <a:endParaRPr lang="en-US"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2223125-AE5B-4181-919D-FBEDB04D1F1E}" type="slidenum">
              <a:rPr lang="en-US" smtClean="0"/>
              <a:pPr>
                <a:defRPr/>
              </a:pPr>
              <a:t>10</a:t>
            </a:fld>
            <a:endParaRPr lang="en-US"/>
          </a:p>
        </p:txBody>
      </p:sp>
    </p:spTree>
    <p:extLst>
      <p:ext uri="{BB962C8B-B14F-4D97-AF65-F5344CB8AC3E}">
        <p14:creationId xmlns:p14="http://schemas.microsoft.com/office/powerpoint/2010/main" val="609275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2.pn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jpe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jpe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4009" y="4957833"/>
            <a:ext cx="1364648" cy="1360159"/>
          </a:xfrm>
          <a:prstGeom prst="rect">
            <a:avLst/>
          </a:prstGeom>
        </p:spPr>
      </p:pic>
      <p:sp>
        <p:nvSpPr>
          <p:cNvPr id="13" name="Text Placeholder 9"/>
          <p:cNvSpPr>
            <a:spLocks noGrp="1"/>
          </p:cNvSpPr>
          <p:nvPr>
            <p:ph type="body" sz="quarter" idx="10" hasCustomPrompt="1"/>
          </p:nvPr>
        </p:nvSpPr>
        <p:spPr>
          <a:xfrm>
            <a:off x="3733304"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3304"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b="24806"/>
          <a:stretch/>
        </p:blipFill>
        <p:spPr>
          <a:xfrm>
            <a:off x="0" y="0"/>
            <a:ext cx="12192000" cy="4591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67504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103883"/>
            <a:ext cx="3297767" cy="2487612"/>
          </a:xfrm>
        </p:spPr>
        <p:txBody>
          <a:bodyPr/>
          <a:lstStyle>
            <a:lvl1pPr marL="0" indent="0">
              <a:buNone/>
              <a:defRPr/>
            </a:lvl1pPr>
          </a:lstStyle>
          <a:p>
            <a:r>
              <a:rPr lang="en-US" dirty="0" smtClean="0"/>
              <a:t>Click icon to add picture</a:t>
            </a:r>
            <a:endParaRPr lang="en-US" dirty="0"/>
          </a:p>
        </p:txBody>
      </p:sp>
      <p:sp>
        <p:nvSpPr>
          <p:cNvPr id="18" name="Picture Placeholder 17"/>
          <p:cNvSpPr>
            <a:spLocks noGrp="1"/>
          </p:cNvSpPr>
          <p:nvPr>
            <p:ph type="pic" sz="quarter" idx="13"/>
          </p:nvPr>
        </p:nvSpPr>
        <p:spPr>
          <a:xfrm>
            <a:off x="2423585" y="2103883"/>
            <a:ext cx="3312583" cy="2487612"/>
          </a:xfrm>
        </p:spPr>
        <p:txBody>
          <a:bodyPr/>
          <a:lstStyle>
            <a:lvl1pPr marL="0" indent="0">
              <a:buNone/>
              <a:defRPr/>
            </a:lvl1pPr>
          </a:lstStyle>
          <a:p>
            <a:r>
              <a:rPr lang="en-US" dirty="0" smtClean="0"/>
              <a:t>Click icon to add picture</a:t>
            </a:r>
            <a:endParaRPr lang="en-US" dirty="0"/>
          </a:p>
        </p:txBody>
      </p:sp>
      <p:sp>
        <p:nvSpPr>
          <p:cNvPr id="12" name="Text Placeholder 11"/>
          <p:cNvSpPr>
            <a:spLocks noGrp="1"/>
          </p:cNvSpPr>
          <p:nvPr>
            <p:ph type="body" sz="quarter" idx="10" hasCustomPrompt="1"/>
          </p:nvPr>
        </p:nvSpPr>
        <p:spPr>
          <a:xfrm>
            <a:off x="-11084" y="677872"/>
            <a:ext cx="12192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smtClean="0"/>
              <a:t>Subtitle 2</a:t>
            </a:r>
            <a:endParaRPr lang="en-US" dirty="0"/>
          </a:p>
        </p:txBody>
      </p:sp>
      <p:sp>
        <p:nvSpPr>
          <p:cNvPr id="16" name="Text Placeholder 15"/>
          <p:cNvSpPr>
            <a:spLocks noGrp="1"/>
          </p:cNvSpPr>
          <p:nvPr>
            <p:ph type="body" sz="quarter" idx="12" hasCustomPrompt="1"/>
          </p:nvPr>
        </p:nvSpPr>
        <p:spPr>
          <a:xfrm>
            <a:off x="-11084" y="1248908"/>
            <a:ext cx="12191999" cy="304800"/>
          </a:xfrm>
        </p:spPr>
        <p:txBody>
          <a:bodyPr/>
          <a:lstStyle>
            <a:lvl1pPr marL="0" indent="0" algn="ctr">
              <a:buNone/>
              <a:defRPr sz="1800">
                <a:solidFill>
                  <a:schemeClr val="tx1">
                    <a:lumMod val="75000"/>
                    <a:lumOff val="25000"/>
                  </a:schemeClr>
                </a:solidFill>
              </a:defRPr>
            </a:lvl1pPr>
          </a:lstStyle>
          <a:p>
            <a:pPr lvl="0"/>
            <a:r>
              <a:rPr lang="en-US" dirty="0" smtClean="0"/>
              <a:t>Date</a:t>
            </a:r>
            <a:endParaRPr lang="en-US" dirty="0"/>
          </a:p>
        </p:txBody>
      </p:sp>
      <p:sp>
        <p:nvSpPr>
          <p:cNvPr id="22" name="Text Placeholder 21"/>
          <p:cNvSpPr>
            <a:spLocks noGrp="1"/>
          </p:cNvSpPr>
          <p:nvPr>
            <p:ph type="body" sz="quarter" idx="15" hasCustomPrompt="1"/>
          </p:nvPr>
        </p:nvSpPr>
        <p:spPr>
          <a:xfrm>
            <a:off x="2423586" y="4832576"/>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35401" y="4830223"/>
            <a:ext cx="3316177" cy="412750"/>
          </a:xfrm>
        </p:spPr>
        <p:txBody>
          <a:bodyPr>
            <a:normAutofit/>
          </a:bodyPr>
          <a:lstStyle>
            <a:lvl1pPr marL="0" indent="0" algn="ctr">
              <a:buNone/>
              <a:defRPr sz="2200" b="1" i="0">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423585" y="5266175"/>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35401" y="5265981"/>
            <a:ext cx="3316176"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423585" y="5610138"/>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44173" y="5606642"/>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cxnSp>
        <p:nvCxnSpPr>
          <p:cNvPr id="17" name="Straight Connector 16"/>
          <p:cNvCxnSpPr/>
          <p:nvPr userDrawn="1"/>
        </p:nvCxnSpPr>
        <p:spPr>
          <a:xfrm flipV="1">
            <a:off x="5763752" y="1699837"/>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927074"/>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196280" y="1233820"/>
            <a:ext cx="5280349"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1" name="Text Placeholder 3"/>
          <p:cNvSpPr>
            <a:spLocks noGrp="1"/>
          </p:cNvSpPr>
          <p:nvPr>
            <p:ph type="body" sz="half" idx="10" hasCustomPrompt="1"/>
          </p:nvPr>
        </p:nvSpPr>
        <p:spPr>
          <a:xfrm>
            <a:off x="6196282" y="3069758"/>
            <a:ext cx="5280349"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2" name="Picture Placeholder 2"/>
          <p:cNvSpPr>
            <a:spLocks noGrp="1" noChangeAspect="1"/>
          </p:cNvSpPr>
          <p:nvPr>
            <p:ph type="pic" idx="1"/>
          </p:nvPr>
        </p:nvSpPr>
        <p:spPr>
          <a:xfrm>
            <a:off x="-5384"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5" name="Text Placeholder 13"/>
          <p:cNvSpPr>
            <a:spLocks noGrp="1"/>
          </p:cNvSpPr>
          <p:nvPr>
            <p:ph type="body" sz="quarter" idx="11" hasCustomPrompt="1"/>
          </p:nvPr>
        </p:nvSpPr>
        <p:spPr>
          <a:xfrm>
            <a:off x="1170433" y="3290207"/>
            <a:ext cx="3755135" cy="2174875"/>
          </a:xfrm>
        </p:spPr>
        <p:txBody>
          <a:bodyPr>
            <a:normAutofit/>
          </a:bodyPr>
          <a:lstStyle>
            <a:lvl1pPr marL="0" indent="0" algn="r">
              <a:spcBef>
                <a:spcPts val="0"/>
              </a:spcBef>
              <a:buNone/>
              <a:defRPr sz="3000"/>
            </a:lvl1pPr>
          </a:lstStyle>
          <a:p>
            <a:pPr lvl="0"/>
            <a:r>
              <a:rPr lang="en-US" dirty="0" smtClean="0"/>
              <a:t>Left Photo Slide 1</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424052590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384" y="-1"/>
            <a:ext cx="5280536"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0" name="Text Placeholder 3"/>
          <p:cNvSpPr>
            <a:spLocks noGrp="1"/>
          </p:cNvSpPr>
          <p:nvPr>
            <p:ph type="body" sz="half" idx="2" hasCustomPrompt="1"/>
          </p:nvPr>
        </p:nvSpPr>
        <p:spPr>
          <a:xfrm>
            <a:off x="6106342" y="2099462"/>
            <a:ext cx="5280349" cy="595546"/>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Left Photo Slide 2</a:t>
            </a:r>
          </a:p>
        </p:txBody>
      </p:sp>
      <p:sp>
        <p:nvSpPr>
          <p:cNvPr id="13" name="Text Placeholder 3"/>
          <p:cNvSpPr>
            <a:spLocks noGrp="1"/>
          </p:cNvSpPr>
          <p:nvPr>
            <p:ph type="body" sz="half" idx="10" hasCustomPrompt="1"/>
          </p:nvPr>
        </p:nvSpPr>
        <p:spPr>
          <a:xfrm>
            <a:off x="6106342" y="2702503"/>
            <a:ext cx="5280349"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Tree>
    <p:extLst>
      <p:ext uri="{BB962C8B-B14F-4D97-AF65-F5344CB8AC3E}">
        <p14:creationId xmlns:p14="http://schemas.microsoft.com/office/powerpoint/2010/main" val="360828556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7635330" y="1711757"/>
            <a:ext cx="3757193"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Left Photos Slide 3</a:t>
            </a:r>
          </a:p>
        </p:txBody>
      </p:sp>
      <p:sp>
        <p:nvSpPr>
          <p:cNvPr id="13" name="Text Placeholder 3"/>
          <p:cNvSpPr>
            <a:spLocks noGrp="1"/>
          </p:cNvSpPr>
          <p:nvPr>
            <p:ph type="body" sz="half" idx="10" hasCustomPrompt="1"/>
          </p:nvPr>
        </p:nvSpPr>
        <p:spPr>
          <a:xfrm>
            <a:off x="7635332" y="2702503"/>
            <a:ext cx="3757193"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5" name="Picture Placeholder 2"/>
          <p:cNvSpPr>
            <a:spLocks noGrp="1" noChangeAspect="1"/>
          </p:cNvSpPr>
          <p:nvPr>
            <p:ph type="pic" idx="1"/>
          </p:nvPr>
        </p:nvSpPr>
        <p:spPr>
          <a:xfrm>
            <a:off x="-9753" y="-2744"/>
            <a:ext cx="3491111" cy="6858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Picture Placeholder 2"/>
          <p:cNvSpPr>
            <a:spLocks noGrp="1" noChangeAspect="1"/>
          </p:cNvSpPr>
          <p:nvPr>
            <p:ph type="pic" idx="11"/>
          </p:nvPr>
        </p:nvSpPr>
        <p:spPr>
          <a:xfrm>
            <a:off x="3485967" y="-2744"/>
            <a:ext cx="3313229"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7" name="Picture Placeholder 2"/>
          <p:cNvSpPr>
            <a:spLocks noGrp="1" noChangeAspect="1"/>
          </p:cNvSpPr>
          <p:nvPr>
            <p:ph type="pic" idx="12"/>
          </p:nvPr>
        </p:nvSpPr>
        <p:spPr>
          <a:xfrm>
            <a:off x="3485967" y="3436316"/>
            <a:ext cx="3313229" cy="342168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356269862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8" y="1219190"/>
            <a:ext cx="5280349"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1" name="Text Placeholder 3"/>
          <p:cNvSpPr>
            <a:spLocks noGrp="1"/>
          </p:cNvSpPr>
          <p:nvPr>
            <p:ph type="body" sz="half" idx="10" hasCustomPrompt="1"/>
          </p:nvPr>
        </p:nvSpPr>
        <p:spPr>
          <a:xfrm>
            <a:off x="839790" y="3055128"/>
            <a:ext cx="5280349"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2" name="Picture Placeholder 2"/>
          <p:cNvSpPr>
            <a:spLocks noGrp="1" noChangeAspect="1"/>
          </p:cNvSpPr>
          <p:nvPr>
            <p:ph type="pic" idx="1"/>
          </p:nvPr>
        </p:nvSpPr>
        <p:spPr>
          <a:xfrm>
            <a:off x="7411771"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5" name="Text Placeholder 13"/>
          <p:cNvSpPr>
            <a:spLocks noGrp="1"/>
          </p:cNvSpPr>
          <p:nvPr>
            <p:ph type="body" sz="quarter" idx="11" hasCustomPrompt="1"/>
          </p:nvPr>
        </p:nvSpPr>
        <p:spPr>
          <a:xfrm>
            <a:off x="7256237" y="3290207"/>
            <a:ext cx="3581096" cy="2174875"/>
          </a:xfrm>
        </p:spPr>
        <p:txBody>
          <a:bodyPr>
            <a:normAutofit/>
          </a:bodyPr>
          <a:lstStyle>
            <a:lvl1pPr marL="0" indent="0">
              <a:buNone/>
              <a:defRPr sz="3000"/>
            </a:lvl1pPr>
          </a:lstStyle>
          <a:p>
            <a:pPr lvl="0"/>
            <a:r>
              <a:rPr lang="en-US" dirty="0" smtClean="0"/>
              <a:t>Right Photo Slide 1</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07050035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1"/>
            <a:ext cx="5280536"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3" name="Text Placeholder 3"/>
          <p:cNvSpPr>
            <a:spLocks noGrp="1"/>
          </p:cNvSpPr>
          <p:nvPr>
            <p:ph type="body" sz="half" idx="10" hasCustomPrompt="1"/>
          </p:nvPr>
        </p:nvSpPr>
        <p:spPr>
          <a:xfrm>
            <a:off x="839796" y="2709818"/>
            <a:ext cx="5280349"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5" name="Text Placeholder 3"/>
          <p:cNvSpPr>
            <a:spLocks noGrp="1"/>
          </p:cNvSpPr>
          <p:nvPr>
            <p:ph type="body" sz="half" idx="2" hasCustomPrompt="1"/>
          </p:nvPr>
        </p:nvSpPr>
        <p:spPr>
          <a:xfrm>
            <a:off x="839796" y="2106779"/>
            <a:ext cx="5280349" cy="595725"/>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Right Photo Slide 2</a:t>
            </a:r>
          </a:p>
        </p:txBody>
      </p:sp>
    </p:spTree>
    <p:extLst>
      <p:ext uri="{BB962C8B-B14F-4D97-AF65-F5344CB8AC3E}">
        <p14:creationId xmlns:p14="http://schemas.microsoft.com/office/powerpoint/2010/main" val="19056676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839777" y="1711757"/>
            <a:ext cx="3757193"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Right Photos Slide 3</a:t>
            </a:r>
          </a:p>
        </p:txBody>
      </p:sp>
      <p:sp>
        <p:nvSpPr>
          <p:cNvPr id="13" name="Text Placeholder 3"/>
          <p:cNvSpPr>
            <a:spLocks noGrp="1"/>
          </p:cNvSpPr>
          <p:nvPr>
            <p:ph type="body" sz="half" idx="10" hasCustomPrompt="1"/>
          </p:nvPr>
        </p:nvSpPr>
        <p:spPr>
          <a:xfrm>
            <a:off x="839778" y="2702503"/>
            <a:ext cx="3757193"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5" name="Picture Placeholder 2"/>
          <p:cNvSpPr>
            <a:spLocks noGrp="1" noChangeAspect="1"/>
          </p:cNvSpPr>
          <p:nvPr>
            <p:ph type="pic" idx="1"/>
          </p:nvPr>
        </p:nvSpPr>
        <p:spPr>
          <a:xfrm>
            <a:off x="8698918" y="-1"/>
            <a:ext cx="3491111"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Picture Placeholder 2"/>
          <p:cNvSpPr>
            <a:spLocks noGrp="1" noChangeAspect="1"/>
          </p:cNvSpPr>
          <p:nvPr>
            <p:ph type="pic" idx="11"/>
          </p:nvPr>
        </p:nvSpPr>
        <p:spPr>
          <a:xfrm>
            <a:off x="5373743" y="-1"/>
            <a:ext cx="3313229" cy="342150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7" name="Picture Placeholder 2"/>
          <p:cNvSpPr>
            <a:spLocks noGrp="1" noChangeAspect="1"/>
          </p:cNvSpPr>
          <p:nvPr>
            <p:ph type="pic" idx="12"/>
          </p:nvPr>
        </p:nvSpPr>
        <p:spPr>
          <a:xfrm>
            <a:off x="5373743" y="3429000"/>
            <a:ext cx="3313972"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199992357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Table</a:t>
            </a:r>
            <a:endParaRPr lang="en-US" dirty="0"/>
          </a:p>
        </p:txBody>
      </p:sp>
      <p:sp>
        <p:nvSpPr>
          <p:cNvPr id="12" name="Text Placeholder 3"/>
          <p:cNvSpPr>
            <a:spLocks noGrp="1"/>
          </p:cNvSpPr>
          <p:nvPr>
            <p:ph type="body" sz="half" idx="10" hasCustomPrompt="1"/>
          </p:nvPr>
        </p:nvSpPr>
        <p:spPr>
          <a:xfrm>
            <a:off x="1506004" y="1498349"/>
            <a:ext cx="9182159" cy="971377"/>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209138753"/>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ta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Data Slide 1</a:t>
            </a:r>
            <a:endParaRPr lang="en-US" dirty="0"/>
          </a:p>
        </p:txBody>
      </p:sp>
      <p:sp>
        <p:nvSpPr>
          <p:cNvPr id="12" name="Text Placeholder 3"/>
          <p:cNvSpPr>
            <a:spLocks noGrp="1"/>
          </p:cNvSpPr>
          <p:nvPr>
            <p:ph type="body" sz="half" idx="10" hasCustomPrompt="1"/>
          </p:nvPr>
        </p:nvSpPr>
        <p:spPr>
          <a:xfrm>
            <a:off x="896404" y="2097064"/>
            <a:ext cx="3690451" cy="3495801"/>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91129175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ata Slide 2">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Data Slide 2</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09775847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7316"/>
            <a:ext cx="5280536" cy="686531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0" name="Text Placeholder 3"/>
          <p:cNvSpPr>
            <a:spLocks noGrp="1"/>
          </p:cNvSpPr>
          <p:nvPr>
            <p:ph type="body" sz="half" idx="2" hasCustomPrompt="1"/>
          </p:nvPr>
        </p:nvSpPr>
        <p:spPr>
          <a:xfrm>
            <a:off x="912369" y="1721334"/>
            <a:ext cx="5207776" cy="489160"/>
          </a:xfrm>
        </p:spPr>
        <p:txBody>
          <a:bodyPr>
            <a:noAutofit/>
          </a:bodyPr>
          <a:lstStyle>
            <a:lvl1pPr marL="0" indent="0">
              <a:buNone/>
              <a:defRPr sz="3000" b="1">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Name</a:t>
            </a:r>
          </a:p>
        </p:txBody>
      </p:sp>
      <p:sp>
        <p:nvSpPr>
          <p:cNvPr id="11" name="Text Placeholder 2"/>
          <p:cNvSpPr>
            <a:spLocks noGrp="1"/>
          </p:cNvSpPr>
          <p:nvPr>
            <p:ph type="body" sz="quarter" idx="11" hasCustomPrompt="1"/>
          </p:nvPr>
        </p:nvSpPr>
        <p:spPr>
          <a:xfrm>
            <a:off x="912891" y="2221606"/>
            <a:ext cx="5207255" cy="325437"/>
          </a:xfrm>
        </p:spPr>
        <p:txBody>
          <a:bodyPr>
            <a:noAutofit/>
          </a:bodyPr>
          <a:lstStyle>
            <a:lvl1pPr marL="0" indent="0">
              <a:buNone/>
              <a:defRPr sz="180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Manager Title</a:t>
            </a:r>
            <a:endParaRPr lang="en-US" dirty="0"/>
          </a:p>
        </p:txBody>
      </p:sp>
      <p:sp>
        <p:nvSpPr>
          <p:cNvPr id="12" name="Text Placeholder 3"/>
          <p:cNvSpPr>
            <a:spLocks noGrp="1"/>
          </p:cNvSpPr>
          <p:nvPr>
            <p:ph type="body" sz="half" idx="10" hasCustomPrompt="1"/>
          </p:nvPr>
        </p:nvSpPr>
        <p:spPr>
          <a:xfrm>
            <a:off x="912369" y="2702503"/>
            <a:ext cx="5207776"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Tree>
    <p:extLst>
      <p:ext uri="{BB962C8B-B14F-4D97-AF65-F5344CB8AC3E}">
        <p14:creationId xmlns:p14="http://schemas.microsoft.com/office/powerpoint/2010/main" val="29268998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s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2628231"/>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1782" y="2625878"/>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390633" y="3061826"/>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11782" y="3061632"/>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390633" y="3412177"/>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1782" y="3408681"/>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 1</a:t>
            </a:r>
            <a:endParaRPr lang="en-US" dirty="0"/>
          </a:p>
        </p:txBody>
      </p:sp>
    </p:spTree>
    <p:extLst>
      <p:ext uri="{BB962C8B-B14F-4D97-AF65-F5344CB8AC3E}">
        <p14:creationId xmlns:p14="http://schemas.microsoft.com/office/powerpoint/2010/main" val="1984133184"/>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Team Slide 1</a:t>
            </a:r>
            <a:endParaRPr lang="en-US" dirty="0"/>
          </a:p>
        </p:txBody>
      </p:sp>
      <p:sp>
        <p:nvSpPr>
          <p:cNvPr id="17" name="Picture Placeholder 15"/>
          <p:cNvSpPr>
            <a:spLocks noGrp="1"/>
          </p:cNvSpPr>
          <p:nvPr>
            <p:ph type="pic" sz="quarter" idx="23"/>
          </p:nvPr>
        </p:nvSpPr>
        <p:spPr>
          <a:xfrm>
            <a:off x="4612828" y="1787643"/>
            <a:ext cx="2887133" cy="2174875"/>
          </a:xfrm>
        </p:spPr>
        <p:txBody>
          <a:bodyPr/>
          <a:lstStyle>
            <a:lvl1pPr marL="0" indent="0">
              <a:buNone/>
              <a:defRPr/>
            </a:lvl1pPr>
          </a:lstStyle>
          <a:p>
            <a:r>
              <a:rPr lang="en-US" dirty="0" smtClean="0"/>
              <a:t>Click icon to add picture</a:t>
            </a:r>
            <a:endParaRPr lang="en-US" dirty="0"/>
          </a:p>
        </p:txBody>
      </p:sp>
      <p:sp>
        <p:nvSpPr>
          <p:cNvPr id="19" name="Picture Placeholder 15"/>
          <p:cNvSpPr>
            <a:spLocks noGrp="1"/>
          </p:cNvSpPr>
          <p:nvPr>
            <p:ph type="pic" sz="quarter" idx="24"/>
          </p:nvPr>
        </p:nvSpPr>
        <p:spPr>
          <a:xfrm>
            <a:off x="1065695" y="1787643"/>
            <a:ext cx="2887133" cy="2174875"/>
          </a:xfrm>
        </p:spPr>
        <p:txBody>
          <a:bodyPr/>
          <a:lstStyle>
            <a:lvl1pPr marL="0" indent="0">
              <a:buNone/>
              <a:defRPr/>
            </a:lvl1pPr>
          </a:lstStyle>
          <a:p>
            <a:r>
              <a:rPr lang="en-US" dirty="0" smtClean="0"/>
              <a:t>Click icon to add picture</a:t>
            </a:r>
            <a:endParaRPr lang="en-US" dirty="0"/>
          </a:p>
        </p:txBody>
      </p:sp>
      <p:sp>
        <p:nvSpPr>
          <p:cNvPr id="20" name="Picture Placeholder 15"/>
          <p:cNvSpPr>
            <a:spLocks noGrp="1"/>
          </p:cNvSpPr>
          <p:nvPr>
            <p:ph type="pic" sz="quarter" idx="22"/>
          </p:nvPr>
        </p:nvSpPr>
        <p:spPr>
          <a:xfrm>
            <a:off x="8163680" y="1787643"/>
            <a:ext cx="2887133" cy="2174875"/>
          </a:xfrm>
        </p:spPr>
        <p:txBody>
          <a:bodyPr/>
          <a:lstStyle>
            <a:lvl1pPr marL="0" indent="0">
              <a:buNone/>
              <a:defRPr/>
            </a:lvl1pPr>
          </a:lstStyle>
          <a:p>
            <a:r>
              <a:rPr lang="en-US" dirty="0" smtClean="0"/>
              <a:t>Click icon to add picture</a:t>
            </a:r>
            <a:endParaRPr lang="en-US" dirty="0"/>
          </a:p>
        </p:txBody>
      </p:sp>
      <p:sp>
        <p:nvSpPr>
          <p:cNvPr id="23" name="Text Placeholder 21"/>
          <p:cNvSpPr>
            <a:spLocks noGrp="1"/>
          </p:cNvSpPr>
          <p:nvPr>
            <p:ph type="body" sz="quarter" idx="25" hasCustomPrompt="1"/>
          </p:nvPr>
        </p:nvSpPr>
        <p:spPr>
          <a:xfrm>
            <a:off x="1065519" y="4369066"/>
            <a:ext cx="2887308"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4" name="Text Placeholder 21"/>
          <p:cNvSpPr>
            <a:spLocks noGrp="1"/>
          </p:cNvSpPr>
          <p:nvPr>
            <p:ph type="body" sz="quarter" idx="26" hasCustomPrompt="1"/>
          </p:nvPr>
        </p:nvSpPr>
        <p:spPr>
          <a:xfrm>
            <a:off x="4612830" y="4366079"/>
            <a:ext cx="2887132"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5" name="Text Placeholder 21"/>
          <p:cNvSpPr>
            <a:spLocks noGrp="1"/>
          </p:cNvSpPr>
          <p:nvPr>
            <p:ph type="body" sz="quarter" idx="27" hasCustomPrompt="1"/>
          </p:nvPr>
        </p:nvSpPr>
        <p:spPr>
          <a:xfrm>
            <a:off x="8163506" y="4358568"/>
            <a:ext cx="2887132" cy="349454"/>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7" name="Text Placeholder 21"/>
          <p:cNvSpPr>
            <a:spLocks noGrp="1"/>
          </p:cNvSpPr>
          <p:nvPr>
            <p:ph type="body" sz="quarter" idx="29" hasCustomPrompt="1"/>
          </p:nvPr>
        </p:nvSpPr>
        <p:spPr>
          <a:xfrm>
            <a:off x="4612654" y="4704753"/>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28" name="Text Placeholder 21"/>
          <p:cNvSpPr>
            <a:spLocks noGrp="1"/>
          </p:cNvSpPr>
          <p:nvPr>
            <p:ph type="body" sz="quarter" idx="30" hasCustomPrompt="1"/>
          </p:nvPr>
        </p:nvSpPr>
        <p:spPr>
          <a:xfrm>
            <a:off x="1065519" y="4712068"/>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29" name="Text Placeholder 21"/>
          <p:cNvSpPr>
            <a:spLocks noGrp="1"/>
          </p:cNvSpPr>
          <p:nvPr>
            <p:ph type="body" sz="quarter" idx="31" hasCustomPrompt="1"/>
          </p:nvPr>
        </p:nvSpPr>
        <p:spPr>
          <a:xfrm>
            <a:off x="8163506" y="4715116"/>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31" name="Text Placeholder 21"/>
          <p:cNvSpPr>
            <a:spLocks noGrp="1"/>
          </p:cNvSpPr>
          <p:nvPr>
            <p:ph type="body" sz="quarter" idx="33" hasCustomPrompt="1"/>
          </p:nvPr>
        </p:nvSpPr>
        <p:spPr>
          <a:xfrm>
            <a:off x="4612653" y="5047754"/>
            <a:ext cx="2887308" cy="1015312"/>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2" name="Text Placeholder 21"/>
          <p:cNvSpPr>
            <a:spLocks noGrp="1"/>
          </p:cNvSpPr>
          <p:nvPr>
            <p:ph type="body" sz="quarter" idx="32" hasCustomPrompt="1"/>
          </p:nvPr>
        </p:nvSpPr>
        <p:spPr>
          <a:xfrm>
            <a:off x="1065518" y="5055070"/>
            <a:ext cx="2887308" cy="1007997"/>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3" name="Text Placeholder 21"/>
          <p:cNvSpPr>
            <a:spLocks noGrp="1"/>
          </p:cNvSpPr>
          <p:nvPr>
            <p:ph type="body" sz="quarter" idx="34" hasCustomPrompt="1"/>
          </p:nvPr>
        </p:nvSpPr>
        <p:spPr>
          <a:xfrm>
            <a:off x="8163417" y="5055934"/>
            <a:ext cx="2887308" cy="1007133"/>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49956872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Team Slide 2</a:t>
            </a:r>
            <a:endParaRPr lang="en-US" dirty="0"/>
          </a:p>
        </p:txBody>
      </p:sp>
      <p:sp>
        <p:nvSpPr>
          <p:cNvPr id="24" name="Text Placeholder 21"/>
          <p:cNvSpPr>
            <a:spLocks noGrp="1"/>
          </p:cNvSpPr>
          <p:nvPr>
            <p:ph type="body" sz="quarter" idx="25" hasCustomPrompt="1"/>
          </p:nvPr>
        </p:nvSpPr>
        <p:spPr>
          <a:xfrm>
            <a:off x="475" y="4569092"/>
            <a:ext cx="3028501" cy="342999"/>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8" name="Text Placeholder 21"/>
          <p:cNvSpPr>
            <a:spLocks noGrp="1"/>
          </p:cNvSpPr>
          <p:nvPr>
            <p:ph type="body" sz="quarter" idx="30" hasCustomPrompt="1"/>
          </p:nvPr>
        </p:nvSpPr>
        <p:spPr>
          <a:xfrm>
            <a:off x="475" y="4919407"/>
            <a:ext cx="3028501" cy="36494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31" name="Text Placeholder 21"/>
          <p:cNvSpPr>
            <a:spLocks noGrp="1"/>
          </p:cNvSpPr>
          <p:nvPr>
            <p:ph type="body" sz="quarter" idx="32" hasCustomPrompt="1"/>
          </p:nvPr>
        </p:nvSpPr>
        <p:spPr>
          <a:xfrm>
            <a:off x="474" y="5291672"/>
            <a:ext cx="3028503" cy="994230"/>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4" name="Picture Placeholder 15"/>
          <p:cNvSpPr>
            <a:spLocks noGrp="1"/>
          </p:cNvSpPr>
          <p:nvPr>
            <p:ph type="pic" sz="quarter" idx="23"/>
          </p:nvPr>
        </p:nvSpPr>
        <p:spPr>
          <a:xfrm>
            <a:off x="3034370" y="1838842"/>
            <a:ext cx="3002037" cy="2325903"/>
          </a:xfrm>
        </p:spPr>
        <p:txBody>
          <a:bodyPr/>
          <a:lstStyle>
            <a:lvl1pPr marL="0" indent="0">
              <a:buNone/>
              <a:defRPr/>
            </a:lvl1pPr>
          </a:lstStyle>
          <a:p>
            <a:r>
              <a:rPr lang="en-US" dirty="0" smtClean="0"/>
              <a:t>Click icon to add picture</a:t>
            </a:r>
            <a:endParaRPr lang="en-US" dirty="0"/>
          </a:p>
        </p:txBody>
      </p:sp>
      <p:sp>
        <p:nvSpPr>
          <p:cNvPr id="35" name="Picture Placeholder 15"/>
          <p:cNvSpPr>
            <a:spLocks noGrp="1"/>
          </p:cNvSpPr>
          <p:nvPr>
            <p:ph type="pic" sz="quarter" idx="24"/>
          </p:nvPr>
        </p:nvSpPr>
        <p:spPr>
          <a:xfrm>
            <a:off x="2744" y="1838842"/>
            <a:ext cx="3026233" cy="2325903"/>
          </a:xfrm>
        </p:spPr>
        <p:txBody>
          <a:bodyPr/>
          <a:lstStyle>
            <a:lvl1pPr marL="0" indent="0">
              <a:buNone/>
              <a:defRPr/>
            </a:lvl1pPr>
          </a:lstStyle>
          <a:p>
            <a:r>
              <a:rPr lang="en-US" dirty="0" smtClean="0"/>
              <a:t>Click icon to add picture</a:t>
            </a:r>
            <a:endParaRPr lang="en-US" dirty="0"/>
          </a:p>
        </p:txBody>
      </p:sp>
      <p:sp>
        <p:nvSpPr>
          <p:cNvPr id="36" name="Picture Placeholder 15"/>
          <p:cNvSpPr>
            <a:spLocks noGrp="1"/>
          </p:cNvSpPr>
          <p:nvPr>
            <p:ph type="pic" sz="quarter" idx="22"/>
          </p:nvPr>
        </p:nvSpPr>
        <p:spPr>
          <a:xfrm>
            <a:off x="6038673" y="1838842"/>
            <a:ext cx="3048641" cy="2325903"/>
          </a:xfrm>
        </p:spPr>
        <p:txBody>
          <a:bodyPr/>
          <a:lstStyle>
            <a:lvl1pPr marL="0" indent="0">
              <a:buNone/>
              <a:defRPr/>
            </a:lvl1pPr>
          </a:lstStyle>
          <a:p>
            <a:r>
              <a:rPr lang="en-US" dirty="0" smtClean="0"/>
              <a:t>Click icon to add picture</a:t>
            </a:r>
            <a:endParaRPr lang="en-US" dirty="0"/>
          </a:p>
        </p:txBody>
      </p:sp>
      <p:sp>
        <p:nvSpPr>
          <p:cNvPr id="37" name="Picture Placeholder 15"/>
          <p:cNvSpPr>
            <a:spLocks noGrp="1"/>
          </p:cNvSpPr>
          <p:nvPr>
            <p:ph type="pic" sz="quarter" idx="35"/>
          </p:nvPr>
        </p:nvSpPr>
        <p:spPr>
          <a:xfrm>
            <a:off x="9097067" y="1838842"/>
            <a:ext cx="3094932" cy="2325903"/>
          </a:xfrm>
        </p:spPr>
        <p:txBody>
          <a:bodyPr/>
          <a:lstStyle>
            <a:lvl1pPr marL="0" indent="0">
              <a:buNone/>
              <a:defRPr/>
            </a:lvl1pPr>
          </a:lstStyle>
          <a:p>
            <a:r>
              <a:rPr lang="en-US" dirty="0" smtClean="0"/>
              <a:t>Click icon to add picture</a:t>
            </a:r>
            <a:endParaRPr lang="en-US" dirty="0"/>
          </a:p>
        </p:txBody>
      </p:sp>
      <p:sp>
        <p:nvSpPr>
          <p:cNvPr id="38" name="Text Placeholder 21"/>
          <p:cNvSpPr>
            <a:spLocks noGrp="1"/>
          </p:cNvSpPr>
          <p:nvPr>
            <p:ph type="body" sz="quarter" idx="36" hasCustomPrompt="1"/>
          </p:nvPr>
        </p:nvSpPr>
        <p:spPr>
          <a:xfrm>
            <a:off x="3038730" y="4569092"/>
            <a:ext cx="3007431" cy="343002"/>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39" name="Text Placeholder 21"/>
          <p:cNvSpPr>
            <a:spLocks noGrp="1"/>
          </p:cNvSpPr>
          <p:nvPr>
            <p:ph type="body" sz="quarter" idx="37" hasCustomPrompt="1"/>
          </p:nvPr>
        </p:nvSpPr>
        <p:spPr>
          <a:xfrm>
            <a:off x="3038730" y="4919406"/>
            <a:ext cx="3007431" cy="372266"/>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0" name="Text Placeholder 21"/>
          <p:cNvSpPr>
            <a:spLocks noGrp="1"/>
          </p:cNvSpPr>
          <p:nvPr>
            <p:ph type="body" sz="quarter" idx="38" hasCustomPrompt="1"/>
          </p:nvPr>
        </p:nvSpPr>
        <p:spPr>
          <a:xfrm>
            <a:off x="3038731" y="5298984"/>
            <a:ext cx="3007429" cy="986918"/>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1" name="Text Placeholder 21"/>
          <p:cNvSpPr>
            <a:spLocks noGrp="1"/>
          </p:cNvSpPr>
          <p:nvPr>
            <p:ph type="body" sz="quarter" idx="39" hasCustomPrompt="1"/>
          </p:nvPr>
        </p:nvSpPr>
        <p:spPr>
          <a:xfrm>
            <a:off x="6055913" y="4569092"/>
            <a:ext cx="3076667"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42" name="Text Placeholder 21"/>
          <p:cNvSpPr>
            <a:spLocks noGrp="1"/>
          </p:cNvSpPr>
          <p:nvPr>
            <p:ph type="body" sz="quarter" idx="40" hasCustomPrompt="1"/>
          </p:nvPr>
        </p:nvSpPr>
        <p:spPr>
          <a:xfrm>
            <a:off x="6055915" y="4919408"/>
            <a:ext cx="3076667"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3" name="Text Placeholder 21"/>
          <p:cNvSpPr>
            <a:spLocks noGrp="1"/>
          </p:cNvSpPr>
          <p:nvPr>
            <p:ph type="body" sz="quarter" idx="41" hasCustomPrompt="1"/>
          </p:nvPr>
        </p:nvSpPr>
        <p:spPr>
          <a:xfrm>
            <a:off x="6055913" y="5296217"/>
            <a:ext cx="3076668" cy="994235"/>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4" name="Text Placeholder 21"/>
          <p:cNvSpPr>
            <a:spLocks noGrp="1"/>
          </p:cNvSpPr>
          <p:nvPr>
            <p:ph type="body" sz="quarter" idx="42" hasCustomPrompt="1"/>
          </p:nvPr>
        </p:nvSpPr>
        <p:spPr>
          <a:xfrm>
            <a:off x="9136063" y="4569091"/>
            <a:ext cx="3055936"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45" name="Text Placeholder 21"/>
          <p:cNvSpPr>
            <a:spLocks noGrp="1"/>
          </p:cNvSpPr>
          <p:nvPr>
            <p:ph type="body" sz="quarter" idx="43" hasCustomPrompt="1"/>
          </p:nvPr>
        </p:nvSpPr>
        <p:spPr>
          <a:xfrm>
            <a:off x="9136064" y="4919408"/>
            <a:ext cx="3055937"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6" name="Text Placeholder 21"/>
          <p:cNvSpPr>
            <a:spLocks noGrp="1"/>
          </p:cNvSpPr>
          <p:nvPr>
            <p:ph type="body" sz="quarter" idx="44" hasCustomPrompt="1"/>
          </p:nvPr>
        </p:nvSpPr>
        <p:spPr>
          <a:xfrm>
            <a:off x="9136064" y="5298980"/>
            <a:ext cx="3055937" cy="986923"/>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7915331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smtClean="0">
                <a:solidFill>
                  <a:prstClr val="black">
                    <a:lumMod val="75000"/>
                    <a:lumOff val="25000"/>
                  </a:prstClr>
                </a:solidFill>
                <a:latin typeface="Century Gothic" panose="020B0502020202020204" pitchFamily="34" charset="0"/>
              </a:rPr>
              <a:t>Department of Health</a:t>
            </a:r>
            <a:endParaRPr lang="en-US" sz="3000" dirty="0">
              <a:solidFill>
                <a:prstClr val="black">
                  <a:lumMod val="75000"/>
                  <a:lumOff val="25000"/>
                </a:prstClr>
              </a:solidFill>
              <a:latin typeface="Century Gothic" panose="020B0502020202020204" pitchFamily="34" charset="0"/>
            </a:endParaRPr>
          </a:p>
        </p:txBody>
      </p:sp>
      <p:pic>
        <p:nvPicPr>
          <p:cNvPr id="29" name="Picture 15"/>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57003" y="1845776"/>
            <a:ext cx="2998107" cy="23258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55110" y="1845774"/>
            <a:ext cx="3070684" cy="23258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screen">
            <a:extLst>
              <a:ext uri="{28A0092B-C50C-407E-A947-70E740481C1C}">
                <a14:useLocalDpi xmlns:a14="http://schemas.microsoft.com/office/drawing/2010/main" val="0"/>
              </a:ext>
            </a:extLst>
          </a:blip>
          <a:srcRect l="22957" r="25000" b="23750"/>
          <a:stretch/>
        </p:blipFill>
        <p:spPr>
          <a:xfrm>
            <a:off x="0" y="1845773"/>
            <a:ext cx="3057003" cy="2325899"/>
          </a:xfrm>
          <a:prstGeom prst="rect">
            <a:avLst/>
          </a:prstGeom>
          <a:effectLst>
            <a:outerShdw blurRad="50800" dist="38100" dir="2700000" algn="tl" rotWithShape="0">
              <a:prstClr val="black">
                <a:alpha val="40000"/>
              </a:prstClr>
            </a:outerShdw>
          </a:effectLst>
        </p:spPr>
      </p:pic>
      <p:sp>
        <p:nvSpPr>
          <p:cNvPr id="50" name="TextBox 49"/>
          <p:cNvSpPr txBox="1"/>
          <p:nvPr userDrawn="1"/>
        </p:nvSpPr>
        <p:spPr>
          <a:xfrm>
            <a:off x="-9235" y="4393627"/>
            <a:ext cx="3066237" cy="2071336"/>
          </a:xfrm>
          <a:prstGeom prst="rect">
            <a:avLst/>
          </a:prstGeom>
          <a:noFill/>
          <a:ln>
            <a:noFill/>
          </a:ln>
        </p:spPr>
        <p:txBody>
          <a:bodyPr wrap="square" rtlCol="0">
            <a:spAutoFit/>
          </a:bodyPr>
          <a:lstStyle/>
          <a:p>
            <a:pPr marL="173038" algn="ctr" fontAlgn="auto">
              <a:lnSpc>
                <a:spcPct val="90000"/>
              </a:lnSpc>
              <a:spcBef>
                <a:spcPts val="100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Disease </a:t>
            </a:r>
            <a:r>
              <a:rPr lang="en-US" sz="1500" b="1" dirty="0" smtClean="0">
                <a:solidFill>
                  <a:prstClr val="black">
                    <a:lumMod val="75000"/>
                    <a:lumOff val="25000"/>
                  </a:prstClr>
                </a:solidFill>
                <a:latin typeface="Century Gothic" panose="020B0502020202020204" pitchFamily="34" charset="0"/>
              </a:rPr>
              <a:t>Control</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smtClean="0">
                <a:solidFill>
                  <a:prstClr val="black">
                    <a:lumMod val="75000"/>
                    <a:lumOff val="25000"/>
                  </a:prstClr>
                </a:solidFill>
                <a:latin typeface="Century Gothic" panose="020B0502020202020204" pitchFamily="34" charset="0"/>
              </a:rPr>
              <a:t>&amp; </a:t>
            </a:r>
            <a:r>
              <a:rPr lang="en-US" sz="1500" b="1" dirty="0">
                <a:solidFill>
                  <a:prstClr val="black">
                    <a:lumMod val="75000"/>
                    <a:lumOff val="25000"/>
                  </a:prstClr>
                </a:solidFill>
                <a:latin typeface="Century Gothic" panose="020B0502020202020204" pitchFamily="34" charset="0"/>
              </a:rPr>
              <a:t>Health Statistics</a:t>
            </a:r>
          </a:p>
          <a:p>
            <a:pPr algn="ctr" fontAlgn="auto">
              <a:lnSpc>
                <a:spcPct val="90000"/>
              </a:lnSpc>
              <a:spcBef>
                <a:spcPts val="1200"/>
              </a:spcBef>
              <a:spcAft>
                <a:spcPts val="0"/>
              </a:spcAft>
              <a:buClr>
                <a:srgbClr val="57B6AF"/>
              </a:buClr>
              <a:buFont typeface="Arial" panose="020B0604020202020204" pitchFamily="34" charset="0"/>
              <a:buNone/>
            </a:pPr>
            <a:r>
              <a:rPr lang="en-US" sz="1800" i="1" dirty="0" smtClean="0">
                <a:solidFill>
                  <a:srgbClr val="349D96"/>
                </a:solidFill>
                <a:latin typeface="Century Gothic" panose="020B0502020202020204" pitchFamily="34" charset="0"/>
              </a:rPr>
              <a:t>Initiatives</a:t>
            </a:r>
            <a:endParaRPr lang="en-US" sz="1800" i="1" dirty="0">
              <a:solidFill>
                <a:srgbClr val="349D96"/>
              </a:solidFill>
              <a:latin typeface="Century Gothic" panose="020B0502020202020204" pitchFamily="34" charset="0"/>
            </a:endParaRPr>
          </a:p>
          <a:p>
            <a:pPr algn="ctr" fontAlgn="auto">
              <a:lnSpc>
                <a:spcPct val="90000"/>
              </a:lnSpc>
              <a:spcBef>
                <a:spcPts val="1200"/>
              </a:spcBef>
              <a:spcAft>
                <a:spcPts val="0"/>
              </a:spcAft>
              <a:buClr>
                <a:srgbClr val="57B6AF"/>
              </a:buClr>
              <a:buFont typeface="Arial" panose="020B0604020202020204" pitchFamily="34" charset="0"/>
              <a:buNone/>
            </a:pPr>
            <a:r>
              <a:rPr lang="en-US" sz="1400" dirty="0" smtClean="0">
                <a:solidFill>
                  <a:prstClr val="black">
                    <a:lumMod val="75000"/>
                    <a:lumOff val="25000"/>
                  </a:prstClr>
                </a:solidFill>
                <a:latin typeface="Century Gothic" panose="020B0502020202020204" pitchFamily="34" charset="0"/>
              </a:rPr>
              <a:t>EndAIDS</a:t>
            </a:r>
            <a:endParaRPr lang="en-US" sz="1400" dirty="0">
              <a:solidFill>
                <a:prstClr val="black">
                  <a:lumMod val="75000"/>
                  <a:lumOff val="25000"/>
                </a:prstClr>
              </a:solidFill>
              <a:latin typeface="Century Gothic" panose="020B0502020202020204" pitchFamily="34" charset="0"/>
            </a:endParaRP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Vital Statistics</a:t>
            </a: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Disease </a:t>
            </a:r>
            <a:r>
              <a:rPr lang="en-US" sz="1400" dirty="0" smtClean="0">
                <a:solidFill>
                  <a:prstClr val="black">
                    <a:lumMod val="75000"/>
                    <a:lumOff val="25000"/>
                  </a:prstClr>
                </a:solidFill>
                <a:latin typeface="Century Gothic" panose="020B0502020202020204" pitchFamily="34" charset="0"/>
              </a:rPr>
              <a:t>Control</a:t>
            </a:r>
          </a:p>
          <a:p>
            <a:pPr algn="ctr" fontAlgn="auto">
              <a:lnSpc>
                <a:spcPct val="90000"/>
              </a:lnSpc>
              <a:spcBef>
                <a:spcPts val="600"/>
              </a:spcBef>
              <a:spcAft>
                <a:spcPts val="0"/>
              </a:spcAft>
              <a:buClr>
                <a:srgbClr val="57B6AF"/>
              </a:buClr>
              <a:buFont typeface="Arial" panose="020B0604020202020204" pitchFamily="34" charset="0"/>
              <a:buNone/>
            </a:pPr>
            <a:r>
              <a:rPr lang="en-US" sz="1400" dirty="0" smtClean="0">
                <a:solidFill>
                  <a:prstClr val="black">
                    <a:lumMod val="75000"/>
                    <a:lumOff val="25000"/>
                  </a:prstClr>
                </a:solidFill>
                <a:latin typeface="Century Gothic" panose="020B0502020202020204" pitchFamily="34" charset="0"/>
              </a:rPr>
              <a:t>(</a:t>
            </a:r>
            <a:r>
              <a:rPr lang="en-US" sz="1400" dirty="0">
                <a:solidFill>
                  <a:prstClr val="black">
                    <a:lumMod val="75000"/>
                    <a:lumOff val="25000"/>
                  </a:prstClr>
                </a:solidFill>
                <a:latin typeface="Century Gothic" panose="020B0502020202020204" pitchFamily="34" charset="0"/>
              </a:rPr>
              <a:t>E. coli, mumps, etc.)</a:t>
            </a:r>
          </a:p>
        </p:txBody>
      </p:sp>
      <p:sp>
        <p:nvSpPr>
          <p:cNvPr id="51" name="TextBox 50"/>
          <p:cNvSpPr txBox="1"/>
          <p:nvPr userDrawn="1"/>
        </p:nvSpPr>
        <p:spPr>
          <a:xfrm>
            <a:off x="6055110" y="4393628"/>
            <a:ext cx="3070684" cy="2185214"/>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Prevention and</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Community Health</a:t>
            </a:r>
          </a:p>
          <a:p>
            <a:pPr algn="ctr" fontAlgn="auto">
              <a:spcBef>
                <a:spcPts val="1200"/>
              </a:spcBef>
              <a:spcAft>
                <a:spcPts val="0"/>
              </a:spcAft>
            </a:pPr>
            <a:r>
              <a:rPr lang="en-US" sz="1800" i="1" dirty="0" smtClean="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smtClean="0">
                <a:solidFill>
                  <a:prstClr val="black">
                    <a:lumMod val="75000"/>
                    <a:lumOff val="25000"/>
                  </a:prstClr>
                </a:solidFill>
                <a:latin typeface="Century Gothic" panose="020B0502020202020204" pitchFamily="34" charset="0"/>
              </a:rPr>
              <a:t>Tobacco </a:t>
            </a:r>
            <a:r>
              <a:rPr lang="en-US" sz="1400" dirty="0">
                <a:solidFill>
                  <a:prstClr val="black">
                    <a:lumMod val="75000"/>
                    <a:lumOff val="25000"/>
                  </a:prstClr>
                </a:solidFill>
                <a:latin typeface="Century Gothic" panose="020B0502020202020204" pitchFamily="34" charset="0"/>
              </a:rPr>
              <a:t>21</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Marijuana Prevention</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Immunization Rates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Suicide Prevention Plan</a:t>
            </a:r>
          </a:p>
        </p:txBody>
      </p:sp>
      <p:sp>
        <p:nvSpPr>
          <p:cNvPr id="52" name="TextBox 51"/>
          <p:cNvSpPr txBox="1"/>
          <p:nvPr userDrawn="1"/>
        </p:nvSpPr>
        <p:spPr>
          <a:xfrm>
            <a:off x="3057003" y="4393629"/>
            <a:ext cx="2998107" cy="1892826"/>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Environmental</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Public Health</a:t>
            </a:r>
          </a:p>
          <a:p>
            <a:pPr algn="ctr" fontAlgn="auto">
              <a:spcBef>
                <a:spcPts val="1200"/>
              </a:spcBef>
              <a:spcAft>
                <a:spcPts val="0"/>
              </a:spcAft>
            </a:pPr>
            <a:r>
              <a:rPr lang="en-US" sz="1800" i="1" dirty="0" smtClean="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smtClean="0">
                <a:solidFill>
                  <a:prstClr val="black">
                    <a:lumMod val="75000"/>
                    <a:lumOff val="25000"/>
                  </a:prstClr>
                </a:solidFill>
                <a:latin typeface="Century Gothic" panose="020B0502020202020204" pitchFamily="34" charset="0"/>
              </a:rPr>
              <a:t>Shellfish </a:t>
            </a:r>
            <a:r>
              <a:rPr lang="en-US" sz="1400" dirty="0">
                <a:solidFill>
                  <a:prstClr val="black">
                    <a:lumMod val="75000"/>
                    <a:lumOff val="25000"/>
                  </a:prstClr>
                </a:solidFill>
                <a:latin typeface="Century Gothic" panose="020B0502020202020204" pitchFamily="34" charset="0"/>
              </a:rPr>
              <a:t>Beds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Clean Air</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Pesticide Exposures</a:t>
            </a:r>
          </a:p>
        </p:txBody>
      </p:sp>
      <p:sp>
        <p:nvSpPr>
          <p:cNvPr id="53" name="TextBox 52"/>
          <p:cNvSpPr txBox="1"/>
          <p:nvPr userDrawn="1"/>
        </p:nvSpPr>
        <p:spPr>
          <a:xfrm>
            <a:off x="9125794" y="4394913"/>
            <a:ext cx="3066207" cy="1892826"/>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Health Systems</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Quality Assurance</a:t>
            </a:r>
          </a:p>
          <a:p>
            <a:pPr algn="ctr" fontAlgn="auto">
              <a:spcBef>
                <a:spcPts val="1200"/>
              </a:spcBef>
              <a:spcAft>
                <a:spcPts val="0"/>
              </a:spcAft>
            </a:pPr>
            <a:r>
              <a:rPr lang="en-US" sz="1800" i="1" dirty="0" smtClean="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smtClean="0">
                <a:solidFill>
                  <a:prstClr val="black">
                    <a:lumMod val="75000"/>
                    <a:lumOff val="25000"/>
                  </a:prstClr>
                </a:solidFill>
                <a:latin typeface="Century Gothic" panose="020B0502020202020204" pitchFamily="34" charset="0"/>
              </a:rPr>
              <a:t>Opioids</a:t>
            </a:r>
            <a:endParaRPr lang="en-US" sz="1400" dirty="0">
              <a:solidFill>
                <a:prstClr val="black">
                  <a:lumMod val="75000"/>
                  <a:lumOff val="25000"/>
                </a:prstClr>
              </a:solidFill>
              <a:latin typeface="Century Gothic" panose="020B0502020202020204" pitchFamily="34" charset="0"/>
            </a:endParaRP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Certificate of Need</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Health </a:t>
            </a:r>
            <a:r>
              <a:rPr lang="en-US" sz="1400" dirty="0" smtClean="0">
                <a:solidFill>
                  <a:prstClr val="black">
                    <a:lumMod val="75000"/>
                    <a:lumOff val="25000"/>
                  </a:prstClr>
                </a:solidFill>
                <a:latin typeface="Century Gothic" panose="020B0502020202020204" pitchFamily="34" charset="0"/>
              </a:rPr>
              <a:t>Professions</a:t>
            </a:r>
            <a:endParaRPr lang="en-US" sz="1400" dirty="0">
              <a:solidFill>
                <a:prstClr val="black">
                  <a:lumMod val="75000"/>
                  <a:lumOff val="25000"/>
                </a:prstClr>
              </a:solidFill>
              <a:latin typeface="Century Gothic" panose="020B0502020202020204" pitchFamily="34" charset="0"/>
            </a:endParaRPr>
          </a:p>
        </p:txBody>
      </p:sp>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val="0"/>
              </a:ext>
            </a:extLst>
          </a:blip>
          <a:srcRect l="7814" r="56502" b="14998"/>
          <a:stretch/>
        </p:blipFill>
        <p:spPr>
          <a:xfrm>
            <a:off x="9125794" y="1845773"/>
            <a:ext cx="3066207" cy="23258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1829104"/>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9" name="Text Placeholder 3"/>
          <p:cNvSpPr>
            <a:spLocks noGrp="1"/>
          </p:cNvSpPr>
          <p:nvPr>
            <p:ph type="body" sz="half" idx="2" hasCustomPrompt="1"/>
          </p:nvPr>
        </p:nvSpPr>
        <p:spPr>
          <a:xfrm>
            <a:off x="912370" y="1643611"/>
            <a:ext cx="4168237"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Web Presence Screenshot</a:t>
            </a:r>
          </a:p>
        </p:txBody>
      </p:sp>
      <p:sp>
        <p:nvSpPr>
          <p:cNvPr id="10" name="Text Placeholder 2"/>
          <p:cNvSpPr>
            <a:spLocks noGrp="1"/>
          </p:cNvSpPr>
          <p:nvPr>
            <p:ph type="body" sz="quarter" idx="11" hasCustomPrompt="1"/>
          </p:nvPr>
        </p:nvSpPr>
        <p:spPr>
          <a:xfrm>
            <a:off x="912371" y="2638651"/>
            <a:ext cx="4168236"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3" name="Picture Placeholder 14"/>
          <p:cNvSpPr>
            <a:spLocks noGrp="1"/>
          </p:cNvSpPr>
          <p:nvPr>
            <p:ph type="pic" sz="quarter" idx="12"/>
          </p:nvPr>
        </p:nvSpPr>
        <p:spPr>
          <a:xfrm>
            <a:off x="5626101" y="1876425"/>
            <a:ext cx="5219700" cy="2324100"/>
          </a:xfrm>
        </p:spPr>
        <p:txBody>
          <a:bodyPr/>
          <a:lstStyle>
            <a:lvl1pPr marL="0" indent="0">
              <a:buNone/>
              <a:defRPr/>
            </a:lvl1pPr>
          </a:lstStyle>
          <a:p>
            <a:r>
              <a:rPr lang="en-US" dirty="0" smtClean="0"/>
              <a:t>Click icon to add picture</a:t>
            </a:r>
            <a:endParaRPr lang="en-US" dirty="0"/>
          </a:p>
        </p:txBody>
      </p:sp>
      <p:sp>
        <p:nvSpPr>
          <p:cNvPr id="14" name="TextBox 13"/>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314445314"/>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sp>
        <p:nvSpPr>
          <p:cNvPr id="14" name="Text Placeholder 2"/>
          <p:cNvSpPr>
            <a:spLocks noGrp="1"/>
          </p:cNvSpPr>
          <p:nvPr>
            <p:ph type="body" sz="quarter" idx="12" hasCustomPrompt="1"/>
          </p:nvPr>
        </p:nvSpPr>
        <p:spPr>
          <a:xfrm>
            <a:off x="5651501" y="2833688"/>
            <a:ext cx="5168900" cy="557212"/>
          </a:xfrm>
        </p:spPr>
        <p:txBody>
          <a:bodyPr>
            <a:noAutofit/>
          </a:bodyPr>
          <a:lstStyle>
            <a:lvl1pPr marL="0" indent="0" algn="ctr">
              <a:buNone/>
              <a:defRPr sz="2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www.doh.wa.gov</a:t>
            </a:r>
            <a:endParaRPr lang="en-US" dirty="0"/>
          </a:p>
        </p:txBody>
      </p:sp>
      <p:sp>
        <p:nvSpPr>
          <p:cNvPr id="9" name="Text Placeholder 3"/>
          <p:cNvSpPr>
            <a:spLocks noGrp="1"/>
          </p:cNvSpPr>
          <p:nvPr>
            <p:ph type="body" sz="half" idx="2" hasCustomPrompt="1"/>
          </p:nvPr>
        </p:nvSpPr>
        <p:spPr>
          <a:xfrm>
            <a:off x="912370" y="1643611"/>
            <a:ext cx="4168237"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Web Presence Address</a:t>
            </a:r>
          </a:p>
        </p:txBody>
      </p:sp>
      <p:sp>
        <p:nvSpPr>
          <p:cNvPr id="10" name="Text Placeholder 2"/>
          <p:cNvSpPr>
            <a:spLocks noGrp="1"/>
          </p:cNvSpPr>
          <p:nvPr>
            <p:ph type="body" sz="quarter" idx="11" hasCustomPrompt="1"/>
          </p:nvPr>
        </p:nvSpPr>
        <p:spPr>
          <a:xfrm>
            <a:off x="912371" y="2638651"/>
            <a:ext cx="4168236"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400921313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147" y="683166"/>
            <a:ext cx="10820111" cy="5457268"/>
          </a:xfrm>
          <a:prstGeom prst="rect">
            <a:avLst/>
          </a:prstGeom>
        </p:spPr>
      </p:pic>
      <p:sp>
        <p:nvSpPr>
          <p:cNvPr id="8" name="Picture Placeholder 14"/>
          <p:cNvSpPr>
            <a:spLocks noGrp="1"/>
          </p:cNvSpPr>
          <p:nvPr>
            <p:ph type="pic" sz="quarter" idx="12"/>
          </p:nvPr>
        </p:nvSpPr>
        <p:spPr>
          <a:xfrm>
            <a:off x="1945531" y="966282"/>
            <a:ext cx="8482519" cy="4876800"/>
          </a:xfrm>
        </p:spPr>
        <p:txBody>
          <a:bodyPr/>
          <a:lstStyle>
            <a:lvl1pPr marL="0" indent="0">
              <a:buNone/>
              <a:defRPr/>
            </a:lvl1pPr>
          </a:lstStyle>
          <a:p>
            <a:r>
              <a:rPr lang="en-US" dirty="0" smtClean="0"/>
              <a:t>Click icon to add picture</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60031065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08"/>
            <a:ext cx="453416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Mobile Presence Screenshot</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Picture Placeholder 9"/>
          <p:cNvSpPr>
            <a:spLocks noGrp="1"/>
          </p:cNvSpPr>
          <p:nvPr>
            <p:ph type="pic" sz="quarter" idx="13"/>
          </p:nvPr>
        </p:nvSpPr>
        <p:spPr>
          <a:xfrm>
            <a:off x="7286173" y="1763486"/>
            <a:ext cx="2835123" cy="3302000"/>
          </a:xfrm>
        </p:spPr>
        <p:txBody>
          <a:bodyPr/>
          <a:lstStyle>
            <a:lvl1pPr marL="0" indent="0">
              <a:buNone/>
              <a:defRPr/>
            </a:lvl1pPr>
          </a:lstStyle>
          <a:p>
            <a:r>
              <a:rPr lang="en-US" dirty="0" smtClean="0"/>
              <a:t>Click icon to add picture</a:t>
            </a:r>
            <a:endParaRPr lang="en-US" dirty="0"/>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845811887"/>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10"/>
            <a:ext cx="453416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Mobile Presence Address</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Text Placeholder 2"/>
          <p:cNvSpPr>
            <a:spLocks noGrp="1"/>
          </p:cNvSpPr>
          <p:nvPr>
            <p:ph type="body" sz="quarter" idx="16" hasCustomPrompt="1"/>
          </p:nvPr>
        </p:nvSpPr>
        <p:spPr>
          <a:xfrm>
            <a:off x="7247061" y="3264478"/>
            <a:ext cx="2908300" cy="409575"/>
          </a:xfrm>
        </p:spPr>
        <p:txBody>
          <a:bodyPr>
            <a:normAutofit/>
          </a:bodyPr>
          <a:lstStyle>
            <a:lvl1pPr marL="0" indent="0" algn="ctr">
              <a:lnSpc>
                <a:spcPct val="100000"/>
              </a:lnSpc>
              <a:spcBef>
                <a:spcPts val="0"/>
              </a:spcBef>
              <a:buNone/>
              <a:defRPr sz="1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www.doh.wa.gov</a:t>
            </a:r>
            <a:endParaRPr lang="en-US" dirty="0"/>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56718253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Text Placeholder 8"/>
          <p:cNvSpPr>
            <a:spLocks noGrp="1"/>
          </p:cNvSpPr>
          <p:nvPr>
            <p:ph type="body" sz="quarter" idx="10" hasCustomPrompt="1"/>
          </p:nvPr>
        </p:nvSpPr>
        <p:spPr>
          <a:xfrm>
            <a:off x="-573" y="2971334"/>
            <a:ext cx="12192000" cy="478522"/>
          </a:xfrm>
        </p:spPr>
        <p:txBody>
          <a:bodyPr>
            <a:noAutofit/>
          </a:bodyPr>
          <a:lstStyle>
            <a:lvl1pPr marL="0" indent="0" algn="ctr">
              <a:buNone/>
              <a:defRPr sz="3000">
                <a:solidFill>
                  <a:srgbClr val="404040"/>
                </a:solidFill>
              </a:defRPr>
            </a:lvl1pPr>
          </a:lstStyle>
          <a:p>
            <a:pPr lvl="0"/>
            <a:r>
              <a:rPr lang="en-US" dirty="0" smtClean="0"/>
              <a:t>Questions?</a:t>
            </a:r>
            <a:endParaRPr lang="en-US" dirty="0"/>
          </a:p>
        </p:txBody>
      </p:sp>
      <p:cxnSp>
        <p:nvCxnSpPr>
          <p:cNvPr id="6" name="Straight Connector 5"/>
          <p:cNvCxnSpPr/>
          <p:nvPr userDrawn="1"/>
        </p:nvCxnSpPr>
        <p:spPr>
          <a:xfrm flipV="1">
            <a:off x="5763752" y="3549372"/>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84573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4455880" y="4739420"/>
            <a:ext cx="329776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9" name="Text Placeholder 27"/>
          <p:cNvSpPr>
            <a:spLocks noGrp="1"/>
          </p:cNvSpPr>
          <p:nvPr>
            <p:ph type="body" sz="quarter" idx="20" hasCustomPrompt="1"/>
          </p:nvPr>
        </p:nvSpPr>
        <p:spPr>
          <a:xfrm>
            <a:off x="4455880" y="5067436"/>
            <a:ext cx="329776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Contact 1</a:t>
            </a:r>
            <a:endParaRPr lang="en-US" dirty="0"/>
          </a:p>
        </p:txBody>
      </p:sp>
      <p:sp>
        <p:nvSpPr>
          <p:cNvPr id="35" name="Text Placeholder 21"/>
          <p:cNvSpPr>
            <a:spLocks noGrp="1"/>
          </p:cNvSpPr>
          <p:nvPr>
            <p:ph type="body" sz="quarter" idx="16" hasCustomPrompt="1"/>
          </p:nvPr>
        </p:nvSpPr>
        <p:spPr>
          <a:xfrm>
            <a:off x="4455880" y="4313395"/>
            <a:ext cx="329776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36" name="Picture Placeholder 19"/>
          <p:cNvSpPr>
            <a:spLocks noGrp="1"/>
          </p:cNvSpPr>
          <p:nvPr>
            <p:ph type="pic" sz="quarter" idx="14"/>
          </p:nvPr>
        </p:nvSpPr>
        <p:spPr>
          <a:xfrm>
            <a:off x="4455881" y="1554491"/>
            <a:ext cx="3297767" cy="2487612"/>
          </a:xfrm>
        </p:spPr>
        <p:txBody>
          <a:bodyPr/>
          <a:lstStyle>
            <a:lvl1pPr marL="0" indent="0">
              <a:buNone/>
              <a:defRPr lang="en-US" dirty="0"/>
            </a:lvl1pPr>
          </a:lstStyle>
          <a:p>
            <a:r>
              <a:rPr lang="en-US" dirty="0" smtClean="0"/>
              <a:t>Click icon to add picture</a:t>
            </a:r>
            <a:endParaRPr lang="en-US" dirty="0"/>
          </a:p>
        </p:txBody>
      </p:sp>
      <p:sp>
        <p:nvSpPr>
          <p:cNvPr id="55"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smtClean="0"/>
              <a:t>www.doh.wa.gov</a:t>
            </a:r>
            <a:endParaRPr lang="en-US" dirty="0"/>
          </a:p>
        </p:txBody>
      </p:sp>
      <p:sp>
        <p:nvSpPr>
          <p:cNvPr id="2" name="TextBox 1"/>
          <p:cNvSpPr txBox="1"/>
          <p:nvPr userDrawn="1"/>
        </p:nvSpPr>
        <p:spPr>
          <a:xfrm>
            <a:off x="4455880" y="6430955"/>
            <a:ext cx="3297765" cy="307777"/>
          </a:xfrm>
          <a:prstGeom prst="rect">
            <a:avLst/>
          </a:prstGeom>
          <a:noFill/>
        </p:spPr>
        <p:txBody>
          <a:bodyPr wrap="square" rtlCol="0">
            <a:spAutoFit/>
          </a:bodyPr>
          <a:lstStyle/>
          <a:p>
            <a:pPr algn="ctr" fontAlgn="auto">
              <a:spcBef>
                <a:spcPts val="0"/>
              </a:spcBef>
              <a:spcAft>
                <a:spcPts val="0"/>
              </a:spcAft>
            </a:pPr>
            <a:r>
              <a:rPr lang="en-US" sz="1400" dirty="0" smtClean="0">
                <a:solidFill>
                  <a:srgbClr val="404040"/>
                </a:solidFill>
                <a:latin typeface="Century Gothic" panose="020B0502020202020204" pitchFamily="34" charset="0"/>
              </a:rPr>
              <a:t>handle: WADeptHealth</a:t>
            </a:r>
            <a:endParaRPr lang="en-US" sz="1400" dirty="0">
              <a:solidFill>
                <a:srgbClr val="404040"/>
              </a:solidFill>
              <a:latin typeface="Century Gothic" panose="020B0502020202020204" pitchFamily="34" charset="0"/>
            </a:endParaRPr>
          </a:p>
        </p:txBody>
      </p:sp>
      <p:grpSp>
        <p:nvGrpSpPr>
          <p:cNvPr id="9" name="Group 8"/>
          <p:cNvGrpSpPr/>
          <p:nvPr userDrawn="1"/>
        </p:nvGrpSpPr>
        <p:grpSpPr>
          <a:xfrm>
            <a:off x="5092080" y="6028973"/>
            <a:ext cx="1939341" cy="308053"/>
            <a:chOff x="3819060" y="6028972"/>
            <a:chExt cx="1454506" cy="308053"/>
          </a:xfrm>
        </p:grpSpPr>
        <p:grpSp>
          <p:nvGrpSpPr>
            <p:cNvPr id="66" name="Group 65"/>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71" name="Rounded Rectangle 70"/>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2" name="Rounded Rectangle 71"/>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3" name="Rounded Rectangle 72"/>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4" name="Rounded Rectangle 73"/>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grpSp>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16616433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683753" y="2628231"/>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4439142" y="2625878"/>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683753" y="3061826"/>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4439142" y="3061632"/>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683753" y="3412177"/>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4439142" y="3408681"/>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 2</a:t>
            </a:r>
            <a:endParaRPr lang="en-US" dirty="0"/>
          </a:p>
        </p:txBody>
      </p:sp>
      <p:sp>
        <p:nvSpPr>
          <p:cNvPr id="11" name="Text Placeholder 21"/>
          <p:cNvSpPr>
            <a:spLocks noGrp="1"/>
          </p:cNvSpPr>
          <p:nvPr>
            <p:ph type="body" sz="quarter" idx="22" hasCustomPrompt="1"/>
          </p:nvPr>
        </p:nvSpPr>
        <p:spPr>
          <a:xfrm>
            <a:off x="8146763" y="2625878"/>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12" name="Text Placeholder 24"/>
          <p:cNvSpPr>
            <a:spLocks noGrp="1"/>
          </p:cNvSpPr>
          <p:nvPr>
            <p:ph type="body" sz="quarter" idx="23" hasCustomPrompt="1"/>
          </p:nvPr>
        </p:nvSpPr>
        <p:spPr>
          <a:xfrm>
            <a:off x="8146763" y="3059473"/>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13" name="Text Placeholder 27"/>
          <p:cNvSpPr>
            <a:spLocks noGrp="1"/>
          </p:cNvSpPr>
          <p:nvPr>
            <p:ph type="body" sz="quarter" idx="24" hasCustomPrompt="1"/>
          </p:nvPr>
        </p:nvSpPr>
        <p:spPr>
          <a:xfrm>
            <a:off x="8146763" y="3409824"/>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Tree>
    <p:extLst>
      <p:ext uri="{BB962C8B-B14F-4D97-AF65-F5344CB8AC3E}">
        <p14:creationId xmlns:p14="http://schemas.microsoft.com/office/powerpoint/2010/main" val="110531921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2385486" y="4283999"/>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0127" y="4278472"/>
            <a:ext cx="3316177" cy="412750"/>
          </a:xfrm>
        </p:spPr>
        <p:txBody>
          <a:bodyPr>
            <a:normAutofit/>
          </a:bodyPr>
          <a:lstStyle>
            <a:lvl1pPr marL="0" indent="0" algn="ctr">
              <a:buNone/>
              <a:defRPr lang="en-US" sz="2200" b="1" kern="1200" dirty="0">
                <a:solidFill>
                  <a:schemeClr val="tx1">
                    <a:lumMod val="75000"/>
                    <a:lumOff val="25000"/>
                  </a:schemeClr>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smtClean="0"/>
              <a:t>Name</a:t>
            </a:r>
            <a:endParaRPr lang="en-US" dirty="0"/>
          </a:p>
        </p:txBody>
      </p:sp>
      <p:sp>
        <p:nvSpPr>
          <p:cNvPr id="25" name="Text Placeholder 24"/>
          <p:cNvSpPr>
            <a:spLocks noGrp="1"/>
          </p:cNvSpPr>
          <p:nvPr>
            <p:ph type="body" sz="quarter" idx="17" hasCustomPrompt="1"/>
          </p:nvPr>
        </p:nvSpPr>
        <p:spPr>
          <a:xfrm>
            <a:off x="2385485" y="4705636"/>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06633" y="4700175"/>
            <a:ext cx="3316176" cy="314335"/>
          </a:xfrm>
        </p:spPr>
        <p:txBody>
          <a:bodyPr>
            <a:normAutofit/>
          </a:bodyPr>
          <a:lstStyle>
            <a:lvl1pPr marL="0" indent="0" algn="ctr">
              <a:buNone/>
              <a:defRPr lang="en-US" sz="2000" i="1" kern="1200" dirty="0">
                <a:solidFill>
                  <a:srgbClr val="404040"/>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smtClean="0"/>
              <a:t>Title</a:t>
            </a:r>
            <a:endParaRPr lang="en-US" dirty="0"/>
          </a:p>
        </p:txBody>
      </p:sp>
      <p:sp>
        <p:nvSpPr>
          <p:cNvPr id="28" name="Text Placeholder 27"/>
          <p:cNvSpPr>
            <a:spLocks noGrp="1"/>
          </p:cNvSpPr>
          <p:nvPr>
            <p:ph type="body" sz="quarter" idx="19" hasCustomPrompt="1"/>
          </p:nvPr>
        </p:nvSpPr>
        <p:spPr>
          <a:xfrm>
            <a:off x="2385485" y="5028139"/>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0227" y="5023461"/>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cxnSp>
        <p:nvCxnSpPr>
          <p:cNvPr id="15" name="Straight Connector 14"/>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Contact 2</a:t>
            </a:r>
            <a:endParaRPr lang="en-US" dirty="0"/>
          </a:p>
        </p:txBody>
      </p:sp>
      <p:sp>
        <p:nvSpPr>
          <p:cNvPr id="45" name="Picture Placeholder 17"/>
          <p:cNvSpPr>
            <a:spLocks noGrp="1"/>
          </p:cNvSpPr>
          <p:nvPr>
            <p:ph type="pic" sz="quarter" idx="13"/>
          </p:nvPr>
        </p:nvSpPr>
        <p:spPr>
          <a:xfrm>
            <a:off x="2385485" y="1564831"/>
            <a:ext cx="3312583" cy="2487612"/>
          </a:xfrm>
        </p:spPr>
        <p:txBody>
          <a:bodyPr/>
          <a:lstStyle>
            <a:lvl1pPr marL="0" indent="0">
              <a:buNone/>
              <a:defRPr/>
            </a:lvl1pPr>
          </a:lstStyle>
          <a:p>
            <a:r>
              <a:rPr lang="en-US" dirty="0" smtClean="0"/>
              <a:t>Click icon to add picture</a:t>
            </a:r>
            <a:endParaRPr lang="en-US" dirty="0"/>
          </a:p>
        </p:txBody>
      </p:sp>
      <p:sp>
        <p:nvSpPr>
          <p:cNvPr id="46" name="Picture Placeholder 19"/>
          <p:cNvSpPr>
            <a:spLocks noGrp="1"/>
          </p:cNvSpPr>
          <p:nvPr>
            <p:ph type="pic" sz="quarter" idx="14"/>
          </p:nvPr>
        </p:nvSpPr>
        <p:spPr>
          <a:xfrm>
            <a:off x="6506634" y="1559083"/>
            <a:ext cx="3297767" cy="2487617"/>
          </a:xfrm>
        </p:spPr>
        <p:txBody>
          <a:bodyPr/>
          <a:lstStyle>
            <a:lvl1pPr marL="0" indent="0">
              <a:buNone/>
              <a:defRPr/>
            </a:lvl1pPr>
          </a:lstStyle>
          <a:p>
            <a:r>
              <a:rPr lang="en-US" dirty="0" smtClean="0"/>
              <a:t>Click icon to add picture</a:t>
            </a:r>
            <a:endParaRPr lang="en-US" dirty="0"/>
          </a:p>
        </p:txBody>
      </p:sp>
      <p:sp>
        <p:nvSpPr>
          <p:cNvPr id="47"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smtClean="0"/>
              <a:t>www.doh.wa.gov</a:t>
            </a:r>
            <a:endParaRPr lang="en-US" dirty="0"/>
          </a:p>
        </p:txBody>
      </p:sp>
      <p:sp>
        <p:nvSpPr>
          <p:cNvPr id="51" name="TextBox 50"/>
          <p:cNvSpPr txBox="1"/>
          <p:nvPr userDrawn="1"/>
        </p:nvSpPr>
        <p:spPr>
          <a:xfrm>
            <a:off x="4455880" y="6430955"/>
            <a:ext cx="3297765" cy="307777"/>
          </a:xfrm>
          <a:prstGeom prst="rect">
            <a:avLst/>
          </a:prstGeom>
          <a:noFill/>
        </p:spPr>
        <p:txBody>
          <a:bodyPr wrap="square" rtlCol="0">
            <a:spAutoFit/>
          </a:bodyPr>
          <a:lstStyle/>
          <a:p>
            <a:pPr algn="ctr" fontAlgn="auto">
              <a:spcBef>
                <a:spcPts val="0"/>
              </a:spcBef>
              <a:spcAft>
                <a:spcPts val="0"/>
              </a:spcAft>
            </a:pPr>
            <a:r>
              <a:rPr lang="en-US" sz="1400" dirty="0" smtClean="0">
                <a:solidFill>
                  <a:srgbClr val="404040"/>
                </a:solidFill>
                <a:latin typeface="Century Gothic" panose="020B0502020202020204" pitchFamily="34" charset="0"/>
              </a:rPr>
              <a:t>handle: WADeptHealth</a:t>
            </a:r>
            <a:endParaRPr lang="en-US" sz="1400" dirty="0">
              <a:solidFill>
                <a:srgbClr val="404040"/>
              </a:solidFill>
              <a:latin typeface="Century Gothic" panose="020B0502020202020204" pitchFamily="34" charset="0"/>
            </a:endParaRPr>
          </a:p>
        </p:txBody>
      </p:sp>
      <p:grpSp>
        <p:nvGrpSpPr>
          <p:cNvPr id="27" name="Group 26"/>
          <p:cNvGrpSpPr/>
          <p:nvPr userDrawn="1"/>
        </p:nvGrpSpPr>
        <p:grpSpPr>
          <a:xfrm>
            <a:off x="5092080" y="6028973"/>
            <a:ext cx="1939341" cy="308053"/>
            <a:chOff x="3819060" y="6028972"/>
            <a:chExt cx="1454506" cy="308053"/>
          </a:xfrm>
        </p:grpSpPr>
        <p:grpSp>
          <p:nvGrpSpPr>
            <p:cNvPr id="30" name="Group 29"/>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35" name="Rounded Rectangle 34"/>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6" name="Rounded Rectangle 35"/>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7" name="Rounded Rectangle 36"/>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8" name="Rounded Rectangle 37"/>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grpSp>
        <p:pic>
          <p:nvPicPr>
            <p:cNvPr id="31" name="Picture 3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32" name="Picture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33" name="Picture 32"/>
            <p:cNvPicPr>
              <a:picLocks noChangeAspect="1"/>
            </p:cNvPicPr>
            <p:nvPr userDrawn="1"/>
          </p:nvPicPr>
          <p:blipFill rotWithShape="1">
            <a:blip r:embed="rId4" cstate="screen">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34" name="Picture 33"/>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315106336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smtClean="0"/>
              <a:t>Blank Slide</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4947764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lumMod val="65000"/>
                  <a:lumOff val="35000"/>
                </a:prstClr>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55477" y="4043055"/>
            <a:ext cx="3681047" cy="1223520"/>
          </a:xfrm>
          <a:prstGeom prst="rect">
            <a:avLst/>
          </a:prstGeom>
        </p:spPr>
      </p:pic>
    </p:spTree>
    <p:extLst>
      <p:ext uri="{BB962C8B-B14F-4D97-AF65-F5344CB8AC3E}">
        <p14:creationId xmlns:p14="http://schemas.microsoft.com/office/powerpoint/2010/main" val="4117728001"/>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4009" y="4957833"/>
            <a:ext cx="1364648" cy="1360159"/>
          </a:xfrm>
          <a:prstGeom prst="rect">
            <a:avLst/>
          </a:prstGeom>
        </p:spPr>
      </p:pic>
      <p:sp>
        <p:nvSpPr>
          <p:cNvPr id="13" name="Text Placeholder 9"/>
          <p:cNvSpPr>
            <a:spLocks noGrp="1"/>
          </p:cNvSpPr>
          <p:nvPr>
            <p:ph type="body" sz="quarter" idx="10" hasCustomPrompt="1"/>
          </p:nvPr>
        </p:nvSpPr>
        <p:spPr>
          <a:xfrm>
            <a:off x="3733304"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3304"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b="24806"/>
          <a:stretch/>
        </p:blipFill>
        <p:spPr>
          <a:xfrm>
            <a:off x="0" y="0"/>
            <a:ext cx="12192000" cy="4591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1613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val="0"/>
              </a:ext>
            </a:extLst>
          </a:blip>
          <a:srcRect t="25000"/>
          <a:stretch/>
        </p:blipFill>
        <p:spPr>
          <a:xfrm>
            <a:off x="0" y="1"/>
            <a:ext cx="1219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6315199"/>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t="24889"/>
          <a:stretch/>
        </p:blipFill>
        <p:spPr>
          <a:xfrm>
            <a:off x="0" y="0"/>
            <a:ext cx="12200525" cy="4571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322600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t="8955" b="17571"/>
          <a:stretch/>
        </p:blipFill>
        <p:spPr>
          <a:xfrm>
            <a:off x="1" y="0"/>
            <a:ext cx="1219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817867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l="47422"/>
          <a:stretch/>
        </p:blipFill>
        <p:spPr>
          <a:xfrm>
            <a:off x="-8525" y="1"/>
            <a:ext cx="12200525"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3298839"/>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b="11379"/>
          <a:stretch/>
        </p:blipFill>
        <p:spPr>
          <a:xfrm>
            <a:off x="-1" y="0"/>
            <a:ext cx="12192001"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94131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t="49950"/>
          <a:stretch/>
        </p:blipFill>
        <p:spPr>
          <a:xfrm>
            <a:off x="-1" y="-1"/>
            <a:ext cx="12192001" cy="4572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36253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Slide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4739028"/>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1782" y="4736675"/>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390633" y="5172623"/>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11782" y="5172429"/>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390633" y="5522974"/>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1782" y="5519478"/>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5" name="Picture Placeholder 19"/>
          <p:cNvSpPr>
            <a:spLocks noGrp="1"/>
          </p:cNvSpPr>
          <p:nvPr>
            <p:ph type="pic" sz="quarter" idx="14"/>
          </p:nvPr>
        </p:nvSpPr>
        <p:spPr>
          <a:xfrm>
            <a:off x="6511782" y="2010333"/>
            <a:ext cx="3297767" cy="2487612"/>
          </a:xfrm>
        </p:spPr>
        <p:txBody>
          <a:bodyPr/>
          <a:lstStyle>
            <a:lvl1pPr marL="0" indent="0">
              <a:buNone/>
              <a:defRPr/>
            </a:lvl1pPr>
          </a:lstStyle>
          <a:p>
            <a:r>
              <a:rPr lang="en-US" dirty="0" smtClean="0"/>
              <a:t>Click icon to add picture</a:t>
            </a:r>
            <a:endParaRPr lang="en-US" dirty="0"/>
          </a:p>
        </p:txBody>
      </p:sp>
      <p:sp>
        <p:nvSpPr>
          <p:cNvPr id="46" name="Picture Placeholder 17"/>
          <p:cNvSpPr>
            <a:spLocks noGrp="1"/>
          </p:cNvSpPr>
          <p:nvPr>
            <p:ph type="pic" sz="quarter" idx="13"/>
          </p:nvPr>
        </p:nvSpPr>
        <p:spPr>
          <a:xfrm>
            <a:off x="2390633" y="2010333"/>
            <a:ext cx="3312583" cy="2487612"/>
          </a:xfrm>
        </p:spPr>
        <p:txBody>
          <a:bodyPr/>
          <a:lstStyle>
            <a:lvl1pPr marL="0" indent="0">
              <a:buNone/>
              <a:defRPr/>
            </a:lvl1pPr>
          </a:lstStyle>
          <a:p>
            <a:r>
              <a:rPr lang="en-US" dirty="0" smtClean="0"/>
              <a:t>Click icon to add picture</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a:t>
            </a:r>
            <a:endParaRPr lang="en-US" dirty="0"/>
          </a:p>
        </p:txBody>
      </p:sp>
    </p:spTree>
    <p:extLst>
      <p:ext uri="{BB962C8B-B14F-4D97-AF65-F5344CB8AC3E}">
        <p14:creationId xmlns:p14="http://schemas.microsoft.com/office/powerpoint/2010/main" val="138041763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12192000" cy="4572000"/>
          </a:xfrm>
          <a:effectLst>
            <a:outerShdw blurRad="50800" dist="38100" dir="2700000" algn="tl" rotWithShape="0">
              <a:prstClr val="black">
                <a:alpha val="40000"/>
              </a:prstClr>
            </a:outerShdw>
          </a:effectLst>
        </p:spPr>
        <p:txBody>
          <a:bodyPr/>
          <a:lstStyle>
            <a:lvl1pPr marL="0" indent="0">
              <a:buNone/>
              <a:defRPr/>
            </a:lvl1pPr>
          </a:lstStyle>
          <a:p>
            <a:r>
              <a:rPr lang="en-US" dirty="0" smtClean="0"/>
              <a:t>Click icon to add picture</a:t>
            </a:r>
            <a:endParaRPr lang="en-US"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0"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1" name="Text Placeholder 2"/>
          <p:cNvSpPr>
            <a:spLocks noGrp="1"/>
          </p:cNvSpPr>
          <p:nvPr>
            <p:ph type="body" sz="quarter" idx="12"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spTree>
    <p:extLst>
      <p:ext uri="{BB962C8B-B14F-4D97-AF65-F5344CB8AC3E}">
        <p14:creationId xmlns:p14="http://schemas.microsoft.com/office/powerpoint/2010/main" val="191901604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239963"/>
            <a:ext cx="3297767" cy="2487612"/>
          </a:xfrm>
        </p:spPr>
        <p:txBody>
          <a:bodyPr/>
          <a:lstStyle>
            <a:lvl1pPr marL="0" indent="0">
              <a:buNone/>
              <a:defRPr/>
            </a:lvl1pPr>
          </a:lstStyle>
          <a:p>
            <a:r>
              <a:rPr lang="en-US" dirty="0" smtClean="0"/>
              <a:t>Click icon to add picture</a:t>
            </a:r>
            <a:endParaRPr lang="en-US" dirty="0"/>
          </a:p>
        </p:txBody>
      </p:sp>
      <p:sp>
        <p:nvSpPr>
          <p:cNvPr id="18" name="Picture Placeholder 17"/>
          <p:cNvSpPr>
            <a:spLocks noGrp="1"/>
          </p:cNvSpPr>
          <p:nvPr>
            <p:ph type="pic" sz="quarter" idx="13"/>
          </p:nvPr>
        </p:nvSpPr>
        <p:spPr>
          <a:xfrm>
            <a:off x="2423585" y="2239963"/>
            <a:ext cx="3312583" cy="2487612"/>
          </a:xfrm>
        </p:spPr>
        <p:txBody>
          <a:bodyPr/>
          <a:lstStyle>
            <a:lvl1pPr marL="0" indent="0">
              <a:buNone/>
              <a:defRPr/>
            </a:lvl1pPr>
          </a:lstStyle>
          <a:p>
            <a:r>
              <a:rPr lang="en-US" dirty="0" smtClean="0"/>
              <a:t>Click icon to add picture</a:t>
            </a:r>
            <a:endParaRPr lang="en-US" dirty="0"/>
          </a:p>
        </p:txBody>
      </p:sp>
      <p:sp>
        <p:nvSpPr>
          <p:cNvPr id="12" name="Text Placeholder 11"/>
          <p:cNvSpPr>
            <a:spLocks noGrp="1"/>
          </p:cNvSpPr>
          <p:nvPr>
            <p:ph type="body" sz="quarter" idx="10" hasCustomPrompt="1"/>
          </p:nvPr>
        </p:nvSpPr>
        <p:spPr>
          <a:xfrm>
            <a:off x="-11084" y="677872"/>
            <a:ext cx="12192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smtClean="0"/>
              <a:t>Subtitle 1</a:t>
            </a:r>
            <a:endParaRPr lang="en-US" dirty="0"/>
          </a:p>
        </p:txBody>
      </p:sp>
      <p:sp>
        <p:nvSpPr>
          <p:cNvPr id="14" name="Text Placeholder 13"/>
          <p:cNvSpPr>
            <a:spLocks noGrp="1"/>
          </p:cNvSpPr>
          <p:nvPr>
            <p:ph type="body" sz="quarter" idx="11" hasCustomPrompt="1"/>
          </p:nvPr>
        </p:nvSpPr>
        <p:spPr>
          <a:xfrm>
            <a:off x="-11084" y="1115870"/>
            <a:ext cx="12191999" cy="350440"/>
          </a:xfrm>
        </p:spPr>
        <p:txBody>
          <a:bodyPr>
            <a:noAutofit/>
          </a:bodyPr>
          <a:lstStyle>
            <a:lvl1pPr marL="0" indent="0" algn="ctr">
              <a:buNone/>
              <a:defRPr sz="2200">
                <a:solidFill>
                  <a:schemeClr val="tx1">
                    <a:lumMod val="75000"/>
                    <a:lumOff val="25000"/>
                  </a:schemeClr>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dirty="0" smtClean="0"/>
              <a:t>@ location</a:t>
            </a:r>
            <a:endParaRPr lang="en-US" dirty="0"/>
          </a:p>
        </p:txBody>
      </p:sp>
      <p:sp>
        <p:nvSpPr>
          <p:cNvPr id="16" name="Text Placeholder 15"/>
          <p:cNvSpPr>
            <a:spLocks noGrp="1"/>
          </p:cNvSpPr>
          <p:nvPr>
            <p:ph type="body" sz="quarter" idx="12" hasCustomPrompt="1"/>
          </p:nvPr>
        </p:nvSpPr>
        <p:spPr>
          <a:xfrm>
            <a:off x="-11084" y="1539191"/>
            <a:ext cx="12191999" cy="304800"/>
          </a:xfrm>
        </p:spPr>
        <p:txBody>
          <a:bodyPr/>
          <a:lstStyle>
            <a:lvl1pPr marL="0" indent="0" algn="ctr">
              <a:buNone/>
              <a:defRPr sz="1800">
                <a:solidFill>
                  <a:schemeClr val="tx1">
                    <a:lumMod val="75000"/>
                    <a:lumOff val="25000"/>
                  </a:schemeClr>
                </a:solidFill>
              </a:defRPr>
            </a:lvl1pPr>
          </a:lstStyle>
          <a:p>
            <a:pPr lvl="0"/>
            <a:r>
              <a:rPr lang="en-US" dirty="0" smtClean="0"/>
              <a:t>Date</a:t>
            </a:r>
            <a:endParaRPr lang="en-US" dirty="0"/>
          </a:p>
        </p:txBody>
      </p:sp>
      <p:sp>
        <p:nvSpPr>
          <p:cNvPr id="22" name="Text Placeholder 21"/>
          <p:cNvSpPr>
            <a:spLocks noGrp="1"/>
          </p:cNvSpPr>
          <p:nvPr>
            <p:ph type="body" sz="quarter" idx="15" hasCustomPrompt="1"/>
          </p:nvPr>
        </p:nvSpPr>
        <p:spPr>
          <a:xfrm>
            <a:off x="2423586" y="4968656"/>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35401" y="4966303"/>
            <a:ext cx="3316177" cy="412750"/>
          </a:xfrm>
        </p:spPr>
        <p:txBody>
          <a:bodyPr>
            <a:normAutofit/>
          </a:bodyPr>
          <a:lstStyle>
            <a:lvl1pPr marL="0" indent="0" algn="ctr">
              <a:buNone/>
              <a:defRPr sz="2200" b="1" i="0">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423585" y="5402255"/>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35401" y="5402061"/>
            <a:ext cx="3316176"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423585" y="5746218"/>
            <a:ext cx="3312583" cy="374650"/>
          </a:xfrm>
        </p:spPr>
        <p:txBody>
          <a:bodyPr>
            <a:normAutofit/>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44173" y="5742722"/>
            <a:ext cx="3312583" cy="374650"/>
          </a:xfrm>
        </p:spPr>
        <p:txBody>
          <a:bodyPr>
            <a:normAutofit/>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Tree>
    <p:extLst>
      <p:ext uri="{BB962C8B-B14F-4D97-AF65-F5344CB8AC3E}">
        <p14:creationId xmlns:p14="http://schemas.microsoft.com/office/powerpoint/2010/main" val="21886257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103883"/>
            <a:ext cx="3297767" cy="2487612"/>
          </a:xfrm>
        </p:spPr>
        <p:txBody>
          <a:bodyPr/>
          <a:lstStyle>
            <a:lvl1pPr marL="0" indent="0">
              <a:buNone/>
              <a:defRPr/>
            </a:lvl1pPr>
          </a:lstStyle>
          <a:p>
            <a:r>
              <a:rPr lang="en-US" dirty="0" smtClean="0"/>
              <a:t>Click icon to add picture</a:t>
            </a:r>
            <a:endParaRPr lang="en-US" dirty="0"/>
          </a:p>
        </p:txBody>
      </p:sp>
      <p:sp>
        <p:nvSpPr>
          <p:cNvPr id="18" name="Picture Placeholder 17"/>
          <p:cNvSpPr>
            <a:spLocks noGrp="1"/>
          </p:cNvSpPr>
          <p:nvPr>
            <p:ph type="pic" sz="quarter" idx="13"/>
          </p:nvPr>
        </p:nvSpPr>
        <p:spPr>
          <a:xfrm>
            <a:off x="2423585" y="2103883"/>
            <a:ext cx="3312583" cy="2487612"/>
          </a:xfrm>
        </p:spPr>
        <p:txBody>
          <a:bodyPr/>
          <a:lstStyle>
            <a:lvl1pPr marL="0" indent="0">
              <a:buNone/>
              <a:defRPr/>
            </a:lvl1pPr>
          </a:lstStyle>
          <a:p>
            <a:r>
              <a:rPr lang="en-US" dirty="0" smtClean="0"/>
              <a:t>Click icon to add picture</a:t>
            </a:r>
            <a:endParaRPr lang="en-US" dirty="0"/>
          </a:p>
        </p:txBody>
      </p:sp>
      <p:sp>
        <p:nvSpPr>
          <p:cNvPr id="12" name="Text Placeholder 11"/>
          <p:cNvSpPr>
            <a:spLocks noGrp="1"/>
          </p:cNvSpPr>
          <p:nvPr>
            <p:ph type="body" sz="quarter" idx="10" hasCustomPrompt="1"/>
          </p:nvPr>
        </p:nvSpPr>
        <p:spPr>
          <a:xfrm>
            <a:off x="-11084" y="677872"/>
            <a:ext cx="12192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smtClean="0"/>
              <a:t>Subtitle 2</a:t>
            </a:r>
            <a:endParaRPr lang="en-US" dirty="0"/>
          </a:p>
        </p:txBody>
      </p:sp>
      <p:sp>
        <p:nvSpPr>
          <p:cNvPr id="16" name="Text Placeholder 15"/>
          <p:cNvSpPr>
            <a:spLocks noGrp="1"/>
          </p:cNvSpPr>
          <p:nvPr>
            <p:ph type="body" sz="quarter" idx="12" hasCustomPrompt="1"/>
          </p:nvPr>
        </p:nvSpPr>
        <p:spPr>
          <a:xfrm>
            <a:off x="-11084" y="1248908"/>
            <a:ext cx="12191999" cy="304800"/>
          </a:xfrm>
        </p:spPr>
        <p:txBody>
          <a:bodyPr/>
          <a:lstStyle>
            <a:lvl1pPr marL="0" indent="0" algn="ctr">
              <a:buNone/>
              <a:defRPr sz="1800">
                <a:solidFill>
                  <a:schemeClr val="tx1">
                    <a:lumMod val="75000"/>
                    <a:lumOff val="25000"/>
                  </a:schemeClr>
                </a:solidFill>
              </a:defRPr>
            </a:lvl1pPr>
          </a:lstStyle>
          <a:p>
            <a:pPr lvl="0"/>
            <a:r>
              <a:rPr lang="en-US" dirty="0" smtClean="0"/>
              <a:t>Date</a:t>
            </a:r>
            <a:endParaRPr lang="en-US" dirty="0"/>
          </a:p>
        </p:txBody>
      </p:sp>
      <p:sp>
        <p:nvSpPr>
          <p:cNvPr id="22" name="Text Placeholder 21"/>
          <p:cNvSpPr>
            <a:spLocks noGrp="1"/>
          </p:cNvSpPr>
          <p:nvPr>
            <p:ph type="body" sz="quarter" idx="15" hasCustomPrompt="1"/>
          </p:nvPr>
        </p:nvSpPr>
        <p:spPr>
          <a:xfrm>
            <a:off x="2423586" y="4832576"/>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35401" y="4830223"/>
            <a:ext cx="3316177" cy="412750"/>
          </a:xfrm>
        </p:spPr>
        <p:txBody>
          <a:bodyPr>
            <a:normAutofit/>
          </a:bodyPr>
          <a:lstStyle>
            <a:lvl1pPr marL="0" indent="0" algn="ctr">
              <a:buNone/>
              <a:defRPr sz="2200" b="1" i="0">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423585" y="5266175"/>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35401" y="5265981"/>
            <a:ext cx="3316176"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423585" y="5610138"/>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44173" y="5606642"/>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cxnSp>
        <p:nvCxnSpPr>
          <p:cNvPr id="17" name="Straight Connector 16"/>
          <p:cNvCxnSpPr/>
          <p:nvPr userDrawn="1"/>
        </p:nvCxnSpPr>
        <p:spPr>
          <a:xfrm flipV="1">
            <a:off x="5763752" y="1699837"/>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45812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resenters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2628231"/>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1782" y="2625878"/>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390633" y="3061826"/>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11782" y="3061632"/>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390633" y="3412177"/>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1782" y="3408681"/>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 1</a:t>
            </a:r>
            <a:endParaRPr lang="en-US" dirty="0"/>
          </a:p>
        </p:txBody>
      </p:sp>
    </p:spTree>
    <p:extLst>
      <p:ext uri="{BB962C8B-B14F-4D97-AF65-F5344CB8AC3E}">
        <p14:creationId xmlns:p14="http://schemas.microsoft.com/office/powerpoint/2010/main" val="33181270"/>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683753" y="2628231"/>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4439142" y="2625878"/>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683753" y="3061826"/>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4439142" y="3061632"/>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683753" y="3412177"/>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4439142" y="3408681"/>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 2</a:t>
            </a:r>
            <a:endParaRPr lang="en-US" dirty="0"/>
          </a:p>
        </p:txBody>
      </p:sp>
      <p:sp>
        <p:nvSpPr>
          <p:cNvPr id="11" name="Text Placeholder 21"/>
          <p:cNvSpPr>
            <a:spLocks noGrp="1"/>
          </p:cNvSpPr>
          <p:nvPr>
            <p:ph type="body" sz="quarter" idx="22" hasCustomPrompt="1"/>
          </p:nvPr>
        </p:nvSpPr>
        <p:spPr>
          <a:xfrm>
            <a:off x="8146763" y="2625878"/>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12" name="Text Placeholder 24"/>
          <p:cNvSpPr>
            <a:spLocks noGrp="1"/>
          </p:cNvSpPr>
          <p:nvPr>
            <p:ph type="body" sz="quarter" idx="23" hasCustomPrompt="1"/>
          </p:nvPr>
        </p:nvSpPr>
        <p:spPr>
          <a:xfrm>
            <a:off x="8146763" y="3059473"/>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13" name="Text Placeholder 27"/>
          <p:cNvSpPr>
            <a:spLocks noGrp="1"/>
          </p:cNvSpPr>
          <p:nvPr>
            <p:ph type="body" sz="quarter" idx="24" hasCustomPrompt="1"/>
          </p:nvPr>
        </p:nvSpPr>
        <p:spPr>
          <a:xfrm>
            <a:off x="8146763" y="3409824"/>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Tree>
    <p:extLst>
      <p:ext uri="{BB962C8B-B14F-4D97-AF65-F5344CB8AC3E}">
        <p14:creationId xmlns:p14="http://schemas.microsoft.com/office/powerpoint/2010/main" val="223569812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esenters Slide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4739028"/>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1782" y="4736675"/>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390633" y="5172623"/>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11782" y="5172429"/>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390633" y="5522974"/>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1782" y="5519478"/>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5" name="Picture Placeholder 19"/>
          <p:cNvSpPr>
            <a:spLocks noGrp="1"/>
          </p:cNvSpPr>
          <p:nvPr>
            <p:ph type="pic" sz="quarter" idx="14"/>
          </p:nvPr>
        </p:nvSpPr>
        <p:spPr>
          <a:xfrm>
            <a:off x="6511782" y="2010333"/>
            <a:ext cx="3297767" cy="2487612"/>
          </a:xfrm>
        </p:spPr>
        <p:txBody>
          <a:bodyPr/>
          <a:lstStyle>
            <a:lvl1pPr marL="0" indent="0">
              <a:buNone/>
              <a:defRPr/>
            </a:lvl1pPr>
          </a:lstStyle>
          <a:p>
            <a:r>
              <a:rPr lang="en-US" dirty="0" smtClean="0"/>
              <a:t>Click icon to add picture</a:t>
            </a:r>
            <a:endParaRPr lang="en-US" dirty="0"/>
          </a:p>
        </p:txBody>
      </p:sp>
      <p:sp>
        <p:nvSpPr>
          <p:cNvPr id="46" name="Picture Placeholder 17"/>
          <p:cNvSpPr>
            <a:spLocks noGrp="1"/>
          </p:cNvSpPr>
          <p:nvPr>
            <p:ph type="pic" sz="quarter" idx="13"/>
          </p:nvPr>
        </p:nvSpPr>
        <p:spPr>
          <a:xfrm>
            <a:off x="2390633" y="2010333"/>
            <a:ext cx="3312583" cy="2487612"/>
          </a:xfrm>
        </p:spPr>
        <p:txBody>
          <a:bodyPr/>
          <a:lstStyle>
            <a:lvl1pPr marL="0" indent="0">
              <a:buNone/>
              <a:defRPr/>
            </a:lvl1pPr>
          </a:lstStyle>
          <a:p>
            <a:r>
              <a:rPr lang="en-US" dirty="0" smtClean="0"/>
              <a:t>Click icon to add picture</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a:t>
            </a:r>
            <a:endParaRPr lang="en-US" dirty="0"/>
          </a:p>
        </p:txBody>
      </p:sp>
    </p:spTree>
    <p:extLst>
      <p:ext uri="{BB962C8B-B14F-4D97-AF65-F5344CB8AC3E}">
        <p14:creationId xmlns:p14="http://schemas.microsoft.com/office/powerpoint/2010/main" val="348777991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5765519" y="2815174"/>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8"/>
          <p:cNvSpPr>
            <a:spLocks noGrp="1"/>
          </p:cNvSpPr>
          <p:nvPr>
            <p:ph type="body" sz="quarter" idx="10" hasCustomPrompt="1"/>
          </p:nvPr>
        </p:nvSpPr>
        <p:spPr>
          <a:xfrm>
            <a:off x="-11084" y="2256440"/>
            <a:ext cx="12192000" cy="478522"/>
          </a:xfrm>
        </p:spPr>
        <p:txBody>
          <a:bodyPr>
            <a:noAutofit/>
          </a:bodyPr>
          <a:lstStyle>
            <a:lvl1pPr marL="0" indent="0" algn="ctr">
              <a:buNone/>
              <a:defRPr sz="3000">
                <a:solidFill>
                  <a:schemeClr val="tx1">
                    <a:lumMod val="75000"/>
                    <a:lumOff val="25000"/>
                  </a:schemeClr>
                </a:solidFill>
              </a:defRPr>
            </a:lvl1pPr>
          </a:lstStyle>
          <a:p>
            <a:pPr lvl="0"/>
            <a:r>
              <a:rPr lang="en-US" dirty="0" smtClean="0"/>
              <a:t>Section Divider</a:t>
            </a:r>
            <a:endParaRPr lang="en-US" dirty="0"/>
          </a:p>
        </p:txBody>
      </p:sp>
      <p:sp>
        <p:nvSpPr>
          <p:cNvPr id="6" name="Text Placeholder 9"/>
          <p:cNvSpPr>
            <a:spLocks noGrp="1"/>
          </p:cNvSpPr>
          <p:nvPr>
            <p:ph type="body" sz="quarter" idx="12" hasCustomPrompt="1"/>
          </p:nvPr>
        </p:nvSpPr>
        <p:spPr>
          <a:xfrm>
            <a:off x="-1" y="3229980"/>
            <a:ext cx="12180916" cy="1111250"/>
          </a:xfrm>
        </p:spPr>
        <p:txBody>
          <a:bodyPr>
            <a:normAutofit/>
          </a:bodyPr>
          <a:lstStyle>
            <a:lvl1pPr marL="0" indent="0" algn="ctr">
              <a:lnSpc>
                <a:spcPct val="100000"/>
              </a:lnSpc>
              <a:spcBef>
                <a:spcPts val="0"/>
              </a:spcBef>
              <a:buNone/>
              <a:defRPr sz="3000" cap="all" baseline="0">
                <a:solidFill>
                  <a:srgbClr val="404040"/>
                </a:solidFill>
              </a:defRPr>
            </a:lvl1pPr>
          </a:lstStyle>
          <a:p>
            <a:pPr lvl="0"/>
            <a:r>
              <a:rPr lang="en-US" dirty="0" smtClean="0"/>
              <a:t>Chapter title</a:t>
            </a:r>
          </a:p>
        </p:txBody>
      </p:sp>
    </p:spTree>
    <p:extLst>
      <p:ext uri="{BB962C8B-B14F-4D97-AF65-F5344CB8AC3E}">
        <p14:creationId xmlns:p14="http://schemas.microsoft.com/office/powerpoint/2010/main" val="156515573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Title</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lstStyle>
            <a:lvl1pPr marL="0" indent="0">
              <a:buClr>
                <a:srgbClr val="57B6AF"/>
              </a:buClr>
              <a:buNone/>
              <a:defRPr sz="2000" baseline="0"/>
            </a:lvl1pPr>
            <a:lvl2pPr>
              <a:buClr>
                <a:srgbClr val="57B6AF"/>
              </a:buClr>
              <a:defRPr sz="2000"/>
            </a:lvl2pPr>
            <a:lvl3pPr>
              <a:buClr>
                <a:srgbClr val="57B6AF"/>
              </a:buClr>
              <a:defRPr sz="1800"/>
            </a:lvl3pPr>
            <a:lvl4pPr>
              <a:buClr>
                <a:srgbClr val="57B6AF"/>
              </a:buClr>
              <a:defRPr sz="1800"/>
            </a:lvl4pPr>
          </a:lstStyle>
          <a:p>
            <a:pPr lvl="0"/>
            <a:r>
              <a:rPr lang="en-US" dirty="0" smtClean="0"/>
              <a:t>Text…</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53647948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p:cNvSpPr/>
          <p:nvPr/>
        </p:nvSpPr>
        <p:spPr>
          <a:xfrm>
            <a:off x="1128133"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6" name="Oval 15"/>
          <p:cNvSpPr/>
          <p:nvPr/>
        </p:nvSpPr>
        <p:spPr>
          <a:xfrm>
            <a:off x="6488154"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Unordered List 1</a:t>
            </a:r>
            <a:endParaRPr lang="en-US" dirty="0"/>
          </a:p>
        </p:txBody>
      </p:sp>
      <p:sp>
        <p:nvSpPr>
          <p:cNvPr id="20" name="Text Placeholder 19"/>
          <p:cNvSpPr>
            <a:spLocks noGrp="1"/>
          </p:cNvSpPr>
          <p:nvPr userDrawn="1">
            <p:ph type="body" sz="quarter" idx="22" hasCustomPrompt="1"/>
          </p:nvPr>
        </p:nvSpPr>
        <p:spPr>
          <a:xfrm>
            <a:off x="1751719" y="2106227"/>
            <a:ext cx="4011964" cy="373362"/>
          </a:xfrm>
        </p:spPr>
        <p:txBody>
          <a:bodyPr>
            <a:normAutofit/>
          </a:bodyPr>
          <a:lstStyle>
            <a:lvl1pPr marL="0" indent="0">
              <a:buNone/>
              <a:defRPr sz="2000" b="1">
                <a:solidFill>
                  <a:schemeClr val="tx1">
                    <a:lumMod val="75000"/>
                    <a:lumOff val="25000"/>
                  </a:schemeClr>
                </a:solidFill>
              </a:defRPr>
            </a:lvl1pPr>
          </a:lstStyle>
          <a:p>
            <a:pPr lvl="0"/>
            <a:r>
              <a:rPr lang="en-US" dirty="0" smtClean="0"/>
              <a:t>Text…</a:t>
            </a:r>
            <a:endParaRPr lang="en-US" dirty="0"/>
          </a:p>
        </p:txBody>
      </p:sp>
      <p:sp>
        <p:nvSpPr>
          <p:cNvPr id="21" name="Text Placeholder 19"/>
          <p:cNvSpPr>
            <a:spLocks noGrp="1"/>
          </p:cNvSpPr>
          <p:nvPr userDrawn="1">
            <p:ph type="body" sz="quarter" idx="23" hasCustomPrompt="1"/>
          </p:nvPr>
        </p:nvSpPr>
        <p:spPr>
          <a:xfrm>
            <a:off x="7118621" y="2106227"/>
            <a:ext cx="4011964" cy="373362"/>
          </a:xfrm>
        </p:spPr>
        <p:txBody>
          <a:bodyPr>
            <a:normAutofit/>
          </a:bodyPr>
          <a:lstStyle>
            <a:lvl1pPr marL="0" indent="0">
              <a:buNone/>
              <a:defRPr sz="2000" b="1">
                <a:solidFill>
                  <a:schemeClr val="tx1">
                    <a:lumMod val="75000"/>
                    <a:lumOff val="25000"/>
                  </a:schemeClr>
                </a:solidFill>
              </a:defRPr>
            </a:lvl1pPr>
          </a:lstStyle>
          <a:p>
            <a:pPr lvl="0"/>
            <a:r>
              <a:rPr lang="en-US" dirty="0" smtClean="0"/>
              <a:t>Text…</a:t>
            </a:r>
            <a:endParaRPr lang="en-US" dirty="0"/>
          </a:p>
        </p:txBody>
      </p:sp>
      <p:sp>
        <p:nvSpPr>
          <p:cNvPr id="23" name="Text Placeholder 22"/>
          <p:cNvSpPr>
            <a:spLocks noGrp="1"/>
          </p:cNvSpPr>
          <p:nvPr userDrawn="1">
            <p:ph type="body" sz="quarter" idx="24" hasCustomPrompt="1"/>
          </p:nvPr>
        </p:nvSpPr>
        <p:spPr>
          <a:xfrm>
            <a:off x="1752601" y="2480365"/>
            <a:ext cx="4011084" cy="3617913"/>
          </a:xfrm>
        </p:spPr>
        <p:txBody>
          <a:bodyPr>
            <a:normAutofit/>
          </a:bodyPr>
          <a:lstStyle>
            <a:lvl1pPr marL="0" indent="0">
              <a:buNone/>
              <a:defRPr sz="2000" baseline="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Text…</a:t>
            </a:r>
            <a:endParaRPr lang="en-US" dirty="0"/>
          </a:p>
        </p:txBody>
      </p:sp>
      <p:sp>
        <p:nvSpPr>
          <p:cNvPr id="24" name="Text Placeholder 22"/>
          <p:cNvSpPr>
            <a:spLocks noGrp="1"/>
          </p:cNvSpPr>
          <p:nvPr userDrawn="1">
            <p:ph type="body" sz="quarter" idx="25" hasCustomPrompt="1"/>
          </p:nvPr>
        </p:nvSpPr>
        <p:spPr>
          <a:xfrm>
            <a:off x="7119501" y="2486904"/>
            <a:ext cx="4011084" cy="3611426"/>
          </a:xfrm>
        </p:spPr>
        <p:txBody>
          <a:bodyPr>
            <a:normAutofit/>
          </a:bodyPr>
          <a:lstStyle>
            <a:lvl1pPr marL="0" indent="0">
              <a:buNone/>
              <a:defRPr sz="20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Text…</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81477058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smtClean="0"/>
              <a:t>Unordered List 2</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987461"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4" name="Oval 13"/>
          <p:cNvSpPr/>
          <p:nvPr userDrawn="1"/>
        </p:nvSpPr>
        <p:spPr>
          <a:xfrm>
            <a:off x="4603211"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7" name="Oval 16"/>
          <p:cNvSpPr/>
          <p:nvPr userDrawn="1"/>
        </p:nvSpPr>
        <p:spPr>
          <a:xfrm>
            <a:off x="8216391" y="2078052"/>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 name="Text Placeholder 2"/>
          <p:cNvSpPr>
            <a:spLocks noGrp="1"/>
          </p:cNvSpPr>
          <p:nvPr>
            <p:ph type="body" sz="quarter" idx="22" hasCustomPrompt="1"/>
          </p:nvPr>
        </p:nvSpPr>
        <p:spPr>
          <a:xfrm>
            <a:off x="1611928" y="2097855"/>
            <a:ext cx="2387600" cy="372955"/>
          </a:xfrm>
        </p:spPr>
        <p:txBody>
          <a:bodyPr>
            <a:noAutofit/>
          </a:bodyPr>
          <a:lstStyle>
            <a:lvl1pPr marL="285750" indent="-28575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5242703" y="2097855"/>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847297" y="2097855"/>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611928" y="2474230"/>
            <a:ext cx="2387600" cy="3702416"/>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5242525"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846711"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5" name="TextBox 1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4497119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5765519" y="2815174"/>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8"/>
          <p:cNvSpPr>
            <a:spLocks noGrp="1"/>
          </p:cNvSpPr>
          <p:nvPr>
            <p:ph type="body" sz="quarter" idx="10" hasCustomPrompt="1"/>
          </p:nvPr>
        </p:nvSpPr>
        <p:spPr>
          <a:xfrm>
            <a:off x="-11084" y="2256440"/>
            <a:ext cx="12192000" cy="478522"/>
          </a:xfrm>
        </p:spPr>
        <p:txBody>
          <a:bodyPr>
            <a:noAutofit/>
          </a:bodyPr>
          <a:lstStyle>
            <a:lvl1pPr marL="0" indent="0" algn="ctr">
              <a:buNone/>
              <a:defRPr sz="3000">
                <a:solidFill>
                  <a:schemeClr val="tx1">
                    <a:lumMod val="75000"/>
                    <a:lumOff val="25000"/>
                  </a:schemeClr>
                </a:solidFill>
              </a:defRPr>
            </a:lvl1pPr>
          </a:lstStyle>
          <a:p>
            <a:pPr lvl="0"/>
            <a:r>
              <a:rPr lang="en-US" dirty="0" smtClean="0"/>
              <a:t>Section Divider</a:t>
            </a:r>
            <a:endParaRPr lang="en-US" dirty="0"/>
          </a:p>
        </p:txBody>
      </p:sp>
      <p:sp>
        <p:nvSpPr>
          <p:cNvPr id="6" name="Text Placeholder 9"/>
          <p:cNvSpPr>
            <a:spLocks noGrp="1"/>
          </p:cNvSpPr>
          <p:nvPr>
            <p:ph type="body" sz="quarter" idx="12" hasCustomPrompt="1"/>
          </p:nvPr>
        </p:nvSpPr>
        <p:spPr>
          <a:xfrm>
            <a:off x="-1" y="3229980"/>
            <a:ext cx="12180916" cy="1111250"/>
          </a:xfrm>
        </p:spPr>
        <p:txBody>
          <a:bodyPr>
            <a:normAutofit/>
          </a:bodyPr>
          <a:lstStyle>
            <a:lvl1pPr marL="0" indent="0" algn="ctr">
              <a:lnSpc>
                <a:spcPct val="100000"/>
              </a:lnSpc>
              <a:spcBef>
                <a:spcPts val="0"/>
              </a:spcBef>
              <a:buNone/>
              <a:defRPr sz="3000" cap="all" baseline="0">
                <a:solidFill>
                  <a:srgbClr val="404040"/>
                </a:solidFill>
              </a:defRPr>
            </a:lvl1pPr>
          </a:lstStyle>
          <a:p>
            <a:pPr lvl="0"/>
            <a:r>
              <a:rPr lang="en-US" dirty="0" smtClean="0"/>
              <a:t>Chapter title</a:t>
            </a:r>
          </a:p>
        </p:txBody>
      </p:sp>
    </p:spTree>
    <p:extLst>
      <p:ext uri="{BB962C8B-B14F-4D97-AF65-F5344CB8AC3E}">
        <p14:creationId xmlns:p14="http://schemas.microsoft.com/office/powerpoint/2010/main" val="2658946431"/>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78608" y="1487830"/>
            <a:ext cx="10674488" cy="4574396"/>
            <a:chOff x="892593" y="1460430"/>
            <a:chExt cx="8005866" cy="4574396"/>
          </a:xfrm>
        </p:grpSpPr>
        <p:sp>
          <p:nvSpPr>
            <p:cNvPr id="16" name="TextBox 15"/>
            <p:cNvSpPr txBox="1"/>
            <p:nvPr/>
          </p:nvSpPr>
          <p:spPr>
            <a:xfrm>
              <a:off x="4082659" y="4080445"/>
              <a:ext cx="2332018" cy="1954381"/>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Strategy</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Through collaborations and partnerships, we</a:t>
              </a:r>
            </a:p>
            <a:p>
              <a:pPr fontAlgn="auto">
                <a:spcBef>
                  <a:spcPts val="0"/>
                </a:spcBef>
                <a:spcAft>
                  <a:spcPts val="0"/>
                </a:spcAft>
              </a:pPr>
              <a:r>
                <a:rPr lang="en-US" sz="1400" dirty="0" smtClean="0">
                  <a:solidFill>
                    <a:prstClr val="black">
                      <a:lumMod val="75000"/>
                      <a:lumOff val="25000"/>
                    </a:prstClr>
                  </a:solidFill>
                  <a:latin typeface="Century Gothic" panose="020B0502020202020204" pitchFamily="34" charset="0"/>
                </a:rPr>
                <a:t>will leverage the knowledge, relation-ships and resources necessary to influence the conditions that promote good health and safety for everyone.</a:t>
              </a:r>
              <a:endParaRPr lang="en-US" sz="1400" dirty="0">
                <a:solidFill>
                  <a:prstClr val="black">
                    <a:lumMod val="75000"/>
                    <a:lumOff val="25000"/>
                  </a:prstClr>
                </a:solidFill>
                <a:latin typeface="Century Gothic" panose="020B0502020202020204" pitchFamily="34" charset="0"/>
              </a:endParaRPr>
            </a:p>
          </p:txBody>
        </p:sp>
        <p:sp>
          <p:nvSpPr>
            <p:cNvPr id="20" name="TextBox 19"/>
            <p:cNvSpPr txBox="1"/>
            <p:nvPr/>
          </p:nvSpPr>
          <p:spPr>
            <a:xfrm>
              <a:off x="6791671" y="4080608"/>
              <a:ext cx="2106788" cy="1308050"/>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Mission</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The Department of Health works with others to protect and improve the health of all people in Washington.</a:t>
              </a:r>
              <a:endParaRPr lang="en-US" sz="1400" dirty="0">
                <a:solidFill>
                  <a:prstClr val="black">
                    <a:lumMod val="75000"/>
                    <a:lumOff val="25000"/>
                  </a:prstClr>
                </a:solidFill>
                <a:latin typeface="Century Gothic" panose="020B0502020202020204" pitchFamily="34" charset="0"/>
              </a:endParaRPr>
            </a:p>
          </p:txBody>
        </p:sp>
        <p:sp>
          <p:nvSpPr>
            <p:cNvPr id="21" name="TextBox 20"/>
            <p:cNvSpPr txBox="1"/>
            <p:nvPr/>
          </p:nvSpPr>
          <p:spPr>
            <a:xfrm>
              <a:off x="1357926" y="4081738"/>
              <a:ext cx="2116475" cy="1308050"/>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Vision</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People in Washington enjoy longer and healthier lives because they live in healthy families and communities.</a:t>
              </a:r>
              <a:endParaRPr lang="en-US" sz="1400" dirty="0">
                <a:solidFill>
                  <a:prstClr val="black">
                    <a:lumMod val="75000"/>
                    <a:lumOff val="25000"/>
                  </a:prstClr>
                </a:solidFill>
                <a:latin typeface="Century Gothic" panose="020B0502020202020204" pitchFamily="34" charset="0"/>
              </a:endParaRPr>
            </a:p>
          </p:txBody>
        </p:sp>
        <p:grpSp>
          <p:nvGrpSpPr>
            <p:cNvPr id="28" name="Group 27"/>
            <p:cNvGrpSpPr/>
            <p:nvPr/>
          </p:nvGrpSpPr>
          <p:grpSpPr>
            <a:xfrm>
              <a:off x="892593" y="1460430"/>
              <a:ext cx="8005866" cy="2323717"/>
              <a:chOff x="846099" y="1909880"/>
              <a:chExt cx="8005866" cy="2323717"/>
            </a:xfrm>
          </p:grpSpPr>
          <p:sp>
            <p:nvSpPr>
              <p:cNvPr id="32" name="TextBox 31"/>
              <p:cNvSpPr txBox="1"/>
              <p:nvPr/>
            </p:nvSpPr>
            <p:spPr>
              <a:xfrm>
                <a:off x="1313790" y="2032497"/>
                <a:ext cx="1792023" cy="1677382"/>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What We Do</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Ensure </a:t>
                </a:r>
                <a:r>
                  <a:rPr lang="en-US" sz="1400" dirty="0">
                    <a:solidFill>
                      <a:prstClr val="black">
                        <a:lumMod val="75000"/>
                        <a:lumOff val="25000"/>
                      </a:prstClr>
                    </a:solidFill>
                    <a:latin typeface="Century Gothic" panose="020B0502020202020204" pitchFamily="34" charset="0"/>
                  </a:rPr>
                  <a:t>public safety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Create the healthiest next generation</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Promote healthy living and healthy </a:t>
                </a:r>
                <a:r>
                  <a:rPr lang="en-US" sz="1400" dirty="0" smtClean="0">
                    <a:solidFill>
                      <a:prstClr val="black">
                        <a:lumMod val="75000"/>
                        <a:lumOff val="25000"/>
                      </a:prstClr>
                    </a:solidFill>
                    <a:latin typeface="Century Gothic" panose="020B0502020202020204" pitchFamily="34" charset="0"/>
                  </a:rPr>
                  <a:t>aging</a:t>
                </a:r>
                <a:endParaRPr lang="en-US" sz="1200" dirty="0">
                  <a:solidFill>
                    <a:prstClr val="black">
                      <a:lumMod val="75000"/>
                      <a:lumOff val="25000"/>
                    </a:prstClr>
                  </a:solidFill>
                  <a:latin typeface="Century Gothic" panose="020B0502020202020204" pitchFamily="34" charset="0"/>
                </a:endParaRPr>
              </a:p>
            </p:txBody>
          </p:sp>
          <p:sp>
            <p:nvSpPr>
              <p:cNvPr id="33" name="TextBox 32"/>
              <p:cNvSpPr txBox="1"/>
              <p:nvPr/>
            </p:nvSpPr>
            <p:spPr>
              <a:xfrm>
                <a:off x="4030709" y="1909880"/>
                <a:ext cx="2175037" cy="2169825"/>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How We Do</a:t>
                </a:r>
              </a:p>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Our Work</a:t>
                </a:r>
                <a:endParaRPr lang="en-US" sz="1800" b="1" dirty="0">
                  <a:solidFill>
                    <a:prstClr val="black">
                      <a:lumMod val="75000"/>
                      <a:lumOff val="25000"/>
                    </a:prstClr>
                  </a:solidFill>
                  <a:latin typeface="Century Gothic" panose="020B0502020202020204" pitchFamily="34" charset="0"/>
                </a:endParaRP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Serve </a:t>
                </a:r>
                <a:r>
                  <a:rPr lang="en-US" sz="1400" dirty="0">
                    <a:solidFill>
                      <a:prstClr val="black">
                        <a:lumMod val="75000"/>
                        <a:lumOff val="25000"/>
                      </a:prstClr>
                    </a:solidFill>
                    <a:latin typeface="Century Gothic" panose="020B0502020202020204" pitchFamily="34" charset="0"/>
                  </a:rPr>
                  <a:t>our customers and continue to improve</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Be efficient, innovative and transparent</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Develop and support our </a:t>
                </a:r>
                <a:r>
                  <a:rPr lang="en-US" sz="1400" dirty="0" smtClean="0">
                    <a:solidFill>
                      <a:prstClr val="black">
                        <a:lumMod val="75000"/>
                        <a:lumOff val="25000"/>
                      </a:prstClr>
                    </a:solidFill>
                    <a:latin typeface="Century Gothic" panose="020B0502020202020204" pitchFamily="34" charset="0"/>
                  </a:rPr>
                  <a:t>workforce</a:t>
                </a:r>
                <a:endParaRPr lang="en-US" sz="1400" dirty="0">
                  <a:solidFill>
                    <a:prstClr val="black">
                      <a:lumMod val="75000"/>
                      <a:lumOff val="25000"/>
                    </a:prstClr>
                  </a:solidFill>
                  <a:latin typeface="Century Gothic" panose="020B0502020202020204" pitchFamily="34" charset="0"/>
                </a:endParaRPr>
              </a:p>
            </p:txBody>
          </p:sp>
          <p:sp>
            <p:nvSpPr>
              <p:cNvPr id="34" name="TextBox 33"/>
              <p:cNvSpPr txBox="1"/>
              <p:nvPr/>
            </p:nvSpPr>
            <p:spPr>
              <a:xfrm>
                <a:off x="6742366" y="1909884"/>
                <a:ext cx="2109599" cy="2323713"/>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Guiding</a:t>
                </a:r>
              </a:p>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Principles</a:t>
                </a:r>
                <a:endParaRPr lang="en-US" sz="1800" b="1" dirty="0">
                  <a:solidFill>
                    <a:prstClr val="black">
                      <a:lumMod val="75000"/>
                      <a:lumOff val="25000"/>
                    </a:prstClr>
                  </a:solidFill>
                  <a:latin typeface="Century Gothic" panose="020B0502020202020204" pitchFamily="34" charset="0"/>
                </a:endParaRP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Evidence-based </a:t>
                </a:r>
                <a:r>
                  <a:rPr lang="en-US" sz="1400" dirty="0">
                    <a:solidFill>
                      <a:prstClr val="black">
                        <a:lumMod val="75000"/>
                        <a:lumOff val="25000"/>
                      </a:prstClr>
                    </a:solidFill>
                    <a:latin typeface="Century Gothic" panose="020B0502020202020204" pitchFamily="34" charset="0"/>
                  </a:rPr>
                  <a:t>p</a:t>
                </a:r>
                <a:r>
                  <a:rPr lang="en-US" sz="1400" dirty="0" smtClean="0">
                    <a:solidFill>
                      <a:prstClr val="black">
                        <a:lumMod val="75000"/>
                        <a:lumOff val="25000"/>
                      </a:prstClr>
                    </a:solidFill>
                    <a:latin typeface="Century Gothic" panose="020B0502020202020204" pitchFamily="34" charset="0"/>
                  </a:rPr>
                  <a:t>ublic </a:t>
                </a:r>
                <a:r>
                  <a:rPr lang="en-US" sz="1400" dirty="0">
                    <a:solidFill>
                      <a:prstClr val="black">
                        <a:lumMod val="75000"/>
                        <a:lumOff val="25000"/>
                      </a:prstClr>
                    </a:solidFill>
                    <a:latin typeface="Century Gothic" panose="020B0502020202020204" pitchFamily="34" charset="0"/>
                  </a:rPr>
                  <a:t>h</a:t>
                </a:r>
                <a:r>
                  <a:rPr lang="en-US" sz="1400" dirty="0" smtClean="0">
                    <a:solidFill>
                      <a:prstClr val="black">
                        <a:lumMod val="75000"/>
                        <a:lumOff val="25000"/>
                      </a:prstClr>
                    </a:solidFill>
                    <a:latin typeface="Century Gothic" panose="020B0502020202020204" pitchFamily="34" charset="0"/>
                  </a:rPr>
                  <a:t>ealth </a:t>
                </a:r>
                <a:r>
                  <a:rPr lang="en-US" sz="1400" dirty="0">
                    <a:solidFill>
                      <a:prstClr val="black">
                        <a:lumMod val="75000"/>
                        <a:lumOff val="25000"/>
                      </a:prstClr>
                    </a:solidFill>
                    <a:latin typeface="Century Gothic" panose="020B0502020202020204" pitchFamily="34" charset="0"/>
                  </a:rPr>
                  <a:t>p</a:t>
                </a:r>
                <a:r>
                  <a:rPr lang="en-US" sz="1400" dirty="0" smtClean="0">
                    <a:solidFill>
                      <a:prstClr val="black">
                        <a:lumMod val="75000"/>
                        <a:lumOff val="25000"/>
                      </a:prstClr>
                    </a:solidFill>
                    <a:latin typeface="Century Gothic" panose="020B0502020202020204" pitchFamily="34" charset="0"/>
                  </a:rPr>
                  <a:t>ractice</a:t>
                </a:r>
                <a:endParaRPr lang="en-US" sz="1400" dirty="0">
                  <a:solidFill>
                    <a:prstClr val="black">
                      <a:lumMod val="75000"/>
                      <a:lumOff val="25000"/>
                    </a:prstClr>
                  </a:solidFill>
                  <a:latin typeface="Century Gothic" panose="020B0502020202020204" pitchFamily="34" charset="0"/>
                </a:endParaRP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Partnership</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Transparency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Health </a:t>
                </a:r>
                <a:r>
                  <a:rPr lang="en-US" sz="1400" dirty="0" smtClean="0">
                    <a:solidFill>
                      <a:prstClr val="black">
                        <a:lumMod val="75000"/>
                        <a:lumOff val="25000"/>
                      </a:prstClr>
                    </a:solidFill>
                    <a:latin typeface="Century Gothic" panose="020B0502020202020204" pitchFamily="34" charset="0"/>
                    <a:sym typeface="Wingdings"/>
                  </a:rPr>
                  <a:t>equity</a:t>
                </a:r>
                <a:endParaRPr lang="en-US" sz="1400" dirty="0">
                  <a:solidFill>
                    <a:prstClr val="black">
                      <a:lumMod val="75000"/>
                      <a:lumOff val="25000"/>
                    </a:prstClr>
                  </a:solidFill>
                  <a:latin typeface="Century Gothic" panose="020B0502020202020204" pitchFamily="34" charset="0"/>
                  <a:sym typeface="Wingdings"/>
                </a:endParaRP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Seven </a:t>
                </a:r>
                <a:r>
                  <a:rPr lang="en-US" sz="1400" dirty="0" smtClean="0">
                    <a:solidFill>
                      <a:prstClr val="black">
                        <a:lumMod val="75000"/>
                        <a:lumOff val="25000"/>
                      </a:prstClr>
                    </a:solidFill>
                    <a:latin typeface="Century Gothic" panose="020B0502020202020204" pitchFamily="34" charset="0"/>
                    <a:sym typeface="Wingdings"/>
                  </a:rPr>
                  <a:t>generations</a:t>
                </a:r>
                <a:endParaRPr lang="en-US" sz="1400" dirty="0">
                  <a:solidFill>
                    <a:prstClr val="black">
                      <a:lumMod val="75000"/>
                      <a:lumOff val="25000"/>
                    </a:prstClr>
                  </a:solidFill>
                  <a:latin typeface="Century Gothic" panose="020B0502020202020204" pitchFamily="34" charset="0"/>
                </a:endParaRPr>
              </a:p>
            </p:txBody>
          </p:sp>
          <p:sp>
            <p:nvSpPr>
              <p:cNvPr id="35" name="Oval 34"/>
              <p:cNvSpPr/>
              <p:nvPr/>
            </p:nvSpPr>
            <p:spPr>
              <a:xfrm>
                <a:off x="846099"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6" name="Oval 35"/>
              <p:cNvSpPr/>
              <p:nvPr/>
            </p:nvSpPr>
            <p:spPr>
              <a:xfrm>
                <a:off x="3557912"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7" name="Oval 36"/>
              <p:cNvSpPr/>
              <p:nvPr/>
            </p:nvSpPr>
            <p:spPr>
              <a:xfrm>
                <a:off x="6267797" y="2073135"/>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grpSp>
        <p:sp>
          <p:nvSpPr>
            <p:cNvPr id="29" name="Oval 28"/>
            <p:cNvSpPr/>
            <p:nvPr/>
          </p:nvSpPr>
          <p:spPr>
            <a:xfrm>
              <a:off x="892593" y="4125259"/>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0" name="Oval 29"/>
            <p:cNvSpPr/>
            <p:nvPr/>
          </p:nvSpPr>
          <p:spPr>
            <a:xfrm>
              <a:off x="3604406" y="412525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1" name="Oval 30"/>
            <p:cNvSpPr/>
            <p:nvPr/>
          </p:nvSpPr>
          <p:spPr>
            <a:xfrm>
              <a:off x="6314291" y="4122376"/>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grpSp>
      <p:sp>
        <p:nvSpPr>
          <p:cNvPr id="40" name="TextBox 39"/>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smtClean="0">
                <a:solidFill>
                  <a:prstClr val="black">
                    <a:lumMod val="75000"/>
                    <a:lumOff val="25000"/>
                  </a:prstClr>
                </a:solidFill>
                <a:latin typeface="Century Gothic" panose="020B0502020202020204" pitchFamily="34" charset="0"/>
              </a:rPr>
              <a:t>DOH Strategic Plan</a:t>
            </a:r>
            <a:endParaRPr lang="en-US" sz="30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760674876"/>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Unordered List 3: Traditional </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lstStyle>
            <a:lvl1pPr>
              <a:buClr>
                <a:srgbClr val="349D96"/>
              </a:buClr>
              <a:defRPr sz="2000" baseline="0"/>
            </a:lvl1pPr>
            <a:lvl2pPr>
              <a:buClr>
                <a:srgbClr val="349D96"/>
              </a:buClr>
              <a:defRPr sz="2000"/>
            </a:lvl2pPr>
            <a:lvl3pPr>
              <a:buClr>
                <a:srgbClr val="349D96"/>
              </a:buClr>
              <a:defRPr sz="1800"/>
            </a:lvl3pPr>
            <a:lvl4pPr>
              <a:buClr>
                <a:srgbClr val="349D96"/>
              </a:buClr>
              <a:defRPr sz="1800"/>
            </a:lvl4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420259274"/>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smtClean="0"/>
              <a:t>Number List 1</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518141" y="2097855"/>
            <a:ext cx="2681108"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5148916" y="2097855"/>
            <a:ext cx="267209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753510" y="2097855"/>
            <a:ext cx="264131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518141" y="2474230"/>
            <a:ext cx="2681107" cy="3702416"/>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5148738" y="2474230"/>
            <a:ext cx="2672276"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752924" y="2474230"/>
            <a:ext cx="2641904"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5" name="Oval 14"/>
          <p:cNvSpPr/>
          <p:nvPr userDrawn="1"/>
        </p:nvSpPr>
        <p:spPr>
          <a:xfrm>
            <a:off x="816435" y="2038158"/>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smtClean="0">
                <a:solidFill>
                  <a:prstClr val="white"/>
                </a:solidFill>
                <a:latin typeface="Century Gothic" panose="020B0502020202020204" pitchFamily="34" charset="0"/>
              </a:rPr>
              <a:t>1</a:t>
            </a:r>
            <a:endParaRPr lang="en-US" sz="1800" dirty="0">
              <a:solidFill>
                <a:prstClr val="white"/>
              </a:solidFill>
              <a:latin typeface="Century Gothic" panose="020B0502020202020204" pitchFamily="34" charset="0"/>
            </a:endParaRPr>
          </a:p>
        </p:txBody>
      </p:sp>
      <p:sp>
        <p:nvSpPr>
          <p:cNvPr id="16" name="Oval 15"/>
          <p:cNvSpPr/>
          <p:nvPr userDrawn="1"/>
        </p:nvSpPr>
        <p:spPr>
          <a:xfrm>
            <a:off x="4433937" y="2038157"/>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smtClean="0">
                <a:solidFill>
                  <a:prstClr val="white"/>
                </a:solidFill>
                <a:latin typeface="Century Gothic" panose="020B0502020202020204" pitchFamily="34" charset="0"/>
              </a:rPr>
              <a:t>2</a:t>
            </a:r>
            <a:endParaRPr lang="en-US" sz="1800" dirty="0">
              <a:solidFill>
                <a:prstClr val="white"/>
              </a:solidFill>
              <a:latin typeface="Century Gothic" panose="020B0502020202020204" pitchFamily="34" charset="0"/>
            </a:endParaRPr>
          </a:p>
        </p:txBody>
      </p:sp>
      <p:sp>
        <p:nvSpPr>
          <p:cNvPr id="20" name="Oval 19"/>
          <p:cNvSpPr/>
          <p:nvPr userDrawn="1"/>
        </p:nvSpPr>
        <p:spPr>
          <a:xfrm>
            <a:off x="8047117" y="2038156"/>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smtClean="0">
                <a:solidFill>
                  <a:prstClr val="white"/>
                </a:solidFill>
                <a:latin typeface="Century Gothic" panose="020B0502020202020204" pitchFamily="34" charset="0"/>
              </a:rPr>
              <a:t>3</a:t>
            </a:r>
            <a:endParaRPr lang="en-US" sz="1800" dirty="0">
              <a:solidFill>
                <a:prstClr val="white"/>
              </a:solidFill>
              <a:latin typeface="Century Gothic" panose="020B0502020202020204" pitchFamily="34" charset="0"/>
            </a:endParaRPr>
          </a:p>
        </p:txBody>
      </p:sp>
      <p:sp>
        <p:nvSpPr>
          <p:cNvPr id="17" name="TextBox 1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4010533940"/>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Number List 2: Traditional</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59219" cy="4662833"/>
          </a:xfrm>
        </p:spPr>
        <p:txBody>
          <a:bodyPr/>
          <a:lstStyle>
            <a:lvl1pPr marL="290513" indent="-290513">
              <a:buClr>
                <a:srgbClr val="404040"/>
              </a:buClr>
              <a:buFont typeface="+mj-lt"/>
              <a:buAutoNum type="arabicPeriod"/>
              <a:tabLst/>
              <a:defRPr sz="2000"/>
            </a:lvl1pPr>
            <a:lvl2pPr marL="571500" indent="-290513">
              <a:buClr>
                <a:srgbClr val="404040"/>
              </a:buClr>
              <a:buFont typeface="+mj-lt"/>
              <a:buAutoNum type="alphaLcPeriod"/>
              <a:defRPr sz="2000"/>
            </a:lvl2pPr>
            <a:lvl3pPr marL="747713" indent="-228600">
              <a:buClr>
                <a:srgbClr val="404040"/>
              </a:buClr>
              <a:buFont typeface="+mj-lt"/>
              <a:buAutoNum type="romanLcPeriod"/>
              <a:defRPr sz="1800"/>
            </a:lvl3pPr>
          </a:lstStyle>
          <a:p>
            <a:pPr lvl="0"/>
            <a:r>
              <a:rPr lang="en-US" dirty="0" smtClean="0"/>
              <a:t>First Level</a:t>
            </a:r>
          </a:p>
          <a:p>
            <a:pPr lvl="1"/>
            <a:r>
              <a:rPr lang="en-US" dirty="0" smtClean="0"/>
              <a:t>Second level</a:t>
            </a:r>
          </a:p>
          <a:p>
            <a:pPr lvl="2"/>
            <a:r>
              <a:rPr lang="en-US" dirty="0" smtClean="0"/>
              <a:t>Third level</a:t>
            </a:r>
            <a:endParaRPr lang="en-US" dirty="0"/>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59927600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smtClean="0"/>
              <a:t>Icon List (insert icons inside the circles)</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693987" y="2616608"/>
            <a:ext cx="2387600" cy="372955"/>
          </a:xfrm>
        </p:spPr>
        <p:txBody>
          <a:bodyPr>
            <a:noAutofit/>
          </a:bodyPr>
          <a:lstStyle>
            <a:lvl1pPr marL="285750" indent="-285750" algn="l">
              <a:buFont typeface="Arial" panose="020B0604020202020204" pitchFamily="34" charset="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4902735" y="2616606"/>
            <a:ext cx="23876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132184" y="2616610"/>
            <a:ext cx="23876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693987" y="2992984"/>
            <a:ext cx="2387600" cy="3198287"/>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4902557" y="2992982"/>
            <a:ext cx="2387600" cy="3198289"/>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131597" y="2992986"/>
            <a:ext cx="2387600" cy="3198285"/>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4" name="Oval 13"/>
          <p:cNvSpPr/>
          <p:nvPr/>
        </p:nvSpPr>
        <p:spPr>
          <a:xfrm>
            <a:off x="2381156"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7" name="Oval 16"/>
          <p:cNvSpPr/>
          <p:nvPr/>
        </p:nvSpPr>
        <p:spPr>
          <a:xfrm>
            <a:off x="5531382"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21" name="Oval 20"/>
          <p:cNvSpPr/>
          <p:nvPr/>
        </p:nvSpPr>
        <p:spPr>
          <a:xfrm>
            <a:off x="8773424"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6" name="TextBox 1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37001731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userDrawn="1"/>
        </p:nvSpPr>
        <p:spPr>
          <a:xfrm>
            <a:off x="3697619" y="5894225"/>
            <a:ext cx="286603" cy="204716"/>
          </a:xfrm>
          <a:prstGeom prst="rect">
            <a:avLst/>
          </a:prstGeom>
          <a:solidFill>
            <a:srgbClr val="99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200"/>
              </a:spcBef>
              <a:spcAft>
                <a:spcPts val="0"/>
              </a:spcAft>
            </a:pPr>
            <a:endParaRPr lang="en-US" sz="800" dirty="0">
              <a:solidFill>
                <a:prstClr val="black">
                  <a:lumMod val="75000"/>
                  <a:lumOff val="25000"/>
                </a:prstClr>
              </a:solidFill>
              <a:latin typeface="Century Gothic" panose="020B0502020202020204" pitchFamily="34" charset="0"/>
            </a:endParaRPr>
          </a:p>
        </p:txBody>
      </p:sp>
      <p:sp>
        <p:nvSpPr>
          <p:cNvPr id="9" name="Rectangle 8"/>
          <p:cNvSpPr/>
          <p:nvPr userDrawn="1"/>
        </p:nvSpPr>
        <p:spPr>
          <a:xfrm>
            <a:off x="7103857" y="5890326"/>
            <a:ext cx="286603" cy="204716"/>
          </a:xfrm>
          <a:prstGeom prst="rect">
            <a:avLst/>
          </a:prstGeom>
          <a:solidFill>
            <a:srgbClr val="D8E3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200"/>
              </a:spcBef>
              <a:spcAft>
                <a:spcPts val="0"/>
              </a:spcAft>
            </a:pPr>
            <a:endParaRPr lang="en-US" sz="1800" dirty="0">
              <a:solidFill>
                <a:prstClr val="white"/>
              </a:solidFill>
            </a:endParaRPr>
          </a:p>
        </p:txBody>
      </p:sp>
      <p:sp>
        <p:nvSpPr>
          <p:cNvPr id="10" name="TextBox 9"/>
          <p:cNvSpPr txBox="1"/>
          <p:nvPr userDrawn="1"/>
        </p:nvSpPr>
        <p:spPr>
          <a:xfrm>
            <a:off x="1" y="583087"/>
            <a:ext cx="12192000" cy="523220"/>
          </a:xfrm>
          <a:prstGeom prst="rect">
            <a:avLst/>
          </a:prstGeom>
          <a:noFill/>
        </p:spPr>
        <p:txBody>
          <a:bodyPr wrap="none" rtlCol="0">
            <a:noAutofit/>
          </a:bodyPr>
          <a:lstStyle/>
          <a:p>
            <a:pPr algn="ctr" fontAlgn="auto">
              <a:spcBef>
                <a:spcPts val="0"/>
              </a:spcBef>
              <a:spcAft>
                <a:spcPts val="0"/>
              </a:spcAft>
            </a:pPr>
            <a:r>
              <a:rPr lang="en-US" sz="2800" dirty="0" smtClean="0">
                <a:solidFill>
                  <a:prstClr val="black">
                    <a:lumMod val="75000"/>
                    <a:lumOff val="25000"/>
                  </a:prstClr>
                </a:solidFill>
                <a:latin typeface="Century Gothic" panose="020B0502020202020204" pitchFamily="34" charset="0"/>
              </a:rPr>
              <a:t>Washington State Local Health Jurisdictions</a:t>
            </a:r>
            <a:endParaRPr lang="en-US" sz="2800" dirty="0">
              <a:solidFill>
                <a:prstClr val="black">
                  <a:lumMod val="75000"/>
                  <a:lumOff val="25000"/>
                </a:prstClr>
              </a:solidFill>
              <a:latin typeface="Century Gothic" panose="020B0502020202020204" pitchFamily="34" charset="0"/>
            </a:endParaRPr>
          </a:p>
        </p:txBody>
      </p:sp>
      <p:cxnSp>
        <p:nvCxnSpPr>
          <p:cNvPr id="11" name="Straight Connector 10"/>
          <p:cNvCxnSpPr/>
          <p:nvPr userDrawn="1"/>
        </p:nvCxnSpPr>
        <p:spPr>
          <a:xfrm flipV="1">
            <a:off x="5763752" y="1196655"/>
            <a:ext cx="666664" cy="1369"/>
          </a:xfrm>
          <a:prstGeom prst="line">
            <a:avLst/>
          </a:prstGeom>
          <a:ln w="50800">
            <a:solidFill>
              <a:srgbClr val="349D96"/>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3699036" y="6272819"/>
            <a:ext cx="286603" cy="204716"/>
          </a:xfrm>
          <a:prstGeom prst="rect">
            <a:avLst/>
          </a:prstGeom>
          <a:solidFill>
            <a:srgbClr val="E8E8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5" name="Rectangle 14"/>
          <p:cNvSpPr/>
          <p:nvPr userDrawn="1"/>
        </p:nvSpPr>
        <p:spPr>
          <a:xfrm>
            <a:off x="7114792" y="6272819"/>
            <a:ext cx="286603" cy="204716"/>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70118" y="6037360"/>
            <a:ext cx="1422005" cy="471857"/>
          </a:xfrm>
          <a:prstGeom prst="rect">
            <a:avLst/>
          </a:prstGeom>
        </p:spPr>
      </p:pic>
      <p:sp>
        <p:nvSpPr>
          <p:cNvPr id="17" name="TextBox 16"/>
          <p:cNvSpPr txBox="1"/>
          <p:nvPr userDrawn="1"/>
        </p:nvSpPr>
        <p:spPr>
          <a:xfrm>
            <a:off x="799879" y="5183825"/>
            <a:ext cx="1965175" cy="400110"/>
          </a:xfrm>
          <a:prstGeom prst="rect">
            <a:avLst/>
          </a:prstGeom>
          <a:noFill/>
        </p:spPr>
        <p:txBody>
          <a:bodyPr wrap="squar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*Agency lead by full-time physician health officer (</a:t>
            </a:r>
            <a:r>
              <a:rPr lang="en-US" sz="1000" b="1" i="1" dirty="0" smtClean="0">
                <a:solidFill>
                  <a:prstClr val="black">
                    <a:lumMod val="75000"/>
                    <a:lumOff val="25000"/>
                  </a:prstClr>
                </a:solidFill>
                <a:latin typeface="Century Gothic" panose="020B0502020202020204" pitchFamily="34" charset="0"/>
              </a:rPr>
              <a:t>3</a:t>
            </a:r>
            <a:r>
              <a:rPr lang="en-US" sz="1000" b="1" dirty="0" smtClean="0">
                <a:solidFill>
                  <a:prstClr val="black">
                    <a:lumMod val="75000"/>
                    <a:lumOff val="25000"/>
                  </a:prstClr>
                </a:solidFill>
                <a:latin typeface="Century Gothic" panose="020B0502020202020204" pitchFamily="34" charset="0"/>
              </a:rPr>
              <a:t>)</a:t>
            </a:r>
            <a:endParaRPr lang="en-US" sz="1000" b="1" dirty="0">
              <a:solidFill>
                <a:prstClr val="black">
                  <a:lumMod val="75000"/>
                  <a:lumOff val="25000"/>
                </a:prstClr>
              </a:solidFill>
              <a:latin typeface="Century Gothic" panose="020B0502020202020204" pitchFamily="34" charset="0"/>
            </a:endParaRPr>
          </a:p>
        </p:txBody>
      </p:sp>
      <p:grpSp>
        <p:nvGrpSpPr>
          <p:cNvPr id="18" name="Group 17"/>
          <p:cNvGrpSpPr/>
          <p:nvPr userDrawn="1"/>
        </p:nvGrpSpPr>
        <p:grpSpPr>
          <a:xfrm>
            <a:off x="1540760" y="1367869"/>
            <a:ext cx="8924846" cy="4392551"/>
            <a:chOff x="1155570" y="1501680"/>
            <a:chExt cx="6693635" cy="4392551"/>
          </a:xfrm>
        </p:grpSpPr>
        <p:grpSp>
          <p:nvGrpSpPr>
            <p:cNvPr id="19" name="Group 18"/>
            <p:cNvGrpSpPr/>
            <p:nvPr/>
          </p:nvGrpSpPr>
          <p:grpSpPr>
            <a:xfrm>
              <a:off x="1155570" y="1501680"/>
              <a:ext cx="6693635" cy="4194289"/>
              <a:chOff x="1777366" y="2155881"/>
              <a:chExt cx="4480731" cy="2843080"/>
            </a:xfrm>
            <a:effectLst>
              <a:outerShdw blurRad="50800" dist="38100" dir="2700000" algn="tl" rotWithShape="0">
                <a:prstClr val="black">
                  <a:alpha val="40000"/>
                </a:prstClr>
              </a:outerShdw>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6" name="Freeform 17"/>
              <p:cNvSpPr>
                <a:spLocks/>
              </p:cNvSpPr>
              <p:nvPr/>
            </p:nvSpPr>
            <p:spPr bwMode="auto">
              <a:xfrm>
                <a:off x="443478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r>
                  <a:rPr lang="en-US" sz="800" dirty="0" smtClean="0">
                    <a:solidFill>
                      <a:prstClr val="black">
                        <a:lumMod val="75000"/>
                        <a:lumOff val="25000"/>
                      </a:prstClr>
                    </a:solidFill>
                    <a:latin typeface="Century Gothic" panose="020B0502020202020204" pitchFamily="34" charset="0"/>
                  </a:rPr>
                  <a:t> </a:t>
                </a:r>
                <a:endParaRPr lang="en-US" sz="800" dirty="0">
                  <a:solidFill>
                    <a:prstClr val="black">
                      <a:lumMod val="75000"/>
                      <a:lumOff val="25000"/>
                    </a:prstClr>
                  </a:solidFill>
                  <a:latin typeface="Century Gothic" panose="020B0502020202020204" pitchFamily="34" charset="0"/>
                </a:endParaRP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grpSp>
        <p:sp>
          <p:nvSpPr>
            <p:cNvPr id="20" name="TextBox 19"/>
            <p:cNvSpPr txBox="1"/>
            <p:nvPr/>
          </p:nvSpPr>
          <p:spPr>
            <a:xfrm>
              <a:off x="5607265" y="5314585"/>
              <a:ext cx="2202767" cy="579646"/>
            </a:xfrm>
            <a:prstGeom prst="rect">
              <a:avLst/>
            </a:prstGeom>
            <a:noFill/>
            <a:ln w="12700">
              <a:solidFill>
                <a:schemeClr val="bg1"/>
              </a:solidFill>
            </a:ln>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Washington State Total Population </a:t>
              </a:r>
              <a:r>
                <a:rPr lang="en-US" sz="1000" b="1" i="1" dirty="0">
                  <a:solidFill>
                    <a:prstClr val="black">
                      <a:lumMod val="75000"/>
                      <a:lumOff val="25000"/>
                    </a:prstClr>
                  </a:solidFill>
                  <a:latin typeface="Century Gothic" panose="020B0502020202020204" pitchFamily="34" charset="0"/>
                </a:rPr>
                <a:t>(estimate)</a:t>
              </a:r>
            </a:p>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April 2016: </a:t>
              </a:r>
              <a:r>
                <a:rPr lang="en-US" sz="1000" b="1" dirty="0" smtClean="0">
                  <a:solidFill>
                    <a:prstClr val="black">
                      <a:lumMod val="75000"/>
                      <a:lumOff val="25000"/>
                    </a:prstClr>
                  </a:solidFill>
                  <a:latin typeface="Century Gothic" panose="020B0502020202020204" pitchFamily="34" charset="0"/>
                </a:rPr>
                <a:t>7,183,700</a:t>
              </a:r>
              <a:endParaRPr lang="en-US" sz="1000" b="1" dirty="0">
                <a:solidFill>
                  <a:prstClr val="black">
                    <a:lumMod val="75000"/>
                    <a:lumOff val="25000"/>
                  </a:prstClr>
                </a:solidFill>
                <a:latin typeface="Century Gothic" panose="020B0502020202020204" pitchFamily="34" charset="0"/>
              </a:endParaRPr>
            </a:p>
            <a:p>
              <a:pPr fontAlgn="auto">
                <a:spcBef>
                  <a:spcPts val="200"/>
                </a:spcBef>
                <a:spcAft>
                  <a:spcPts val="0"/>
                </a:spcAft>
              </a:pPr>
              <a:r>
                <a:rPr lang="en-US" sz="1000" b="1" i="1" dirty="0">
                  <a:solidFill>
                    <a:prstClr val="black">
                      <a:lumMod val="75000"/>
                      <a:lumOff val="25000"/>
                    </a:prstClr>
                  </a:solidFill>
                  <a:latin typeface="Century Gothic" panose="020B0502020202020204" pitchFamily="34" charset="0"/>
                </a:rPr>
                <a:t>Source: </a:t>
              </a:r>
              <a:r>
                <a:rPr lang="en-US" sz="1000" b="1" dirty="0">
                  <a:solidFill>
                    <a:prstClr val="black">
                      <a:lumMod val="75000"/>
                      <a:lumOff val="25000"/>
                    </a:prstClr>
                  </a:solidFill>
                  <a:latin typeface="Century Gothic" panose="020B0502020202020204" pitchFamily="34" charset="0"/>
                </a:rPr>
                <a:t>Office of Financial Management</a:t>
              </a:r>
            </a:p>
          </p:txBody>
        </p:sp>
        <p:sp>
          <p:nvSpPr>
            <p:cNvPr id="21" name="TextBox 20"/>
            <p:cNvSpPr txBox="1"/>
            <p:nvPr/>
          </p:nvSpPr>
          <p:spPr>
            <a:xfrm>
              <a:off x="3433400" y="1592155"/>
              <a:ext cx="588142"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Whatcom</a:t>
              </a:r>
            </a:p>
            <a:p>
              <a:pPr algn="ctr" fontAlgn="auto">
                <a:spcBef>
                  <a:spcPts val="0"/>
                </a:spcBef>
                <a:spcAft>
                  <a:spcPts val="0"/>
                </a:spcAft>
              </a:pPr>
              <a:r>
                <a:rPr lang="en-US" sz="1000" b="1" i="1" dirty="0" smtClean="0">
                  <a:solidFill>
                    <a:prstClr val="white"/>
                  </a:solidFill>
                  <a:latin typeface="Century Gothic" panose="020B0502020202020204" pitchFamily="34" charset="0"/>
                </a:rPr>
                <a:t>212,540</a:t>
              </a:r>
              <a:endParaRPr lang="en-US" sz="1000" b="1" i="1" dirty="0">
                <a:solidFill>
                  <a:prstClr val="white"/>
                </a:solidFill>
                <a:latin typeface="Century Gothic" panose="020B0502020202020204" pitchFamily="34" charset="0"/>
              </a:endParaRPr>
            </a:p>
          </p:txBody>
        </p:sp>
        <p:sp>
          <p:nvSpPr>
            <p:cNvPr id="22" name="TextBox 21"/>
            <p:cNvSpPr txBox="1"/>
            <p:nvPr/>
          </p:nvSpPr>
          <p:spPr>
            <a:xfrm>
              <a:off x="3450960" y="2027431"/>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Skagit</a:t>
              </a:r>
            </a:p>
            <a:p>
              <a:pPr algn="ctr" fontAlgn="auto">
                <a:spcBef>
                  <a:spcPts val="0"/>
                </a:spcBef>
                <a:spcAft>
                  <a:spcPts val="0"/>
                </a:spcAft>
              </a:pPr>
              <a:r>
                <a:rPr lang="en-US" sz="1000" b="1" i="1" dirty="0" smtClean="0">
                  <a:solidFill>
                    <a:prstClr val="white"/>
                  </a:solidFill>
                  <a:latin typeface="Century Gothic" panose="020B0502020202020204" pitchFamily="34" charset="0"/>
                </a:rPr>
                <a:t>122,270</a:t>
              </a:r>
              <a:endParaRPr lang="en-US" sz="1000" b="1" i="1" dirty="0">
                <a:solidFill>
                  <a:prstClr val="white"/>
                </a:solidFill>
                <a:latin typeface="Century Gothic" panose="020B0502020202020204" pitchFamily="34" charset="0"/>
              </a:endParaRPr>
            </a:p>
          </p:txBody>
        </p:sp>
        <p:sp>
          <p:nvSpPr>
            <p:cNvPr id="23" name="TextBox 22"/>
            <p:cNvSpPr txBox="1"/>
            <p:nvPr/>
          </p:nvSpPr>
          <p:spPr>
            <a:xfrm>
              <a:off x="3380995" y="2561877"/>
              <a:ext cx="68191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Snohomish*</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772,860</a:t>
              </a:r>
              <a:endParaRPr lang="en-US" sz="1000" b="1" i="1" dirty="0">
                <a:solidFill>
                  <a:prstClr val="black">
                    <a:lumMod val="75000"/>
                    <a:lumOff val="25000"/>
                  </a:prstClr>
                </a:solidFill>
                <a:latin typeface="Century Gothic" panose="020B0502020202020204" pitchFamily="34" charset="0"/>
              </a:endParaRPr>
            </a:p>
          </p:txBody>
        </p:sp>
        <p:sp>
          <p:nvSpPr>
            <p:cNvPr id="24" name="TextBox 23"/>
            <p:cNvSpPr txBox="1"/>
            <p:nvPr/>
          </p:nvSpPr>
          <p:spPr>
            <a:xfrm>
              <a:off x="3207143" y="3142394"/>
              <a:ext cx="778097" cy="553998"/>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Seattle &amp; King</a:t>
              </a:r>
            </a:p>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County</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2,105,100</a:t>
              </a:r>
              <a:endParaRPr lang="en-US" sz="1000" b="1" i="1" dirty="0">
                <a:solidFill>
                  <a:prstClr val="black">
                    <a:lumMod val="75000"/>
                    <a:lumOff val="25000"/>
                  </a:prstClr>
                </a:solidFill>
                <a:latin typeface="Century Gothic" panose="020B0502020202020204" pitchFamily="34" charset="0"/>
              </a:endParaRPr>
            </a:p>
          </p:txBody>
        </p:sp>
        <p:sp>
          <p:nvSpPr>
            <p:cNvPr id="25" name="TextBox 24"/>
            <p:cNvSpPr txBox="1"/>
            <p:nvPr/>
          </p:nvSpPr>
          <p:spPr>
            <a:xfrm>
              <a:off x="2965914" y="3810731"/>
              <a:ext cx="89471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Tacoma-Pierce*</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844,490</a:t>
              </a:r>
              <a:endParaRPr lang="en-US" sz="1000" b="1" i="1" dirty="0">
                <a:solidFill>
                  <a:prstClr val="black">
                    <a:lumMod val="75000"/>
                    <a:lumOff val="25000"/>
                  </a:prstClr>
                </a:solidFill>
                <a:latin typeface="Century Gothic" panose="020B0502020202020204" pitchFamily="34" charset="0"/>
              </a:endParaRPr>
            </a:p>
          </p:txBody>
        </p:sp>
        <p:sp>
          <p:nvSpPr>
            <p:cNvPr id="26" name="TextBox 25"/>
            <p:cNvSpPr txBox="1"/>
            <p:nvPr/>
          </p:nvSpPr>
          <p:spPr>
            <a:xfrm>
              <a:off x="2750271" y="4283681"/>
              <a:ext cx="43545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Lewis</a:t>
              </a:r>
            </a:p>
            <a:p>
              <a:pPr algn="ctr" fontAlgn="auto">
                <a:spcBef>
                  <a:spcPts val="0"/>
                </a:spcBef>
                <a:spcAft>
                  <a:spcPts val="0"/>
                </a:spcAft>
              </a:pPr>
              <a:r>
                <a:rPr lang="en-US" sz="1000" b="1" dirty="0" smtClean="0">
                  <a:solidFill>
                    <a:prstClr val="white"/>
                  </a:solidFill>
                  <a:latin typeface="Century Gothic" panose="020B0502020202020204" pitchFamily="34" charset="0"/>
                </a:rPr>
                <a:t>76,890</a:t>
              </a:r>
              <a:endParaRPr lang="en-US" sz="1000" b="1" dirty="0">
                <a:solidFill>
                  <a:prstClr val="white"/>
                </a:solidFill>
                <a:latin typeface="Century Gothic" panose="020B0502020202020204" pitchFamily="34" charset="0"/>
              </a:endParaRPr>
            </a:p>
          </p:txBody>
        </p:sp>
        <p:sp>
          <p:nvSpPr>
            <p:cNvPr id="27" name="TextBox 26"/>
            <p:cNvSpPr txBox="1"/>
            <p:nvPr/>
          </p:nvSpPr>
          <p:spPr>
            <a:xfrm>
              <a:off x="2602223" y="4731699"/>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Cowlitz</a:t>
              </a:r>
            </a:p>
            <a:p>
              <a:pPr algn="ctr" fontAlgn="auto">
                <a:spcBef>
                  <a:spcPts val="0"/>
                </a:spcBef>
                <a:spcAft>
                  <a:spcPts val="0"/>
                </a:spcAft>
              </a:pPr>
              <a:r>
                <a:rPr lang="en-US" sz="1000" b="1" i="1" dirty="0" smtClean="0">
                  <a:solidFill>
                    <a:prstClr val="white"/>
                  </a:solidFill>
                  <a:latin typeface="Century Gothic" panose="020B0502020202020204" pitchFamily="34" charset="0"/>
                </a:rPr>
                <a:t>104,850</a:t>
              </a:r>
              <a:endParaRPr lang="en-US" sz="1000" b="1" i="1" dirty="0">
                <a:solidFill>
                  <a:prstClr val="white"/>
                </a:solidFill>
                <a:latin typeface="Century Gothic" panose="020B0502020202020204" pitchFamily="34" charset="0"/>
              </a:endParaRPr>
            </a:p>
          </p:txBody>
        </p:sp>
        <p:sp>
          <p:nvSpPr>
            <p:cNvPr id="28" name="TextBox 27"/>
            <p:cNvSpPr txBox="1"/>
            <p:nvPr/>
          </p:nvSpPr>
          <p:spPr>
            <a:xfrm>
              <a:off x="2727350" y="5239124"/>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Clark*</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461,010</a:t>
              </a:r>
              <a:endParaRPr lang="en-US" sz="1000" b="1" i="1" dirty="0">
                <a:solidFill>
                  <a:prstClr val="black">
                    <a:lumMod val="75000"/>
                    <a:lumOff val="25000"/>
                  </a:prstClr>
                </a:solidFill>
                <a:latin typeface="Century Gothic" panose="020B0502020202020204" pitchFamily="34" charset="0"/>
              </a:endParaRPr>
            </a:p>
          </p:txBody>
        </p:sp>
        <p:sp>
          <p:nvSpPr>
            <p:cNvPr id="29" name="TextBox 28"/>
            <p:cNvSpPr txBox="1"/>
            <p:nvPr/>
          </p:nvSpPr>
          <p:spPr>
            <a:xfrm>
              <a:off x="3230262" y="4819375"/>
              <a:ext cx="60617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Skamania</a:t>
              </a:r>
            </a:p>
            <a:p>
              <a:pPr algn="ctr" fontAlgn="auto">
                <a:spcBef>
                  <a:spcPts val="0"/>
                </a:spcBef>
                <a:spcAft>
                  <a:spcPts val="0"/>
                </a:spcAft>
              </a:pPr>
              <a:r>
                <a:rPr lang="en-US" sz="1000" b="1" i="1" dirty="0" smtClean="0">
                  <a:solidFill>
                    <a:prstClr val="white"/>
                  </a:solidFill>
                  <a:latin typeface="Century Gothic" panose="020B0502020202020204" pitchFamily="34" charset="0"/>
                </a:rPr>
                <a:t>11,500</a:t>
              </a:r>
              <a:endParaRPr lang="en-US" sz="1000" b="1" i="1" dirty="0">
                <a:solidFill>
                  <a:prstClr val="white"/>
                </a:solidFill>
                <a:latin typeface="Century Gothic" panose="020B0502020202020204" pitchFamily="34" charset="0"/>
              </a:endParaRPr>
            </a:p>
          </p:txBody>
        </p:sp>
        <p:sp>
          <p:nvSpPr>
            <p:cNvPr id="30" name="TextBox 29"/>
            <p:cNvSpPr txBox="1"/>
            <p:nvPr/>
          </p:nvSpPr>
          <p:spPr>
            <a:xfrm>
              <a:off x="4094745" y="5160380"/>
              <a:ext cx="50518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Klickitat</a:t>
              </a:r>
            </a:p>
            <a:p>
              <a:pPr algn="ctr" fontAlgn="auto">
                <a:spcBef>
                  <a:spcPts val="0"/>
                </a:spcBef>
                <a:spcAft>
                  <a:spcPts val="0"/>
                </a:spcAft>
              </a:pPr>
              <a:r>
                <a:rPr lang="en-US" sz="1000" b="1" i="1" dirty="0" smtClean="0">
                  <a:solidFill>
                    <a:prstClr val="white"/>
                  </a:solidFill>
                  <a:latin typeface="Century Gothic" panose="020B0502020202020204" pitchFamily="34" charset="0"/>
                </a:rPr>
                <a:t>21,270</a:t>
              </a:r>
              <a:endParaRPr lang="en-US" sz="1000" b="1" i="1" dirty="0">
                <a:solidFill>
                  <a:prstClr val="white"/>
                </a:solidFill>
                <a:latin typeface="Century Gothic" panose="020B0502020202020204" pitchFamily="34" charset="0"/>
              </a:endParaRPr>
            </a:p>
          </p:txBody>
        </p:sp>
        <p:sp>
          <p:nvSpPr>
            <p:cNvPr id="31" name="TextBox 30"/>
            <p:cNvSpPr txBox="1"/>
            <p:nvPr/>
          </p:nvSpPr>
          <p:spPr>
            <a:xfrm>
              <a:off x="2517488" y="2254709"/>
              <a:ext cx="43545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Island</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82,910</a:t>
              </a:r>
              <a:endParaRPr lang="en-US" sz="1000" b="1" i="1" dirty="0">
                <a:solidFill>
                  <a:prstClr val="black">
                    <a:lumMod val="75000"/>
                    <a:lumOff val="25000"/>
                  </a:prstClr>
                </a:solidFill>
                <a:latin typeface="Century Gothic" panose="020B0502020202020204" pitchFamily="34" charset="0"/>
              </a:endParaRPr>
            </a:p>
          </p:txBody>
        </p:sp>
        <p:sp>
          <p:nvSpPr>
            <p:cNvPr id="32" name="TextBox 31"/>
            <p:cNvSpPr txBox="1"/>
            <p:nvPr/>
          </p:nvSpPr>
          <p:spPr>
            <a:xfrm>
              <a:off x="1559200" y="2518302"/>
              <a:ext cx="49917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Clallam</a:t>
              </a:r>
            </a:p>
            <a:p>
              <a:pPr algn="ctr" fontAlgn="auto">
                <a:spcBef>
                  <a:spcPts val="0"/>
                </a:spcBef>
                <a:spcAft>
                  <a:spcPts val="0"/>
                </a:spcAft>
              </a:pPr>
              <a:r>
                <a:rPr lang="en-US" sz="1000" b="1" i="1" dirty="0" smtClean="0">
                  <a:solidFill>
                    <a:prstClr val="white"/>
                  </a:solidFill>
                  <a:latin typeface="Century Gothic" panose="020B0502020202020204" pitchFamily="34" charset="0"/>
                </a:rPr>
                <a:t>73,410</a:t>
              </a:r>
              <a:endParaRPr lang="en-US" sz="1000" b="1" i="1" dirty="0">
                <a:solidFill>
                  <a:prstClr val="white"/>
                </a:solidFill>
                <a:latin typeface="Century Gothic" panose="020B0502020202020204" pitchFamily="34" charset="0"/>
              </a:endParaRPr>
            </a:p>
          </p:txBody>
        </p:sp>
        <p:sp>
          <p:nvSpPr>
            <p:cNvPr id="33" name="TextBox 32"/>
            <p:cNvSpPr txBox="1"/>
            <p:nvPr/>
          </p:nvSpPr>
          <p:spPr>
            <a:xfrm>
              <a:off x="1639079" y="2907111"/>
              <a:ext cx="552074"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Jefferson</a:t>
              </a:r>
            </a:p>
            <a:p>
              <a:pPr algn="ctr" fontAlgn="auto">
                <a:spcBef>
                  <a:spcPts val="0"/>
                </a:spcBef>
                <a:spcAft>
                  <a:spcPts val="0"/>
                </a:spcAft>
              </a:pPr>
              <a:r>
                <a:rPr lang="en-US" sz="1000" b="1" i="1" dirty="0" smtClean="0">
                  <a:solidFill>
                    <a:prstClr val="white"/>
                  </a:solidFill>
                  <a:latin typeface="Century Gothic" panose="020B0502020202020204" pitchFamily="34" charset="0"/>
                </a:rPr>
                <a:t>31,090</a:t>
              </a:r>
              <a:endParaRPr lang="en-US" sz="1000" b="1" i="1" dirty="0">
                <a:solidFill>
                  <a:prstClr val="white"/>
                </a:solidFill>
                <a:latin typeface="Century Gothic" panose="020B0502020202020204" pitchFamily="34" charset="0"/>
              </a:endParaRPr>
            </a:p>
          </p:txBody>
        </p:sp>
        <p:sp>
          <p:nvSpPr>
            <p:cNvPr id="34" name="TextBox 33"/>
            <p:cNvSpPr txBox="1"/>
            <p:nvPr/>
          </p:nvSpPr>
          <p:spPr>
            <a:xfrm>
              <a:off x="1637192" y="3319160"/>
              <a:ext cx="454691" cy="553998"/>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Grays</a:t>
              </a:r>
            </a:p>
            <a:p>
              <a:pPr algn="ctr" fontAlgn="auto">
                <a:spcBef>
                  <a:spcPts val="0"/>
                </a:spcBef>
                <a:spcAft>
                  <a:spcPts val="0"/>
                </a:spcAft>
              </a:pPr>
              <a:r>
                <a:rPr lang="en-US" sz="1000" b="1" dirty="0" smtClean="0">
                  <a:solidFill>
                    <a:prstClr val="white"/>
                  </a:solidFill>
                  <a:latin typeface="Century Gothic" panose="020B0502020202020204" pitchFamily="34" charset="0"/>
                </a:rPr>
                <a:t>Harbor</a:t>
              </a:r>
            </a:p>
            <a:p>
              <a:pPr algn="ctr" fontAlgn="auto">
                <a:spcBef>
                  <a:spcPts val="0"/>
                </a:spcBef>
                <a:spcAft>
                  <a:spcPts val="0"/>
                </a:spcAft>
              </a:pPr>
              <a:r>
                <a:rPr lang="en-US" sz="1000" b="1" i="1" dirty="0" smtClean="0">
                  <a:solidFill>
                    <a:prstClr val="white"/>
                  </a:solidFill>
                  <a:latin typeface="Century Gothic" panose="020B0502020202020204" pitchFamily="34" charset="0"/>
                </a:rPr>
                <a:t>72,820</a:t>
              </a:r>
              <a:endParaRPr lang="en-US" sz="1000" b="1" i="1" dirty="0">
                <a:solidFill>
                  <a:prstClr val="white"/>
                </a:solidFill>
                <a:latin typeface="Century Gothic" panose="020B0502020202020204" pitchFamily="34" charset="0"/>
              </a:endParaRPr>
            </a:p>
          </p:txBody>
        </p:sp>
        <p:sp>
          <p:nvSpPr>
            <p:cNvPr id="35" name="TextBox 34"/>
            <p:cNvSpPr txBox="1"/>
            <p:nvPr/>
          </p:nvSpPr>
          <p:spPr>
            <a:xfrm>
              <a:off x="1794273" y="4257708"/>
              <a:ext cx="45108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Pacific</a:t>
              </a:r>
            </a:p>
            <a:p>
              <a:pPr algn="ctr" fontAlgn="auto">
                <a:spcBef>
                  <a:spcPts val="0"/>
                </a:spcBef>
                <a:spcAft>
                  <a:spcPts val="0"/>
                </a:spcAft>
              </a:pPr>
              <a:r>
                <a:rPr lang="en-US" sz="1000" b="1" i="1" dirty="0" smtClean="0">
                  <a:solidFill>
                    <a:prstClr val="white"/>
                  </a:solidFill>
                  <a:latin typeface="Century Gothic" panose="020B0502020202020204" pitchFamily="34" charset="0"/>
                </a:rPr>
                <a:t>21,180</a:t>
              </a:r>
              <a:endParaRPr lang="en-US" sz="1000" b="1" i="1" dirty="0">
                <a:solidFill>
                  <a:prstClr val="white"/>
                </a:solidFill>
                <a:latin typeface="Century Gothic" panose="020B0502020202020204" pitchFamily="34" charset="0"/>
              </a:endParaRPr>
            </a:p>
          </p:txBody>
        </p:sp>
        <p:sp>
          <p:nvSpPr>
            <p:cNvPr id="36" name="TextBox 35"/>
            <p:cNvSpPr txBox="1"/>
            <p:nvPr/>
          </p:nvSpPr>
          <p:spPr>
            <a:xfrm>
              <a:off x="1673377" y="4739274"/>
              <a:ext cx="69153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Wahkiakum</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4,000</a:t>
              </a:r>
              <a:endParaRPr lang="en-US" sz="1000" b="1" i="1" dirty="0">
                <a:solidFill>
                  <a:prstClr val="black">
                    <a:lumMod val="75000"/>
                    <a:lumOff val="25000"/>
                  </a:prstClr>
                </a:solidFill>
                <a:latin typeface="Century Gothic" panose="020B0502020202020204" pitchFamily="34" charset="0"/>
              </a:endParaRPr>
            </a:p>
          </p:txBody>
        </p:sp>
        <p:sp>
          <p:nvSpPr>
            <p:cNvPr id="37" name="TextBox 36"/>
            <p:cNvSpPr txBox="1"/>
            <p:nvPr/>
          </p:nvSpPr>
          <p:spPr>
            <a:xfrm>
              <a:off x="2430509" y="3884109"/>
              <a:ext cx="51600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Thurston</a:t>
              </a:r>
            </a:p>
            <a:p>
              <a:pPr algn="ctr" fontAlgn="auto">
                <a:spcBef>
                  <a:spcPts val="0"/>
                </a:spcBef>
                <a:spcAft>
                  <a:spcPts val="0"/>
                </a:spcAft>
              </a:pPr>
              <a:r>
                <a:rPr lang="en-US" sz="1000" b="1" i="1" dirty="0" smtClean="0">
                  <a:solidFill>
                    <a:prstClr val="white"/>
                  </a:solidFill>
                  <a:latin typeface="Century Gothic" panose="020B0502020202020204" pitchFamily="34" charset="0"/>
                </a:rPr>
                <a:t>272,690</a:t>
              </a:r>
              <a:endParaRPr lang="en-US" sz="1000" b="1" i="1" dirty="0">
                <a:solidFill>
                  <a:prstClr val="white"/>
                </a:solidFill>
                <a:latin typeface="Century Gothic" panose="020B0502020202020204" pitchFamily="34" charset="0"/>
              </a:endParaRPr>
            </a:p>
          </p:txBody>
        </p:sp>
        <p:sp>
          <p:nvSpPr>
            <p:cNvPr id="38" name="TextBox 37"/>
            <p:cNvSpPr txBox="1"/>
            <p:nvPr/>
          </p:nvSpPr>
          <p:spPr>
            <a:xfrm>
              <a:off x="2162865" y="3474369"/>
              <a:ext cx="449883"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Mason</a:t>
              </a:r>
            </a:p>
            <a:p>
              <a:pPr algn="ctr" fontAlgn="auto">
                <a:spcBef>
                  <a:spcPts val="0"/>
                </a:spcBef>
                <a:spcAft>
                  <a:spcPts val="0"/>
                </a:spcAft>
              </a:pPr>
              <a:r>
                <a:rPr lang="en-US" sz="1000" b="1" i="1" dirty="0" smtClean="0">
                  <a:solidFill>
                    <a:prstClr val="white"/>
                  </a:solidFill>
                  <a:latin typeface="Century Gothic" panose="020B0502020202020204" pitchFamily="34" charset="0"/>
                </a:rPr>
                <a:t>63,320</a:t>
              </a:r>
              <a:endParaRPr lang="en-US" sz="1000" b="1" i="1" dirty="0">
                <a:solidFill>
                  <a:prstClr val="white"/>
                </a:solidFill>
                <a:latin typeface="Century Gothic" panose="020B0502020202020204" pitchFamily="34" charset="0"/>
              </a:endParaRPr>
            </a:p>
          </p:txBody>
        </p:sp>
        <p:sp>
          <p:nvSpPr>
            <p:cNvPr id="39" name="TextBox 38"/>
            <p:cNvSpPr txBox="1"/>
            <p:nvPr/>
          </p:nvSpPr>
          <p:spPr>
            <a:xfrm>
              <a:off x="4307417" y="4452314"/>
              <a:ext cx="49436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Yakima</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250,900</a:t>
              </a:r>
              <a:endParaRPr lang="en-US" sz="1000" b="1" i="1" dirty="0">
                <a:solidFill>
                  <a:prstClr val="black">
                    <a:lumMod val="75000"/>
                    <a:lumOff val="25000"/>
                  </a:prstClr>
                </a:solidFill>
                <a:latin typeface="Century Gothic" panose="020B0502020202020204" pitchFamily="34" charset="0"/>
              </a:endParaRPr>
            </a:p>
          </p:txBody>
        </p:sp>
        <p:sp>
          <p:nvSpPr>
            <p:cNvPr id="40" name="TextBox 39"/>
            <p:cNvSpPr txBox="1"/>
            <p:nvPr/>
          </p:nvSpPr>
          <p:spPr>
            <a:xfrm>
              <a:off x="4336130" y="3648644"/>
              <a:ext cx="436658"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Kittitas</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43,710</a:t>
              </a:r>
              <a:endParaRPr lang="en-US" sz="1000" b="1" i="1" dirty="0">
                <a:solidFill>
                  <a:prstClr val="black">
                    <a:lumMod val="75000"/>
                    <a:lumOff val="25000"/>
                  </a:prstClr>
                </a:solidFill>
                <a:latin typeface="Century Gothic" panose="020B0502020202020204" pitchFamily="34" charset="0"/>
              </a:endParaRPr>
            </a:p>
          </p:txBody>
        </p:sp>
        <p:sp>
          <p:nvSpPr>
            <p:cNvPr id="41" name="TextBox 40"/>
            <p:cNvSpPr txBox="1"/>
            <p:nvPr/>
          </p:nvSpPr>
          <p:spPr>
            <a:xfrm>
              <a:off x="4378365" y="3024131"/>
              <a:ext cx="476333"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Chelan</a:t>
              </a:r>
            </a:p>
            <a:p>
              <a:pPr algn="ctr" fontAlgn="auto">
                <a:spcBef>
                  <a:spcPts val="0"/>
                </a:spcBef>
                <a:spcAft>
                  <a:spcPts val="0"/>
                </a:spcAft>
              </a:pPr>
              <a:r>
                <a:rPr lang="en-US" sz="1000" b="1" i="1" dirty="0" smtClean="0">
                  <a:solidFill>
                    <a:prstClr val="white"/>
                  </a:solidFill>
                  <a:latin typeface="Century Gothic" panose="020B0502020202020204" pitchFamily="34" charset="0"/>
                </a:rPr>
                <a:t>75,910</a:t>
              </a:r>
              <a:endParaRPr lang="en-US" sz="1000" b="1" i="1" dirty="0">
                <a:solidFill>
                  <a:prstClr val="white"/>
                </a:solidFill>
                <a:latin typeface="Century Gothic" panose="020B0502020202020204" pitchFamily="34" charset="0"/>
              </a:endParaRPr>
            </a:p>
          </p:txBody>
        </p:sp>
        <p:sp>
          <p:nvSpPr>
            <p:cNvPr id="42" name="TextBox 41"/>
            <p:cNvSpPr txBox="1"/>
            <p:nvPr/>
          </p:nvSpPr>
          <p:spPr>
            <a:xfrm>
              <a:off x="5030459" y="3042937"/>
              <a:ext cx="517209"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Douglas</a:t>
              </a:r>
            </a:p>
            <a:p>
              <a:pPr algn="ctr" fontAlgn="auto">
                <a:spcBef>
                  <a:spcPts val="0"/>
                </a:spcBef>
                <a:spcAft>
                  <a:spcPts val="0"/>
                </a:spcAft>
              </a:pPr>
              <a:r>
                <a:rPr lang="en-US" sz="1000" b="1" i="1" dirty="0" smtClean="0">
                  <a:solidFill>
                    <a:prstClr val="white"/>
                  </a:solidFill>
                  <a:latin typeface="Century Gothic" panose="020B0502020202020204" pitchFamily="34" charset="0"/>
                </a:rPr>
                <a:t>40,720</a:t>
              </a:r>
              <a:endParaRPr lang="en-US" sz="1000" b="1" i="1" dirty="0">
                <a:solidFill>
                  <a:prstClr val="white"/>
                </a:solidFill>
                <a:latin typeface="Century Gothic" panose="020B0502020202020204" pitchFamily="34" charset="0"/>
              </a:endParaRPr>
            </a:p>
          </p:txBody>
        </p:sp>
        <p:sp>
          <p:nvSpPr>
            <p:cNvPr id="43" name="TextBox 42"/>
            <p:cNvSpPr txBox="1"/>
            <p:nvPr/>
          </p:nvSpPr>
          <p:spPr>
            <a:xfrm>
              <a:off x="4737463" y="2783022"/>
              <a:ext cx="968054" cy="246221"/>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(Chelan-Douglas)</a:t>
              </a:r>
              <a:endParaRPr lang="en-US" sz="1000" b="1" dirty="0">
                <a:solidFill>
                  <a:prstClr val="white"/>
                </a:solidFill>
                <a:latin typeface="Century Gothic" panose="020B0502020202020204" pitchFamily="34" charset="0"/>
              </a:endParaRPr>
            </a:p>
          </p:txBody>
        </p:sp>
        <p:sp>
          <p:nvSpPr>
            <p:cNvPr id="44" name="TextBox 43"/>
            <p:cNvSpPr txBox="1"/>
            <p:nvPr/>
          </p:nvSpPr>
          <p:spPr>
            <a:xfrm>
              <a:off x="5017035" y="1906893"/>
              <a:ext cx="642244"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Okanogan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41,730</a:t>
              </a:r>
              <a:endParaRPr lang="en-US" sz="1000" b="1" i="1" dirty="0">
                <a:solidFill>
                  <a:prstClr val="black">
                    <a:lumMod val="75000"/>
                    <a:lumOff val="25000"/>
                  </a:prstClr>
                </a:solidFill>
                <a:latin typeface="Century Gothic" panose="020B0502020202020204" pitchFamily="34" charset="0"/>
              </a:endParaRPr>
            </a:p>
          </p:txBody>
        </p:sp>
        <p:sp>
          <p:nvSpPr>
            <p:cNvPr id="45" name="TextBox 44"/>
            <p:cNvSpPr txBox="1"/>
            <p:nvPr/>
          </p:nvSpPr>
          <p:spPr>
            <a:xfrm>
              <a:off x="5317296" y="4788400"/>
              <a:ext cx="489557"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Benton</a:t>
              </a:r>
            </a:p>
            <a:p>
              <a:pPr algn="ctr" fontAlgn="auto">
                <a:spcBef>
                  <a:spcPts val="0"/>
                </a:spcBef>
                <a:spcAft>
                  <a:spcPts val="0"/>
                </a:spcAft>
              </a:pPr>
              <a:r>
                <a:rPr lang="en-US" sz="1000" b="1" i="1" dirty="0" smtClean="0">
                  <a:solidFill>
                    <a:prstClr val="white"/>
                  </a:solidFill>
                  <a:latin typeface="Century Gothic" panose="020B0502020202020204" pitchFamily="34" charset="0"/>
                </a:rPr>
                <a:t>190,500</a:t>
              </a:r>
              <a:endParaRPr lang="en-US" sz="1000" b="1" i="1" dirty="0">
                <a:solidFill>
                  <a:prstClr val="white"/>
                </a:solidFill>
                <a:latin typeface="Century Gothic" panose="020B0502020202020204" pitchFamily="34" charset="0"/>
              </a:endParaRPr>
            </a:p>
          </p:txBody>
        </p:sp>
        <p:sp>
          <p:nvSpPr>
            <p:cNvPr id="46" name="TextBox 45"/>
            <p:cNvSpPr txBox="1"/>
            <p:nvPr/>
          </p:nvSpPr>
          <p:spPr>
            <a:xfrm>
              <a:off x="5779941" y="4498791"/>
              <a:ext cx="49556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Franklin</a:t>
              </a:r>
            </a:p>
            <a:p>
              <a:pPr algn="ctr" fontAlgn="auto">
                <a:spcBef>
                  <a:spcPts val="0"/>
                </a:spcBef>
                <a:spcAft>
                  <a:spcPts val="0"/>
                </a:spcAft>
              </a:pPr>
              <a:r>
                <a:rPr lang="en-US" sz="1000" b="1" i="1" dirty="0" smtClean="0">
                  <a:solidFill>
                    <a:prstClr val="white"/>
                  </a:solidFill>
                  <a:latin typeface="Century Gothic" panose="020B0502020202020204" pitchFamily="34" charset="0"/>
                </a:rPr>
                <a:t>88,670</a:t>
              </a:r>
              <a:endParaRPr lang="en-US" sz="1000" b="1" i="1" dirty="0">
                <a:solidFill>
                  <a:prstClr val="white"/>
                </a:solidFill>
                <a:latin typeface="Century Gothic" panose="020B0502020202020204" pitchFamily="34" charset="0"/>
              </a:endParaRPr>
            </a:p>
          </p:txBody>
        </p:sp>
        <p:sp>
          <p:nvSpPr>
            <p:cNvPr id="47" name="TextBox 46"/>
            <p:cNvSpPr txBox="1"/>
            <p:nvPr/>
          </p:nvSpPr>
          <p:spPr>
            <a:xfrm>
              <a:off x="5341221" y="4344613"/>
              <a:ext cx="930784" cy="246221"/>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(Benton-Franklin</a:t>
              </a:r>
              <a:r>
                <a:rPr lang="en-US" sz="1000" b="1" dirty="0">
                  <a:solidFill>
                    <a:prstClr val="white"/>
                  </a:solidFill>
                  <a:latin typeface="Century Gothic" panose="020B0502020202020204" pitchFamily="34" charset="0"/>
                </a:rPr>
                <a:t>)</a:t>
              </a:r>
            </a:p>
          </p:txBody>
        </p:sp>
        <p:sp>
          <p:nvSpPr>
            <p:cNvPr id="48" name="TextBox 47"/>
            <p:cNvSpPr txBox="1"/>
            <p:nvPr/>
          </p:nvSpPr>
          <p:spPr>
            <a:xfrm>
              <a:off x="5375886" y="3580747"/>
              <a:ext cx="435456"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Grant</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94,610</a:t>
              </a:r>
              <a:endParaRPr lang="en-US" sz="1000" b="1" i="1" dirty="0">
                <a:solidFill>
                  <a:prstClr val="black">
                    <a:lumMod val="75000"/>
                    <a:lumOff val="25000"/>
                  </a:prstClr>
                </a:solidFill>
                <a:latin typeface="Century Gothic" panose="020B0502020202020204" pitchFamily="34" charset="0"/>
              </a:endParaRPr>
            </a:p>
          </p:txBody>
        </p:sp>
        <p:sp>
          <p:nvSpPr>
            <p:cNvPr id="49" name="TextBox 48"/>
            <p:cNvSpPr txBox="1"/>
            <p:nvPr/>
          </p:nvSpPr>
          <p:spPr>
            <a:xfrm>
              <a:off x="6165950" y="1946663"/>
              <a:ext cx="38135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Ferry</a:t>
              </a:r>
            </a:p>
            <a:p>
              <a:pPr algn="ctr" fontAlgn="auto">
                <a:spcBef>
                  <a:spcPts val="0"/>
                </a:spcBef>
                <a:spcAft>
                  <a:spcPts val="0"/>
                </a:spcAft>
              </a:pPr>
              <a:r>
                <a:rPr lang="en-US" sz="1000" b="1" i="1" dirty="0" smtClean="0">
                  <a:solidFill>
                    <a:prstClr val="white"/>
                  </a:solidFill>
                  <a:latin typeface="Century Gothic" panose="020B0502020202020204" pitchFamily="34" charset="0"/>
                </a:rPr>
                <a:t>7,700</a:t>
              </a:r>
              <a:endParaRPr lang="en-US" sz="1000" b="1" i="1" dirty="0">
                <a:solidFill>
                  <a:prstClr val="white"/>
                </a:solidFill>
                <a:latin typeface="Century Gothic" panose="020B0502020202020204" pitchFamily="34" charset="0"/>
              </a:endParaRPr>
            </a:p>
          </p:txBody>
        </p:sp>
        <p:sp>
          <p:nvSpPr>
            <p:cNvPr id="50" name="TextBox 49"/>
            <p:cNvSpPr txBox="1"/>
            <p:nvPr/>
          </p:nvSpPr>
          <p:spPr>
            <a:xfrm>
              <a:off x="6698109" y="2179078"/>
              <a:ext cx="49436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Stevens</a:t>
              </a:r>
            </a:p>
            <a:p>
              <a:pPr algn="ctr" fontAlgn="auto">
                <a:spcBef>
                  <a:spcPts val="0"/>
                </a:spcBef>
                <a:spcAft>
                  <a:spcPts val="0"/>
                </a:spcAft>
              </a:pPr>
              <a:r>
                <a:rPr lang="en-US" sz="1000" b="1" i="1" dirty="0" smtClean="0">
                  <a:solidFill>
                    <a:prstClr val="white"/>
                  </a:solidFill>
                  <a:latin typeface="Century Gothic" panose="020B0502020202020204" pitchFamily="34" charset="0"/>
                </a:rPr>
                <a:t>44,100</a:t>
              </a:r>
              <a:endParaRPr lang="en-US" sz="1000" b="1" i="1" dirty="0">
                <a:solidFill>
                  <a:prstClr val="white"/>
                </a:solidFill>
                <a:latin typeface="Century Gothic" panose="020B0502020202020204" pitchFamily="34" charset="0"/>
              </a:endParaRPr>
            </a:p>
          </p:txBody>
        </p:sp>
        <p:sp>
          <p:nvSpPr>
            <p:cNvPr id="51" name="TextBox 50"/>
            <p:cNvSpPr txBox="1"/>
            <p:nvPr/>
          </p:nvSpPr>
          <p:spPr>
            <a:xfrm>
              <a:off x="7192096" y="1859639"/>
              <a:ext cx="441467" cy="553998"/>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Pend</a:t>
              </a:r>
            </a:p>
            <a:p>
              <a:pPr algn="ctr" fontAlgn="auto">
                <a:spcBef>
                  <a:spcPts val="0"/>
                </a:spcBef>
                <a:spcAft>
                  <a:spcPts val="0"/>
                </a:spcAft>
              </a:pPr>
              <a:r>
                <a:rPr lang="en-US" sz="1000" b="1" dirty="0" smtClean="0">
                  <a:solidFill>
                    <a:prstClr val="white"/>
                  </a:solidFill>
                  <a:latin typeface="Century Gothic" panose="020B0502020202020204" pitchFamily="34" charset="0"/>
                </a:rPr>
                <a:t>Oreille</a:t>
              </a:r>
            </a:p>
            <a:p>
              <a:pPr algn="ctr" fontAlgn="auto">
                <a:spcBef>
                  <a:spcPts val="0"/>
                </a:spcBef>
                <a:spcAft>
                  <a:spcPts val="0"/>
                </a:spcAft>
              </a:pPr>
              <a:r>
                <a:rPr lang="en-US" sz="1000" b="1" i="1" dirty="0" smtClean="0">
                  <a:solidFill>
                    <a:prstClr val="white"/>
                  </a:solidFill>
                  <a:latin typeface="Century Gothic" panose="020B0502020202020204" pitchFamily="34" charset="0"/>
                </a:rPr>
                <a:t>13,290</a:t>
              </a:r>
              <a:endParaRPr lang="en-US" sz="1000" b="1" i="1" dirty="0">
                <a:solidFill>
                  <a:prstClr val="white"/>
                </a:solidFill>
                <a:latin typeface="Century Gothic" panose="020B0502020202020204" pitchFamily="34" charset="0"/>
              </a:endParaRPr>
            </a:p>
          </p:txBody>
        </p:sp>
        <p:sp>
          <p:nvSpPr>
            <p:cNvPr id="52" name="TextBox 51"/>
            <p:cNvSpPr txBox="1"/>
            <p:nvPr/>
          </p:nvSpPr>
          <p:spPr>
            <a:xfrm>
              <a:off x="6255027" y="3072466"/>
              <a:ext cx="464310"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Lincoln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10,640</a:t>
              </a:r>
              <a:endParaRPr lang="en-US" sz="1000" b="1" i="1" dirty="0">
                <a:solidFill>
                  <a:prstClr val="black">
                    <a:lumMod val="75000"/>
                    <a:lumOff val="25000"/>
                  </a:prstClr>
                </a:solidFill>
                <a:latin typeface="Century Gothic" panose="020B0502020202020204" pitchFamily="34" charset="0"/>
              </a:endParaRPr>
            </a:p>
          </p:txBody>
        </p:sp>
        <p:sp>
          <p:nvSpPr>
            <p:cNvPr id="53" name="TextBox 52"/>
            <p:cNvSpPr txBox="1"/>
            <p:nvPr/>
          </p:nvSpPr>
          <p:spPr>
            <a:xfrm>
              <a:off x="7038910" y="3050097"/>
              <a:ext cx="552074"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Spokane</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492,530</a:t>
              </a:r>
              <a:endParaRPr lang="en-US" sz="1000" b="1" i="1" dirty="0">
                <a:solidFill>
                  <a:prstClr val="black">
                    <a:lumMod val="75000"/>
                    <a:lumOff val="25000"/>
                  </a:prstClr>
                </a:solidFill>
                <a:latin typeface="Century Gothic" panose="020B0502020202020204" pitchFamily="34" charset="0"/>
              </a:endParaRPr>
            </a:p>
          </p:txBody>
        </p:sp>
        <p:sp>
          <p:nvSpPr>
            <p:cNvPr id="54" name="TextBox 53"/>
            <p:cNvSpPr txBox="1"/>
            <p:nvPr/>
          </p:nvSpPr>
          <p:spPr>
            <a:xfrm>
              <a:off x="6198841" y="3768082"/>
              <a:ext cx="46911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Adams</a:t>
              </a:r>
            </a:p>
            <a:p>
              <a:pPr algn="ctr" fontAlgn="auto">
                <a:spcBef>
                  <a:spcPts val="0"/>
                </a:spcBef>
                <a:spcAft>
                  <a:spcPts val="0"/>
                </a:spcAft>
              </a:pPr>
              <a:r>
                <a:rPr lang="en-US" sz="1000" b="1" i="1" dirty="0" smtClean="0">
                  <a:solidFill>
                    <a:prstClr val="white"/>
                  </a:solidFill>
                  <a:latin typeface="Century Gothic" panose="020B0502020202020204" pitchFamily="34" charset="0"/>
                </a:rPr>
                <a:t>19,510</a:t>
              </a:r>
              <a:endParaRPr lang="en-US" sz="1000" b="1" i="1" dirty="0">
                <a:solidFill>
                  <a:prstClr val="white"/>
                </a:solidFill>
                <a:latin typeface="Century Gothic" panose="020B0502020202020204" pitchFamily="34" charset="0"/>
              </a:endParaRPr>
            </a:p>
          </p:txBody>
        </p:sp>
        <p:sp>
          <p:nvSpPr>
            <p:cNvPr id="55" name="TextBox 54"/>
            <p:cNvSpPr txBox="1"/>
            <p:nvPr/>
          </p:nvSpPr>
          <p:spPr>
            <a:xfrm>
              <a:off x="6988174" y="3777256"/>
              <a:ext cx="546063"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Whitman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47,940</a:t>
              </a:r>
              <a:endParaRPr lang="en-US" sz="1000" b="1" i="1" dirty="0">
                <a:solidFill>
                  <a:prstClr val="black">
                    <a:lumMod val="75000"/>
                    <a:lumOff val="25000"/>
                  </a:prstClr>
                </a:solidFill>
                <a:latin typeface="Century Gothic" panose="020B0502020202020204" pitchFamily="34" charset="0"/>
              </a:endParaRPr>
            </a:p>
          </p:txBody>
        </p:sp>
        <p:sp>
          <p:nvSpPr>
            <p:cNvPr id="56" name="TextBox 55"/>
            <p:cNvSpPr txBox="1"/>
            <p:nvPr/>
          </p:nvSpPr>
          <p:spPr>
            <a:xfrm>
              <a:off x="6132447" y="4781974"/>
              <a:ext cx="684322"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Walla Walla</a:t>
              </a:r>
            </a:p>
            <a:p>
              <a:pPr algn="ctr" fontAlgn="auto">
                <a:spcBef>
                  <a:spcPts val="0"/>
                </a:spcBef>
                <a:spcAft>
                  <a:spcPts val="0"/>
                </a:spcAft>
              </a:pPr>
              <a:r>
                <a:rPr lang="en-US" sz="1000" b="1" i="1" dirty="0" smtClean="0">
                  <a:solidFill>
                    <a:prstClr val="white"/>
                  </a:solidFill>
                  <a:latin typeface="Century Gothic" panose="020B0502020202020204" pitchFamily="34" charset="0"/>
                </a:rPr>
                <a:t>60,730</a:t>
              </a:r>
              <a:endParaRPr lang="en-US" sz="1000" b="1" i="1" dirty="0">
                <a:solidFill>
                  <a:prstClr val="white"/>
                </a:solidFill>
                <a:latin typeface="Century Gothic" panose="020B0502020202020204" pitchFamily="34" charset="0"/>
              </a:endParaRPr>
            </a:p>
          </p:txBody>
        </p:sp>
        <p:sp>
          <p:nvSpPr>
            <p:cNvPr id="57" name="TextBox 56"/>
            <p:cNvSpPr txBox="1"/>
            <p:nvPr/>
          </p:nvSpPr>
          <p:spPr>
            <a:xfrm>
              <a:off x="6783441" y="4664743"/>
              <a:ext cx="595355"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Columbia</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1,050</a:t>
              </a:r>
              <a:endParaRPr lang="en-US" sz="1000" b="1" i="1" dirty="0">
                <a:solidFill>
                  <a:prstClr val="black">
                    <a:lumMod val="75000"/>
                    <a:lumOff val="25000"/>
                  </a:prstClr>
                </a:solidFill>
                <a:latin typeface="Century Gothic" panose="020B0502020202020204" pitchFamily="34" charset="0"/>
              </a:endParaRPr>
            </a:p>
          </p:txBody>
        </p:sp>
        <p:sp>
          <p:nvSpPr>
            <p:cNvPr id="58" name="TextBox 57"/>
            <p:cNvSpPr txBox="1"/>
            <p:nvPr/>
          </p:nvSpPr>
          <p:spPr>
            <a:xfrm>
              <a:off x="7027247" y="4316070"/>
              <a:ext cx="51119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Garfield</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2,200</a:t>
              </a:r>
              <a:endParaRPr lang="en-US" sz="1000" b="1" i="1" dirty="0">
                <a:solidFill>
                  <a:prstClr val="black">
                    <a:lumMod val="75000"/>
                    <a:lumOff val="25000"/>
                  </a:prstClr>
                </a:solidFill>
                <a:latin typeface="Century Gothic" panose="020B0502020202020204" pitchFamily="34" charset="0"/>
              </a:endParaRPr>
            </a:p>
          </p:txBody>
        </p:sp>
        <p:sp>
          <p:nvSpPr>
            <p:cNvPr id="59" name="TextBox 58"/>
            <p:cNvSpPr txBox="1"/>
            <p:nvPr/>
          </p:nvSpPr>
          <p:spPr>
            <a:xfrm>
              <a:off x="7373900" y="4698362"/>
              <a:ext cx="435456"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Asotin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22,150</a:t>
              </a:r>
            </a:p>
          </p:txBody>
        </p:sp>
        <p:sp>
          <p:nvSpPr>
            <p:cNvPr id="60" name="TextBox 59"/>
            <p:cNvSpPr txBox="1"/>
            <p:nvPr/>
          </p:nvSpPr>
          <p:spPr>
            <a:xfrm>
              <a:off x="6295066" y="1662712"/>
              <a:ext cx="1139976" cy="246221"/>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(Northeast Tri County)</a:t>
              </a:r>
              <a:endParaRPr lang="en-US" sz="1000" b="1" dirty="0">
                <a:solidFill>
                  <a:prstClr val="white"/>
                </a:solidFill>
                <a:latin typeface="Century Gothic" panose="020B0502020202020204" pitchFamily="34" charset="0"/>
              </a:endParaRPr>
            </a:p>
          </p:txBody>
        </p:sp>
        <p:sp>
          <p:nvSpPr>
            <p:cNvPr id="61" name="TextBox 60"/>
            <p:cNvSpPr txBox="1"/>
            <p:nvPr/>
          </p:nvSpPr>
          <p:spPr>
            <a:xfrm>
              <a:off x="2125400" y="1633938"/>
              <a:ext cx="561692"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San Juan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16,329</a:t>
              </a:r>
              <a:endParaRPr lang="en-US" sz="1000" b="1" i="1" dirty="0">
                <a:solidFill>
                  <a:prstClr val="black">
                    <a:lumMod val="75000"/>
                    <a:lumOff val="25000"/>
                  </a:prstClr>
                </a:solidFill>
                <a:latin typeface="Century Gothic" panose="020B0502020202020204" pitchFamily="34" charset="0"/>
              </a:endParaRPr>
            </a:p>
          </p:txBody>
        </p:sp>
        <p:sp>
          <p:nvSpPr>
            <p:cNvPr id="62" name="TextBox 61"/>
            <p:cNvSpPr txBox="1"/>
            <p:nvPr/>
          </p:nvSpPr>
          <p:spPr>
            <a:xfrm>
              <a:off x="2566840" y="2986762"/>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Kitsap</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262,590</a:t>
              </a:r>
              <a:endParaRPr lang="en-US" sz="1000" b="1" i="1" dirty="0">
                <a:solidFill>
                  <a:prstClr val="black">
                    <a:lumMod val="75000"/>
                    <a:lumOff val="25000"/>
                  </a:prstClr>
                </a:solidFill>
                <a:latin typeface="Century Gothic" panose="020B0502020202020204" pitchFamily="34" charset="0"/>
              </a:endParaRPr>
            </a:p>
          </p:txBody>
        </p:sp>
      </p:grpSp>
      <p:sp>
        <p:nvSpPr>
          <p:cNvPr id="124" name="TextBox 123"/>
          <p:cNvSpPr txBox="1"/>
          <p:nvPr userDrawn="1"/>
        </p:nvSpPr>
        <p:spPr>
          <a:xfrm>
            <a:off x="3983079" y="5803980"/>
            <a:ext cx="1747594" cy="400110"/>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Public Health &amp; Human</a:t>
            </a:r>
          </a:p>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Services Department (16)</a:t>
            </a:r>
            <a:endParaRPr lang="en-US" sz="1000" b="1" dirty="0">
              <a:solidFill>
                <a:prstClr val="black">
                  <a:lumMod val="75000"/>
                  <a:lumOff val="25000"/>
                </a:prstClr>
              </a:solidFill>
              <a:latin typeface="Century Gothic" panose="020B0502020202020204" pitchFamily="34" charset="0"/>
            </a:endParaRPr>
          </a:p>
        </p:txBody>
      </p:sp>
      <p:sp>
        <p:nvSpPr>
          <p:cNvPr id="126" name="TextBox 125"/>
          <p:cNvSpPr txBox="1"/>
          <p:nvPr userDrawn="1"/>
        </p:nvSpPr>
        <p:spPr>
          <a:xfrm>
            <a:off x="3974501" y="6255198"/>
            <a:ext cx="1685077" cy="246221"/>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Single County District (8)</a:t>
            </a:r>
            <a:endParaRPr lang="en-US" sz="1000" b="1" dirty="0">
              <a:solidFill>
                <a:prstClr val="black">
                  <a:lumMod val="75000"/>
                  <a:lumOff val="25000"/>
                </a:prstClr>
              </a:solidFill>
              <a:latin typeface="Century Gothic" panose="020B0502020202020204" pitchFamily="34" charset="0"/>
            </a:endParaRPr>
          </a:p>
        </p:txBody>
      </p:sp>
      <p:sp>
        <p:nvSpPr>
          <p:cNvPr id="128" name="TextBox 127"/>
          <p:cNvSpPr txBox="1"/>
          <p:nvPr userDrawn="1"/>
        </p:nvSpPr>
        <p:spPr>
          <a:xfrm>
            <a:off x="7390461" y="5875056"/>
            <a:ext cx="1973617" cy="246221"/>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Public Health Department (8)</a:t>
            </a:r>
            <a:endParaRPr lang="en-US" sz="1000" b="1" dirty="0">
              <a:solidFill>
                <a:prstClr val="black">
                  <a:lumMod val="75000"/>
                  <a:lumOff val="25000"/>
                </a:prstClr>
              </a:solidFill>
              <a:latin typeface="Century Gothic" panose="020B0502020202020204" pitchFamily="34" charset="0"/>
            </a:endParaRPr>
          </a:p>
        </p:txBody>
      </p:sp>
      <p:sp>
        <p:nvSpPr>
          <p:cNvPr id="130" name="TextBox 129"/>
          <p:cNvSpPr txBox="1"/>
          <p:nvPr userDrawn="1"/>
        </p:nvSpPr>
        <p:spPr>
          <a:xfrm>
            <a:off x="7390461" y="6247261"/>
            <a:ext cx="1604927" cy="246221"/>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Multi County District (3)</a:t>
            </a:r>
            <a:endParaRPr lang="en-US" sz="1000" b="1"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7032766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Editable Washington State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lvl1pPr>
          </a:lstStyle>
          <a:p>
            <a:pPr lvl="0"/>
            <a:r>
              <a:rPr lang="en-US" dirty="0" smtClean="0"/>
              <a:t>Washington State Map 1</a:t>
            </a:r>
            <a:endParaRPr lang="en-US" dirty="0"/>
          </a:p>
        </p:txBody>
      </p:sp>
      <p:sp>
        <p:nvSpPr>
          <p:cNvPr id="82" name="Text Placeholder 77"/>
          <p:cNvSpPr>
            <a:spLocks noGrp="1"/>
          </p:cNvSpPr>
          <p:nvPr>
            <p:ph type="body" sz="quarter" idx="11" hasCustomPrompt="1"/>
          </p:nvPr>
        </p:nvSpPr>
        <p:spPr>
          <a:xfrm>
            <a:off x="992718" y="2858792"/>
            <a:ext cx="3657087" cy="2134650"/>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86" name="Text Placeholder 83"/>
          <p:cNvSpPr>
            <a:spLocks noGrp="1"/>
          </p:cNvSpPr>
          <p:nvPr>
            <p:ph type="body" sz="quarter" idx="12" hasCustomPrompt="1"/>
          </p:nvPr>
        </p:nvSpPr>
        <p:spPr>
          <a:xfrm>
            <a:off x="1366975" y="4993443"/>
            <a:ext cx="1691727"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1</a:t>
            </a:r>
            <a:endParaRPr lang="en-US" dirty="0"/>
          </a:p>
        </p:txBody>
      </p:sp>
      <p:sp>
        <p:nvSpPr>
          <p:cNvPr id="87" name="Text Placeholder 83"/>
          <p:cNvSpPr>
            <a:spLocks noGrp="1"/>
          </p:cNvSpPr>
          <p:nvPr>
            <p:ph type="body" sz="quarter" idx="13" hasCustomPrompt="1"/>
          </p:nvPr>
        </p:nvSpPr>
        <p:spPr>
          <a:xfrm>
            <a:off x="3411782" y="4995011"/>
            <a:ext cx="1545701"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2</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20831242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ditable Washington State Map 2">
    <p:spTree>
      <p:nvGrpSpPr>
        <p:cNvPr id="1" name=""/>
        <p:cNvGrpSpPr/>
        <p:nvPr/>
      </p:nvGrpSpPr>
      <p:grpSpPr>
        <a:xfrm>
          <a:off x="0" y="0"/>
          <a:ext cx="0" cy="0"/>
          <a:chOff x="0" y="0"/>
          <a:chExt cx="0" cy="0"/>
        </a:xfrm>
      </p:grpSpPr>
      <p:sp>
        <p:nvSpPr>
          <p:cNvPr id="5" name="Rectangle 4"/>
          <p:cNvSpPr/>
          <p:nvPr userDrawn="1"/>
        </p:nvSpPr>
        <p:spPr>
          <a:xfrm>
            <a:off x="6803923" y="0"/>
            <a:ext cx="5388077"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34373E"/>
              </a:solidFill>
            </a:endParaRPr>
          </a:p>
        </p:txBody>
      </p:sp>
      <p:sp>
        <p:nvSpPr>
          <p:cNvPr id="78" name="Text Placeholder 77"/>
          <p:cNvSpPr>
            <a:spLocks noGrp="1"/>
          </p:cNvSpPr>
          <p:nvPr>
            <p:ph type="body" sz="quarter" idx="11" hasCustomPrompt="1"/>
          </p:nvPr>
        </p:nvSpPr>
        <p:spPr>
          <a:xfrm>
            <a:off x="7830294" y="2698533"/>
            <a:ext cx="3657087"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79" name="Text Placeholder 74"/>
          <p:cNvSpPr>
            <a:spLocks noGrp="1"/>
          </p:cNvSpPr>
          <p:nvPr>
            <p:ph type="body" sz="quarter" idx="10" hasCustomPrompt="1"/>
          </p:nvPr>
        </p:nvSpPr>
        <p:spPr>
          <a:xfrm>
            <a:off x="7830293" y="1739980"/>
            <a:ext cx="3657087" cy="954087"/>
          </a:xfrm>
        </p:spPr>
        <p:txBody>
          <a:bodyPr>
            <a:normAutofit/>
          </a:bodyPr>
          <a:lstStyle>
            <a:lvl1pPr marL="0" indent="0">
              <a:buNone/>
              <a:defRPr sz="3000">
                <a:solidFill>
                  <a:schemeClr val="bg1"/>
                </a:solidFill>
              </a:defRPr>
            </a:lvl1pPr>
          </a:lstStyle>
          <a:p>
            <a:pPr lvl="0"/>
            <a:r>
              <a:rPr lang="en-US" dirty="0" smtClean="0"/>
              <a:t>Washington State Map 2</a:t>
            </a:r>
            <a:endParaRPr lang="en-US" dirty="0"/>
          </a:p>
        </p:txBody>
      </p:sp>
      <p:sp>
        <p:nvSpPr>
          <p:cNvPr id="97" name="Text Placeholder 93"/>
          <p:cNvSpPr>
            <a:spLocks noGrp="1"/>
          </p:cNvSpPr>
          <p:nvPr>
            <p:ph type="body" sz="quarter" idx="12" hasCustomPrompt="1"/>
          </p:nvPr>
        </p:nvSpPr>
        <p:spPr>
          <a:xfrm>
            <a:off x="7828782" y="4795984"/>
            <a:ext cx="3658596"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1      10%</a:t>
            </a:r>
            <a:endParaRPr lang="en-US" dirty="0"/>
          </a:p>
        </p:txBody>
      </p:sp>
      <p:sp>
        <p:nvSpPr>
          <p:cNvPr id="98" name="Text Placeholder 93"/>
          <p:cNvSpPr>
            <a:spLocks noGrp="1"/>
          </p:cNvSpPr>
          <p:nvPr>
            <p:ph type="body" sz="quarter" idx="13" hasCustomPrompt="1"/>
          </p:nvPr>
        </p:nvSpPr>
        <p:spPr>
          <a:xfrm>
            <a:off x="7828779" y="5314142"/>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2      10%</a:t>
            </a:r>
            <a:endParaRPr lang="en-US" dirty="0"/>
          </a:p>
        </p:txBody>
      </p:sp>
      <p:sp>
        <p:nvSpPr>
          <p:cNvPr id="99" name="Text Placeholder 93"/>
          <p:cNvSpPr>
            <a:spLocks noGrp="1"/>
          </p:cNvSpPr>
          <p:nvPr>
            <p:ph type="body" sz="quarter" idx="14" hasCustomPrompt="1"/>
          </p:nvPr>
        </p:nvSpPr>
        <p:spPr>
          <a:xfrm>
            <a:off x="7834941" y="5846160"/>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3      80%</a:t>
            </a:r>
            <a:endParaRPr lang="en-US" dirty="0"/>
          </a:p>
        </p:txBody>
      </p:sp>
    </p:spTree>
    <p:extLst>
      <p:ext uri="{BB962C8B-B14F-4D97-AF65-F5344CB8AC3E}">
        <p14:creationId xmlns:p14="http://schemas.microsoft.com/office/powerpoint/2010/main" val="3473655326"/>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ditable United States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lvl1pPr>
          </a:lstStyle>
          <a:p>
            <a:pPr lvl="0"/>
            <a:r>
              <a:rPr lang="en-US" dirty="0" smtClean="0"/>
              <a:t>United States Map 1</a:t>
            </a:r>
            <a:endParaRPr lang="en-US" dirty="0"/>
          </a:p>
        </p:txBody>
      </p:sp>
      <p:sp>
        <p:nvSpPr>
          <p:cNvPr id="82" name="Text Placeholder 77"/>
          <p:cNvSpPr>
            <a:spLocks noGrp="1"/>
          </p:cNvSpPr>
          <p:nvPr>
            <p:ph type="body" sz="quarter" idx="11" hasCustomPrompt="1"/>
          </p:nvPr>
        </p:nvSpPr>
        <p:spPr>
          <a:xfrm>
            <a:off x="992718" y="2858791"/>
            <a:ext cx="3657087" cy="2117065"/>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smtClean="0"/>
              <a:t>Text… Click on a state to recolor it. You can add or erase items to the legend below to correspond with your map needs.</a:t>
            </a:r>
            <a:endParaRPr lang="en-US" dirty="0"/>
          </a:p>
        </p:txBody>
      </p:sp>
      <p:sp>
        <p:nvSpPr>
          <p:cNvPr id="6" name="Text Placeholder 83"/>
          <p:cNvSpPr>
            <a:spLocks noGrp="1"/>
          </p:cNvSpPr>
          <p:nvPr>
            <p:ph type="body" sz="quarter" idx="12" hasCustomPrompt="1"/>
          </p:nvPr>
        </p:nvSpPr>
        <p:spPr>
          <a:xfrm>
            <a:off x="1366976" y="4975858"/>
            <a:ext cx="1536939"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1</a:t>
            </a:r>
            <a:endParaRPr lang="en-US" dirty="0"/>
          </a:p>
        </p:txBody>
      </p:sp>
      <p:sp>
        <p:nvSpPr>
          <p:cNvPr id="7" name="Text Placeholder 83"/>
          <p:cNvSpPr>
            <a:spLocks noGrp="1"/>
          </p:cNvSpPr>
          <p:nvPr>
            <p:ph type="body" sz="quarter" idx="13" hasCustomPrompt="1"/>
          </p:nvPr>
        </p:nvSpPr>
        <p:spPr>
          <a:xfrm>
            <a:off x="3411781" y="4977426"/>
            <a:ext cx="1612281"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2</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372511668"/>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ditable United States Map 2">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6803923" y="0"/>
            <a:ext cx="5388077"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34373E"/>
              </a:solidFill>
            </a:endParaRPr>
          </a:p>
        </p:txBody>
      </p:sp>
      <p:sp>
        <p:nvSpPr>
          <p:cNvPr id="12" name="Text Placeholder 77"/>
          <p:cNvSpPr>
            <a:spLocks noGrp="1"/>
          </p:cNvSpPr>
          <p:nvPr>
            <p:ph type="body" sz="quarter" idx="11" hasCustomPrompt="1"/>
          </p:nvPr>
        </p:nvSpPr>
        <p:spPr>
          <a:xfrm>
            <a:off x="7830294" y="2698533"/>
            <a:ext cx="3657087"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13" name="Text Placeholder 74"/>
          <p:cNvSpPr>
            <a:spLocks noGrp="1"/>
          </p:cNvSpPr>
          <p:nvPr>
            <p:ph type="body" sz="quarter" idx="10" hasCustomPrompt="1"/>
          </p:nvPr>
        </p:nvSpPr>
        <p:spPr>
          <a:xfrm>
            <a:off x="7830293" y="1739979"/>
            <a:ext cx="3657087" cy="958554"/>
          </a:xfrm>
        </p:spPr>
        <p:txBody>
          <a:bodyPr>
            <a:normAutofit/>
          </a:bodyPr>
          <a:lstStyle>
            <a:lvl1pPr marL="0" indent="0">
              <a:spcBef>
                <a:spcPts val="0"/>
              </a:spcBef>
              <a:buNone/>
              <a:defRPr sz="3000" u="none" baseline="0">
                <a:solidFill>
                  <a:schemeClr val="bg1"/>
                </a:solidFill>
              </a:defRPr>
            </a:lvl1pPr>
          </a:lstStyle>
          <a:p>
            <a:pPr lvl="0"/>
            <a:r>
              <a:rPr lang="en-US" dirty="0" smtClean="0"/>
              <a:t>United States Map 2</a:t>
            </a:r>
            <a:endParaRPr lang="en-US" dirty="0"/>
          </a:p>
        </p:txBody>
      </p:sp>
      <p:sp>
        <p:nvSpPr>
          <p:cNvPr id="17" name="Text Placeholder 93"/>
          <p:cNvSpPr>
            <a:spLocks noGrp="1"/>
          </p:cNvSpPr>
          <p:nvPr>
            <p:ph type="body" sz="quarter" idx="12" hasCustomPrompt="1"/>
          </p:nvPr>
        </p:nvSpPr>
        <p:spPr>
          <a:xfrm>
            <a:off x="7828782" y="4795984"/>
            <a:ext cx="3658596"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1      10%</a:t>
            </a:r>
            <a:endParaRPr lang="en-US" dirty="0"/>
          </a:p>
        </p:txBody>
      </p:sp>
      <p:sp>
        <p:nvSpPr>
          <p:cNvPr id="18" name="Text Placeholder 93"/>
          <p:cNvSpPr>
            <a:spLocks noGrp="1"/>
          </p:cNvSpPr>
          <p:nvPr>
            <p:ph type="body" sz="quarter" idx="13" hasCustomPrompt="1"/>
          </p:nvPr>
        </p:nvSpPr>
        <p:spPr>
          <a:xfrm>
            <a:off x="7828779" y="5314142"/>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2      10%</a:t>
            </a:r>
            <a:endParaRPr lang="en-US" dirty="0"/>
          </a:p>
        </p:txBody>
      </p:sp>
      <p:sp>
        <p:nvSpPr>
          <p:cNvPr id="19" name="Text Placeholder 93"/>
          <p:cNvSpPr>
            <a:spLocks noGrp="1"/>
          </p:cNvSpPr>
          <p:nvPr>
            <p:ph type="body" sz="quarter" idx="14" hasCustomPrompt="1"/>
          </p:nvPr>
        </p:nvSpPr>
        <p:spPr>
          <a:xfrm>
            <a:off x="7834941" y="5846160"/>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3      80%</a:t>
            </a:r>
            <a:endParaRPr lang="en-US" dirty="0"/>
          </a:p>
        </p:txBody>
      </p:sp>
    </p:spTree>
    <p:extLst>
      <p:ext uri="{BB962C8B-B14F-4D97-AF65-F5344CB8AC3E}">
        <p14:creationId xmlns:p14="http://schemas.microsoft.com/office/powerpoint/2010/main" val="7821087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Title</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lstStyle>
            <a:lvl1pPr marL="0" indent="0">
              <a:buClr>
                <a:srgbClr val="57B6AF"/>
              </a:buClr>
              <a:buNone/>
              <a:defRPr sz="2000" baseline="0"/>
            </a:lvl1pPr>
            <a:lvl2pPr>
              <a:buClr>
                <a:srgbClr val="57B6AF"/>
              </a:buClr>
              <a:defRPr sz="2000"/>
            </a:lvl2pPr>
            <a:lvl3pPr>
              <a:buClr>
                <a:srgbClr val="57B6AF"/>
              </a:buClr>
              <a:defRPr sz="1800"/>
            </a:lvl3pPr>
            <a:lvl4pPr>
              <a:buClr>
                <a:srgbClr val="57B6AF"/>
              </a:buClr>
              <a:defRPr sz="1800"/>
            </a:lvl4pPr>
          </a:lstStyle>
          <a:p>
            <a:pPr lvl="0"/>
            <a:r>
              <a:rPr lang="en-US" dirty="0" smtClean="0"/>
              <a:t>Text…</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888130671"/>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Editable World Map">
    <p:spTree>
      <p:nvGrpSpPr>
        <p:cNvPr id="1" name=""/>
        <p:cNvGrpSpPr/>
        <p:nvPr/>
      </p:nvGrpSpPr>
      <p:grpSpPr>
        <a:xfrm>
          <a:off x="0" y="0"/>
          <a:ext cx="0" cy="0"/>
          <a:chOff x="0" y="0"/>
          <a:chExt cx="0" cy="0"/>
        </a:xfrm>
      </p:grpSpPr>
      <p:cxnSp>
        <p:nvCxnSpPr>
          <p:cNvPr id="8" name="Straight Connector 7"/>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Editable World Map</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664361773"/>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5715" y="1328060"/>
            <a:ext cx="10755085" cy="44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smtClean="0">
                <a:solidFill>
                  <a:prstClr val="black">
                    <a:lumMod val="75000"/>
                    <a:lumOff val="25000"/>
                  </a:prstClr>
                </a:solidFill>
                <a:latin typeface="Century Gothic" panose="020B0502020202020204" pitchFamily="34" charset="0"/>
              </a:rPr>
              <a:t>Public Health System</a:t>
            </a:r>
            <a:endParaRPr lang="en-US" sz="3000" dirty="0">
              <a:solidFill>
                <a:prstClr val="black">
                  <a:lumMod val="75000"/>
                  <a:lumOff val="25000"/>
                </a:prstClr>
              </a:solidFill>
              <a:latin typeface="Century Gothic" panose="020B0502020202020204" pitchFamily="34" charset="0"/>
            </a:endParaRPr>
          </a:p>
        </p:txBody>
      </p:sp>
      <p:sp>
        <p:nvSpPr>
          <p:cNvPr id="10" name="Rectangle 9"/>
          <p:cNvSpPr/>
          <p:nvPr userDrawn="1"/>
        </p:nvSpPr>
        <p:spPr>
          <a:xfrm>
            <a:off x="7668669" y="5150530"/>
            <a:ext cx="3701388" cy="1564531"/>
          </a:xfrm>
          <a:prstGeom prst="rect">
            <a:avLst/>
          </a:prstGeom>
        </p:spPr>
        <p:txBody>
          <a:bodyPr wrap="square">
            <a:spAutoFit/>
          </a:bodyPr>
          <a:lstStyle/>
          <a:p>
            <a:pPr marL="1588" fontAlgn="auto">
              <a:spcBef>
                <a:spcPts val="900"/>
              </a:spcBef>
              <a:spcAft>
                <a:spcPts val="0"/>
              </a:spcAft>
            </a:pPr>
            <a:r>
              <a:rPr lang="en-US" sz="1600" dirty="0">
                <a:solidFill>
                  <a:prstClr val="black">
                    <a:lumMod val="75000"/>
                    <a:lumOff val="25000"/>
                  </a:prstClr>
                </a:solidFill>
                <a:latin typeface="Century Gothic" panose="020B0502020202020204" pitchFamily="34" charset="0"/>
              </a:rPr>
              <a:t>Partners</a:t>
            </a:r>
          </a:p>
          <a:p>
            <a:pPr marL="1588" fontAlgn="auto">
              <a:spcBef>
                <a:spcPts val="200"/>
              </a:spcBef>
              <a:spcAft>
                <a:spcPts val="0"/>
              </a:spcAft>
            </a:pPr>
            <a:r>
              <a:rPr lang="en-US" sz="1300" dirty="0">
                <a:solidFill>
                  <a:prstClr val="black">
                    <a:lumMod val="75000"/>
                    <a:lumOff val="25000"/>
                  </a:prstClr>
                </a:solidFill>
                <a:latin typeface="Century Gothic" panose="020B0502020202020204" pitchFamily="34" charset="0"/>
              </a:rPr>
              <a:t>Health Care Delivery System</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Professional Associations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Academic Institutions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Non-Profit Organizations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Private Sector</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Other Stakeholders</a:t>
            </a:r>
          </a:p>
        </p:txBody>
      </p:sp>
      <p:sp>
        <p:nvSpPr>
          <p:cNvPr id="11" name="Oval 10"/>
          <p:cNvSpPr/>
          <p:nvPr userDrawn="1"/>
        </p:nvSpPr>
        <p:spPr>
          <a:xfrm>
            <a:off x="2140794" y="3694148"/>
            <a:ext cx="6095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2" name="Rectangle 11"/>
          <p:cNvSpPr/>
          <p:nvPr userDrawn="1"/>
        </p:nvSpPr>
        <p:spPr>
          <a:xfrm>
            <a:off x="1727200" y="3199107"/>
            <a:ext cx="914400" cy="433387"/>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7" name="Rectangle 16"/>
          <p:cNvSpPr/>
          <p:nvPr userDrawn="1"/>
        </p:nvSpPr>
        <p:spPr>
          <a:xfrm>
            <a:off x="389182" y="5068873"/>
            <a:ext cx="3203764" cy="369332"/>
          </a:xfrm>
          <a:prstGeom prst="rect">
            <a:avLst/>
          </a:prstGeom>
          <a:solidFill>
            <a:schemeClr val="bg1"/>
          </a:solidFill>
        </p:spPr>
        <p:txBody>
          <a:bodyPr wrap="square">
            <a:spAutoFit/>
          </a:bodyPr>
          <a:lstStyle/>
          <a:p>
            <a:pPr fontAlgn="auto">
              <a:spcBef>
                <a:spcPts val="0"/>
              </a:spcBef>
              <a:spcAft>
                <a:spcPts val="0"/>
              </a:spcAft>
            </a:pPr>
            <a:r>
              <a:rPr lang="en-US" sz="1800" dirty="0" smtClean="0">
                <a:solidFill>
                  <a:srgbClr val="349D96"/>
                </a:solidFill>
                <a:latin typeface="Century Gothic" panose="020B0502020202020204" pitchFamily="34" charset="0"/>
              </a:rPr>
              <a:t>WASHINGTON STATE</a:t>
            </a:r>
            <a:endParaRPr lang="en-US" sz="1800" dirty="0">
              <a:solidFill>
                <a:srgbClr val="349D96"/>
              </a:solidFill>
              <a:latin typeface="Century Gothic" panose="020B0502020202020204" pitchFamily="34" charset="0"/>
            </a:endParaRPr>
          </a:p>
        </p:txBody>
      </p:sp>
      <p:cxnSp>
        <p:nvCxnSpPr>
          <p:cNvPr id="18" name="Straight Connector 17"/>
          <p:cNvCxnSpPr/>
          <p:nvPr userDrawn="1"/>
        </p:nvCxnSpPr>
        <p:spPr>
          <a:xfrm>
            <a:off x="2171273" y="5966966"/>
            <a:ext cx="5606935" cy="9292"/>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2171272" y="3696252"/>
            <a:ext cx="3" cy="2270714"/>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4362412" y="5688106"/>
            <a:ext cx="317690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0" name="Rectangle 19"/>
          <p:cNvSpPr/>
          <p:nvPr userDrawn="1"/>
        </p:nvSpPr>
        <p:spPr>
          <a:xfrm>
            <a:off x="4302860" y="5149476"/>
            <a:ext cx="3556000" cy="1164421"/>
          </a:xfrm>
          <a:prstGeom prst="rect">
            <a:avLst/>
          </a:prstGeom>
          <a:noFill/>
        </p:spPr>
        <p:txBody>
          <a:bodyPr wrap="square">
            <a:spAutoFit/>
          </a:bodyPr>
          <a:lstStyle/>
          <a:p>
            <a:pPr fontAlgn="auto">
              <a:spcBef>
                <a:spcPts val="900"/>
              </a:spcBef>
              <a:spcAft>
                <a:spcPts val="0"/>
              </a:spcAft>
            </a:pPr>
            <a:r>
              <a:rPr lang="en-US" sz="1600" dirty="0" smtClean="0">
                <a:solidFill>
                  <a:prstClr val="black">
                    <a:lumMod val="75000"/>
                    <a:lumOff val="25000"/>
                  </a:prstClr>
                </a:solidFill>
                <a:latin typeface="Century Gothic" panose="020B0502020202020204" pitchFamily="34" charset="0"/>
              </a:rPr>
              <a:t>Government</a:t>
            </a:r>
          </a:p>
          <a:p>
            <a:pPr fontAlgn="auto">
              <a:spcBef>
                <a:spcPts val="200"/>
              </a:spcBef>
              <a:spcAft>
                <a:spcPts val="0"/>
              </a:spcAft>
            </a:pPr>
            <a:r>
              <a:rPr lang="en-US" sz="1300" dirty="0" smtClean="0">
                <a:solidFill>
                  <a:prstClr val="black">
                    <a:lumMod val="75000"/>
                    <a:lumOff val="25000"/>
                  </a:prstClr>
                </a:solidFill>
                <a:latin typeface="Century Gothic" panose="020B0502020202020204" pitchFamily="34" charset="0"/>
              </a:rPr>
              <a:t>Department </a:t>
            </a:r>
            <a:r>
              <a:rPr lang="en-US" sz="1300" dirty="0">
                <a:solidFill>
                  <a:prstClr val="black">
                    <a:lumMod val="75000"/>
                    <a:lumOff val="25000"/>
                  </a:prstClr>
                </a:solidFill>
                <a:latin typeface="Century Gothic" panose="020B0502020202020204" pitchFamily="34" charset="0"/>
              </a:rPr>
              <a:t>of </a:t>
            </a:r>
            <a:r>
              <a:rPr lang="en-US" sz="1300" dirty="0" smtClean="0">
                <a:solidFill>
                  <a:prstClr val="black">
                    <a:lumMod val="75000"/>
                    <a:lumOff val="25000"/>
                  </a:prstClr>
                </a:solidFill>
                <a:latin typeface="Century Gothic" panose="020B0502020202020204" pitchFamily="34" charset="0"/>
              </a:rPr>
              <a:t>Health</a:t>
            </a:r>
          </a:p>
          <a:p>
            <a:pPr fontAlgn="auto">
              <a:spcBef>
                <a:spcPts val="0"/>
              </a:spcBef>
              <a:spcAft>
                <a:spcPts val="0"/>
              </a:spcAft>
            </a:pPr>
            <a:r>
              <a:rPr lang="en-US" sz="1300" dirty="0" smtClean="0">
                <a:solidFill>
                  <a:prstClr val="black">
                    <a:lumMod val="75000"/>
                    <a:lumOff val="25000"/>
                  </a:prstClr>
                </a:solidFill>
                <a:latin typeface="Century Gothic" panose="020B0502020202020204" pitchFamily="34" charset="0"/>
              </a:rPr>
              <a:t>State Board of Health</a:t>
            </a:r>
            <a:endParaRPr lang="en-US" sz="1300" dirty="0">
              <a:solidFill>
                <a:prstClr val="black">
                  <a:lumMod val="75000"/>
                  <a:lumOff val="25000"/>
                </a:prstClr>
              </a:solidFill>
              <a:latin typeface="Century Gothic" panose="020B0502020202020204" pitchFamily="34" charset="0"/>
            </a:endParaRPr>
          </a:p>
          <a:p>
            <a:pPr fontAlgn="auto">
              <a:spcBef>
                <a:spcPts val="0"/>
              </a:spcBef>
              <a:spcAft>
                <a:spcPts val="0"/>
              </a:spcAft>
            </a:pPr>
            <a:r>
              <a:rPr lang="en-US" sz="1300" dirty="0">
                <a:solidFill>
                  <a:prstClr val="black">
                    <a:lumMod val="75000"/>
                    <a:lumOff val="25000"/>
                  </a:prstClr>
                </a:solidFill>
                <a:latin typeface="Century Gothic" panose="020B0502020202020204" pitchFamily="34" charset="0"/>
              </a:rPr>
              <a:t>Local Health </a:t>
            </a:r>
            <a:r>
              <a:rPr lang="en-US" sz="1300" dirty="0" smtClean="0">
                <a:solidFill>
                  <a:prstClr val="black">
                    <a:lumMod val="75000"/>
                    <a:lumOff val="25000"/>
                  </a:prstClr>
                </a:solidFill>
                <a:latin typeface="Century Gothic" panose="020B0502020202020204" pitchFamily="34" charset="0"/>
              </a:rPr>
              <a:t>Jurisdictions (35)</a:t>
            </a:r>
            <a:endParaRPr lang="en-US" sz="1300" dirty="0">
              <a:solidFill>
                <a:prstClr val="black">
                  <a:lumMod val="75000"/>
                  <a:lumOff val="25000"/>
                </a:prstClr>
              </a:solidFill>
              <a:latin typeface="Century Gothic" panose="020B0502020202020204" pitchFamily="34" charset="0"/>
            </a:endParaRPr>
          </a:p>
          <a:p>
            <a:pPr fontAlgn="auto">
              <a:spcBef>
                <a:spcPts val="0"/>
              </a:spcBef>
              <a:spcAft>
                <a:spcPts val="0"/>
              </a:spcAft>
            </a:pPr>
            <a:r>
              <a:rPr lang="en-US" sz="1300" dirty="0" smtClean="0">
                <a:solidFill>
                  <a:prstClr val="black">
                    <a:lumMod val="75000"/>
                    <a:lumOff val="25000"/>
                  </a:prstClr>
                </a:solidFill>
                <a:latin typeface="Century Gothic" panose="020B0502020202020204" pitchFamily="34" charset="0"/>
              </a:rPr>
              <a:t>Tribal Nations (29)</a:t>
            </a:r>
            <a:endParaRPr lang="en-US" sz="13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48240828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3431263"/>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620956" y="3933309"/>
            <a:ext cx="9001776"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2" name="Text Placeholder 2"/>
          <p:cNvSpPr>
            <a:spLocks noGrp="1"/>
          </p:cNvSpPr>
          <p:nvPr>
            <p:ph type="body" sz="quarter" idx="13" hasCustomPrompt="1"/>
          </p:nvPr>
        </p:nvSpPr>
        <p:spPr>
          <a:xfrm>
            <a:off x="1619537" y="4903935"/>
            <a:ext cx="9003195" cy="1363195"/>
          </a:xfrm>
        </p:spPr>
        <p:txBody>
          <a:bodyPr>
            <a:normAutofit/>
          </a:bodyPr>
          <a:lstStyle>
            <a:lvl1pPr marL="0" indent="0">
              <a:buNone/>
              <a:defRPr sz="180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734460824"/>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4778820"/>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620956" y="5297702"/>
            <a:ext cx="9001776"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807231881"/>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3773978"/>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119447" y="5297702"/>
            <a:ext cx="9986357"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26713468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3773978"/>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119447" y="5021477"/>
            <a:ext cx="9923549"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 name="Picture Placeholder 17"/>
          <p:cNvSpPr>
            <a:spLocks noGrp="1"/>
          </p:cNvSpPr>
          <p:nvPr>
            <p:ph type="pic" sz="quarter" idx="13"/>
          </p:nvPr>
        </p:nvSpPr>
        <p:spPr>
          <a:xfrm>
            <a:off x="6365702" y="814647"/>
            <a:ext cx="4677295" cy="3773978"/>
          </a:xfrm>
        </p:spPr>
        <p:txBody>
          <a:bodyPr/>
          <a:lstStyle>
            <a:lvl1pPr marL="0" indent="0">
              <a:buNone/>
              <a:defRPr/>
            </a:lvl1pPr>
          </a:lstStyle>
          <a:p>
            <a:r>
              <a:rPr lang="en-US" dirty="0" smtClean="0"/>
              <a:t>Click icon to add picture</a:t>
            </a:r>
            <a:endParaRPr lang="en-US" dirty="0"/>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522642722"/>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6865315"/>
          </a:xfrm>
        </p:spPr>
        <p:txBody>
          <a:bodyPr/>
          <a:lstStyle>
            <a:lvl1pPr marL="0" indent="0">
              <a:buNone/>
              <a:defRPr/>
            </a:lvl1pPr>
          </a:lstStyle>
          <a:p>
            <a:r>
              <a:rPr lang="en-US" dirty="0" smtClean="0"/>
              <a:t>Click icon to add picture</a:t>
            </a:r>
            <a:endParaRPr lang="en-US" dirty="0"/>
          </a:p>
        </p:txBody>
      </p:sp>
    </p:spTree>
    <p:extLst>
      <p:ext uri="{BB962C8B-B14F-4D97-AF65-F5344CB8AC3E}">
        <p14:creationId xmlns:p14="http://schemas.microsoft.com/office/powerpoint/2010/main" val="4250697657"/>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1031777"/>
            <a:ext cx="12192000" cy="4778820"/>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556378950"/>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5228706"/>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281181786"/>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5187142"/>
          </a:xfrm>
        </p:spPr>
        <p:txBody>
          <a:bodyPr/>
          <a:lstStyle>
            <a:lvl1pPr marL="0" indent="0">
              <a:buNone/>
              <a:defRPr/>
            </a:lvl1pPr>
          </a:lstStyle>
          <a:p>
            <a:r>
              <a:rPr lang="en-US" dirty="0" smtClean="0"/>
              <a:t>Click icon to add picture</a:t>
            </a:r>
            <a:endParaRPr lang="en-US" dirty="0"/>
          </a:p>
        </p:txBody>
      </p:sp>
      <p:sp>
        <p:nvSpPr>
          <p:cNvPr id="4" name="Picture Placeholder 17"/>
          <p:cNvSpPr>
            <a:spLocks noGrp="1"/>
          </p:cNvSpPr>
          <p:nvPr>
            <p:ph type="pic" sz="quarter" idx="13"/>
          </p:nvPr>
        </p:nvSpPr>
        <p:spPr>
          <a:xfrm>
            <a:off x="6365702" y="814647"/>
            <a:ext cx="4677295" cy="5187142"/>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61117654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p:cNvSpPr/>
          <p:nvPr/>
        </p:nvSpPr>
        <p:spPr>
          <a:xfrm>
            <a:off x="1128133"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6" name="Oval 15"/>
          <p:cNvSpPr/>
          <p:nvPr/>
        </p:nvSpPr>
        <p:spPr>
          <a:xfrm>
            <a:off x="6488154"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Unordered List 1</a:t>
            </a:r>
            <a:endParaRPr lang="en-US" dirty="0"/>
          </a:p>
        </p:txBody>
      </p:sp>
      <p:sp>
        <p:nvSpPr>
          <p:cNvPr id="20" name="Text Placeholder 19"/>
          <p:cNvSpPr>
            <a:spLocks noGrp="1"/>
          </p:cNvSpPr>
          <p:nvPr userDrawn="1">
            <p:ph type="body" sz="quarter" idx="22" hasCustomPrompt="1"/>
          </p:nvPr>
        </p:nvSpPr>
        <p:spPr>
          <a:xfrm>
            <a:off x="1751719" y="2106227"/>
            <a:ext cx="4011964" cy="373362"/>
          </a:xfrm>
        </p:spPr>
        <p:txBody>
          <a:bodyPr>
            <a:normAutofit/>
          </a:bodyPr>
          <a:lstStyle>
            <a:lvl1pPr marL="0" indent="0">
              <a:buNone/>
              <a:defRPr sz="2000" b="1">
                <a:solidFill>
                  <a:schemeClr val="tx1">
                    <a:lumMod val="75000"/>
                    <a:lumOff val="25000"/>
                  </a:schemeClr>
                </a:solidFill>
              </a:defRPr>
            </a:lvl1pPr>
          </a:lstStyle>
          <a:p>
            <a:pPr lvl="0"/>
            <a:r>
              <a:rPr lang="en-US" dirty="0" smtClean="0"/>
              <a:t>Text…</a:t>
            </a:r>
            <a:endParaRPr lang="en-US" dirty="0"/>
          </a:p>
        </p:txBody>
      </p:sp>
      <p:sp>
        <p:nvSpPr>
          <p:cNvPr id="21" name="Text Placeholder 19"/>
          <p:cNvSpPr>
            <a:spLocks noGrp="1"/>
          </p:cNvSpPr>
          <p:nvPr userDrawn="1">
            <p:ph type="body" sz="quarter" idx="23" hasCustomPrompt="1"/>
          </p:nvPr>
        </p:nvSpPr>
        <p:spPr>
          <a:xfrm>
            <a:off x="7118621" y="2106227"/>
            <a:ext cx="4011964" cy="373362"/>
          </a:xfrm>
        </p:spPr>
        <p:txBody>
          <a:bodyPr>
            <a:normAutofit/>
          </a:bodyPr>
          <a:lstStyle>
            <a:lvl1pPr marL="0" indent="0">
              <a:buNone/>
              <a:defRPr sz="2000" b="1">
                <a:solidFill>
                  <a:schemeClr val="tx1">
                    <a:lumMod val="75000"/>
                    <a:lumOff val="25000"/>
                  </a:schemeClr>
                </a:solidFill>
              </a:defRPr>
            </a:lvl1pPr>
          </a:lstStyle>
          <a:p>
            <a:pPr lvl="0"/>
            <a:r>
              <a:rPr lang="en-US" dirty="0" smtClean="0"/>
              <a:t>Text…</a:t>
            </a:r>
            <a:endParaRPr lang="en-US" dirty="0"/>
          </a:p>
        </p:txBody>
      </p:sp>
      <p:sp>
        <p:nvSpPr>
          <p:cNvPr id="23" name="Text Placeholder 22"/>
          <p:cNvSpPr>
            <a:spLocks noGrp="1"/>
          </p:cNvSpPr>
          <p:nvPr userDrawn="1">
            <p:ph type="body" sz="quarter" idx="24" hasCustomPrompt="1"/>
          </p:nvPr>
        </p:nvSpPr>
        <p:spPr>
          <a:xfrm>
            <a:off x="1752601" y="2480365"/>
            <a:ext cx="4011084" cy="3617913"/>
          </a:xfrm>
        </p:spPr>
        <p:txBody>
          <a:bodyPr>
            <a:normAutofit/>
          </a:bodyPr>
          <a:lstStyle>
            <a:lvl1pPr marL="0" indent="0">
              <a:buNone/>
              <a:defRPr sz="2000" baseline="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Text…</a:t>
            </a:r>
            <a:endParaRPr lang="en-US" dirty="0"/>
          </a:p>
        </p:txBody>
      </p:sp>
      <p:sp>
        <p:nvSpPr>
          <p:cNvPr id="24" name="Text Placeholder 22"/>
          <p:cNvSpPr>
            <a:spLocks noGrp="1"/>
          </p:cNvSpPr>
          <p:nvPr userDrawn="1">
            <p:ph type="body" sz="quarter" idx="25" hasCustomPrompt="1"/>
          </p:nvPr>
        </p:nvSpPr>
        <p:spPr>
          <a:xfrm>
            <a:off x="7119501" y="2486904"/>
            <a:ext cx="4011084" cy="3611426"/>
          </a:xfrm>
        </p:spPr>
        <p:txBody>
          <a:bodyPr>
            <a:normAutofit/>
          </a:bodyPr>
          <a:lstStyle>
            <a:lvl1pPr marL="0" indent="0">
              <a:buNone/>
              <a:defRPr sz="20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Text…</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4024788912"/>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196280" y="1233820"/>
            <a:ext cx="5280349"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1" name="Text Placeholder 3"/>
          <p:cNvSpPr>
            <a:spLocks noGrp="1"/>
          </p:cNvSpPr>
          <p:nvPr>
            <p:ph type="body" sz="half" idx="10" hasCustomPrompt="1"/>
          </p:nvPr>
        </p:nvSpPr>
        <p:spPr>
          <a:xfrm>
            <a:off x="6196282" y="3069758"/>
            <a:ext cx="5280349"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2" name="Picture Placeholder 2"/>
          <p:cNvSpPr>
            <a:spLocks noGrp="1" noChangeAspect="1"/>
          </p:cNvSpPr>
          <p:nvPr>
            <p:ph type="pic" idx="1"/>
          </p:nvPr>
        </p:nvSpPr>
        <p:spPr>
          <a:xfrm>
            <a:off x="-5384"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5" name="Text Placeholder 13"/>
          <p:cNvSpPr>
            <a:spLocks noGrp="1"/>
          </p:cNvSpPr>
          <p:nvPr>
            <p:ph type="body" sz="quarter" idx="11" hasCustomPrompt="1"/>
          </p:nvPr>
        </p:nvSpPr>
        <p:spPr>
          <a:xfrm>
            <a:off x="1170433" y="3290207"/>
            <a:ext cx="3755135" cy="2174875"/>
          </a:xfrm>
        </p:spPr>
        <p:txBody>
          <a:bodyPr>
            <a:normAutofit/>
          </a:bodyPr>
          <a:lstStyle>
            <a:lvl1pPr marL="0" indent="0" algn="r">
              <a:spcBef>
                <a:spcPts val="0"/>
              </a:spcBef>
              <a:buNone/>
              <a:defRPr sz="3000"/>
            </a:lvl1pPr>
          </a:lstStyle>
          <a:p>
            <a:pPr lvl="0"/>
            <a:r>
              <a:rPr lang="en-US" dirty="0" smtClean="0"/>
              <a:t>Left Photo Slide 1</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835210991"/>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384" y="-1"/>
            <a:ext cx="5280536"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0" name="Text Placeholder 3"/>
          <p:cNvSpPr>
            <a:spLocks noGrp="1"/>
          </p:cNvSpPr>
          <p:nvPr>
            <p:ph type="body" sz="half" idx="2" hasCustomPrompt="1"/>
          </p:nvPr>
        </p:nvSpPr>
        <p:spPr>
          <a:xfrm>
            <a:off x="6106342" y="2099462"/>
            <a:ext cx="5280349" cy="595546"/>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Left Photo Slide 2</a:t>
            </a:r>
          </a:p>
        </p:txBody>
      </p:sp>
      <p:sp>
        <p:nvSpPr>
          <p:cNvPr id="13" name="Text Placeholder 3"/>
          <p:cNvSpPr>
            <a:spLocks noGrp="1"/>
          </p:cNvSpPr>
          <p:nvPr>
            <p:ph type="body" sz="half" idx="10" hasCustomPrompt="1"/>
          </p:nvPr>
        </p:nvSpPr>
        <p:spPr>
          <a:xfrm>
            <a:off x="6106342" y="2702503"/>
            <a:ext cx="5280349"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Tree>
    <p:extLst>
      <p:ext uri="{BB962C8B-B14F-4D97-AF65-F5344CB8AC3E}">
        <p14:creationId xmlns:p14="http://schemas.microsoft.com/office/powerpoint/2010/main" val="1676131622"/>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7635330" y="1711757"/>
            <a:ext cx="3757193"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Left Photos Slide 3</a:t>
            </a:r>
          </a:p>
        </p:txBody>
      </p:sp>
      <p:sp>
        <p:nvSpPr>
          <p:cNvPr id="13" name="Text Placeholder 3"/>
          <p:cNvSpPr>
            <a:spLocks noGrp="1"/>
          </p:cNvSpPr>
          <p:nvPr>
            <p:ph type="body" sz="half" idx="10" hasCustomPrompt="1"/>
          </p:nvPr>
        </p:nvSpPr>
        <p:spPr>
          <a:xfrm>
            <a:off x="7635332" y="2702503"/>
            <a:ext cx="3757193"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5" name="Picture Placeholder 2"/>
          <p:cNvSpPr>
            <a:spLocks noGrp="1" noChangeAspect="1"/>
          </p:cNvSpPr>
          <p:nvPr>
            <p:ph type="pic" idx="1"/>
          </p:nvPr>
        </p:nvSpPr>
        <p:spPr>
          <a:xfrm>
            <a:off x="-9753" y="-2744"/>
            <a:ext cx="3491111" cy="6858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Picture Placeholder 2"/>
          <p:cNvSpPr>
            <a:spLocks noGrp="1" noChangeAspect="1"/>
          </p:cNvSpPr>
          <p:nvPr>
            <p:ph type="pic" idx="11"/>
          </p:nvPr>
        </p:nvSpPr>
        <p:spPr>
          <a:xfrm>
            <a:off x="3485967" y="-2744"/>
            <a:ext cx="3313229"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7" name="Picture Placeholder 2"/>
          <p:cNvSpPr>
            <a:spLocks noGrp="1" noChangeAspect="1"/>
          </p:cNvSpPr>
          <p:nvPr>
            <p:ph type="pic" idx="12"/>
          </p:nvPr>
        </p:nvSpPr>
        <p:spPr>
          <a:xfrm>
            <a:off x="3485967" y="3436316"/>
            <a:ext cx="3313229" cy="342168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4103689828"/>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8" y="1219190"/>
            <a:ext cx="5280349"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1" name="Text Placeholder 3"/>
          <p:cNvSpPr>
            <a:spLocks noGrp="1"/>
          </p:cNvSpPr>
          <p:nvPr>
            <p:ph type="body" sz="half" idx="10" hasCustomPrompt="1"/>
          </p:nvPr>
        </p:nvSpPr>
        <p:spPr>
          <a:xfrm>
            <a:off x="839790" y="3055128"/>
            <a:ext cx="5280349"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2" name="Picture Placeholder 2"/>
          <p:cNvSpPr>
            <a:spLocks noGrp="1" noChangeAspect="1"/>
          </p:cNvSpPr>
          <p:nvPr>
            <p:ph type="pic" idx="1"/>
          </p:nvPr>
        </p:nvSpPr>
        <p:spPr>
          <a:xfrm>
            <a:off x="7411771"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5" name="Text Placeholder 13"/>
          <p:cNvSpPr>
            <a:spLocks noGrp="1"/>
          </p:cNvSpPr>
          <p:nvPr>
            <p:ph type="body" sz="quarter" idx="11" hasCustomPrompt="1"/>
          </p:nvPr>
        </p:nvSpPr>
        <p:spPr>
          <a:xfrm>
            <a:off x="7256237" y="3290207"/>
            <a:ext cx="3581096" cy="2174875"/>
          </a:xfrm>
        </p:spPr>
        <p:txBody>
          <a:bodyPr>
            <a:normAutofit/>
          </a:bodyPr>
          <a:lstStyle>
            <a:lvl1pPr marL="0" indent="0">
              <a:buNone/>
              <a:defRPr sz="3000"/>
            </a:lvl1pPr>
          </a:lstStyle>
          <a:p>
            <a:pPr lvl="0"/>
            <a:r>
              <a:rPr lang="en-US" dirty="0" smtClean="0"/>
              <a:t>Right Photo Slide 1</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4234368574"/>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1"/>
            <a:ext cx="5280536"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3" name="Text Placeholder 3"/>
          <p:cNvSpPr>
            <a:spLocks noGrp="1"/>
          </p:cNvSpPr>
          <p:nvPr>
            <p:ph type="body" sz="half" idx="10" hasCustomPrompt="1"/>
          </p:nvPr>
        </p:nvSpPr>
        <p:spPr>
          <a:xfrm>
            <a:off x="839796" y="2709818"/>
            <a:ext cx="5280349"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5" name="Text Placeholder 3"/>
          <p:cNvSpPr>
            <a:spLocks noGrp="1"/>
          </p:cNvSpPr>
          <p:nvPr>
            <p:ph type="body" sz="half" idx="2" hasCustomPrompt="1"/>
          </p:nvPr>
        </p:nvSpPr>
        <p:spPr>
          <a:xfrm>
            <a:off x="839796" y="2106779"/>
            <a:ext cx="5280349" cy="595725"/>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Right Photo Slide 2</a:t>
            </a:r>
          </a:p>
        </p:txBody>
      </p:sp>
    </p:spTree>
    <p:extLst>
      <p:ext uri="{BB962C8B-B14F-4D97-AF65-F5344CB8AC3E}">
        <p14:creationId xmlns:p14="http://schemas.microsoft.com/office/powerpoint/2010/main" val="2573643474"/>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839777" y="1711757"/>
            <a:ext cx="3757193"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Right Photos Slide 3</a:t>
            </a:r>
          </a:p>
        </p:txBody>
      </p:sp>
      <p:sp>
        <p:nvSpPr>
          <p:cNvPr id="13" name="Text Placeholder 3"/>
          <p:cNvSpPr>
            <a:spLocks noGrp="1"/>
          </p:cNvSpPr>
          <p:nvPr>
            <p:ph type="body" sz="half" idx="10" hasCustomPrompt="1"/>
          </p:nvPr>
        </p:nvSpPr>
        <p:spPr>
          <a:xfrm>
            <a:off x="839778" y="2702503"/>
            <a:ext cx="3757193"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5" name="Picture Placeholder 2"/>
          <p:cNvSpPr>
            <a:spLocks noGrp="1" noChangeAspect="1"/>
          </p:cNvSpPr>
          <p:nvPr>
            <p:ph type="pic" idx="1"/>
          </p:nvPr>
        </p:nvSpPr>
        <p:spPr>
          <a:xfrm>
            <a:off x="8698918" y="-1"/>
            <a:ext cx="3491111"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Picture Placeholder 2"/>
          <p:cNvSpPr>
            <a:spLocks noGrp="1" noChangeAspect="1"/>
          </p:cNvSpPr>
          <p:nvPr>
            <p:ph type="pic" idx="11"/>
          </p:nvPr>
        </p:nvSpPr>
        <p:spPr>
          <a:xfrm>
            <a:off x="5373743" y="-1"/>
            <a:ext cx="3313229" cy="342150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7" name="Picture Placeholder 2"/>
          <p:cNvSpPr>
            <a:spLocks noGrp="1" noChangeAspect="1"/>
          </p:cNvSpPr>
          <p:nvPr>
            <p:ph type="pic" idx="12"/>
          </p:nvPr>
        </p:nvSpPr>
        <p:spPr>
          <a:xfrm>
            <a:off x="5373743" y="3429000"/>
            <a:ext cx="3313972"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3062699931"/>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Table</a:t>
            </a:r>
            <a:endParaRPr lang="en-US" dirty="0"/>
          </a:p>
        </p:txBody>
      </p:sp>
      <p:sp>
        <p:nvSpPr>
          <p:cNvPr id="12" name="Text Placeholder 3"/>
          <p:cNvSpPr>
            <a:spLocks noGrp="1"/>
          </p:cNvSpPr>
          <p:nvPr>
            <p:ph type="body" sz="half" idx="10" hasCustomPrompt="1"/>
          </p:nvPr>
        </p:nvSpPr>
        <p:spPr>
          <a:xfrm>
            <a:off x="1506004" y="1498349"/>
            <a:ext cx="9182159" cy="971377"/>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390967206"/>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ata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Data Slide 1</a:t>
            </a:r>
            <a:endParaRPr lang="en-US" dirty="0"/>
          </a:p>
        </p:txBody>
      </p:sp>
      <p:sp>
        <p:nvSpPr>
          <p:cNvPr id="12" name="Text Placeholder 3"/>
          <p:cNvSpPr>
            <a:spLocks noGrp="1"/>
          </p:cNvSpPr>
          <p:nvPr>
            <p:ph type="body" sz="half" idx="10" hasCustomPrompt="1"/>
          </p:nvPr>
        </p:nvSpPr>
        <p:spPr>
          <a:xfrm>
            <a:off x="896404" y="2097064"/>
            <a:ext cx="3690451" cy="3495801"/>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829287736"/>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ata Slide 2">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Data Slide 2</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700390671"/>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7316"/>
            <a:ext cx="5280536" cy="686531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0" name="Text Placeholder 3"/>
          <p:cNvSpPr>
            <a:spLocks noGrp="1"/>
          </p:cNvSpPr>
          <p:nvPr>
            <p:ph type="body" sz="half" idx="2" hasCustomPrompt="1"/>
          </p:nvPr>
        </p:nvSpPr>
        <p:spPr>
          <a:xfrm>
            <a:off x="912369" y="1721334"/>
            <a:ext cx="5207776" cy="489160"/>
          </a:xfrm>
        </p:spPr>
        <p:txBody>
          <a:bodyPr>
            <a:noAutofit/>
          </a:bodyPr>
          <a:lstStyle>
            <a:lvl1pPr marL="0" indent="0">
              <a:buNone/>
              <a:defRPr sz="3000" b="1">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Name</a:t>
            </a:r>
          </a:p>
        </p:txBody>
      </p:sp>
      <p:sp>
        <p:nvSpPr>
          <p:cNvPr id="11" name="Text Placeholder 2"/>
          <p:cNvSpPr>
            <a:spLocks noGrp="1"/>
          </p:cNvSpPr>
          <p:nvPr>
            <p:ph type="body" sz="quarter" idx="11" hasCustomPrompt="1"/>
          </p:nvPr>
        </p:nvSpPr>
        <p:spPr>
          <a:xfrm>
            <a:off x="912891" y="2221606"/>
            <a:ext cx="5207255" cy="325437"/>
          </a:xfrm>
        </p:spPr>
        <p:txBody>
          <a:bodyPr>
            <a:noAutofit/>
          </a:bodyPr>
          <a:lstStyle>
            <a:lvl1pPr marL="0" indent="0">
              <a:buNone/>
              <a:defRPr sz="180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Manager Title</a:t>
            </a:r>
            <a:endParaRPr lang="en-US" dirty="0"/>
          </a:p>
        </p:txBody>
      </p:sp>
      <p:sp>
        <p:nvSpPr>
          <p:cNvPr id="12" name="Text Placeholder 3"/>
          <p:cNvSpPr>
            <a:spLocks noGrp="1"/>
          </p:cNvSpPr>
          <p:nvPr>
            <p:ph type="body" sz="half" idx="10" hasCustomPrompt="1"/>
          </p:nvPr>
        </p:nvSpPr>
        <p:spPr>
          <a:xfrm>
            <a:off x="912369" y="2702503"/>
            <a:ext cx="5207776"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Tree>
    <p:extLst>
      <p:ext uri="{BB962C8B-B14F-4D97-AF65-F5344CB8AC3E}">
        <p14:creationId xmlns:p14="http://schemas.microsoft.com/office/powerpoint/2010/main" val="326708379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smtClean="0"/>
              <a:t>Unordered List 2</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987461"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4" name="Oval 13"/>
          <p:cNvSpPr/>
          <p:nvPr userDrawn="1"/>
        </p:nvSpPr>
        <p:spPr>
          <a:xfrm>
            <a:off x="4603211"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7" name="Oval 16"/>
          <p:cNvSpPr/>
          <p:nvPr userDrawn="1"/>
        </p:nvSpPr>
        <p:spPr>
          <a:xfrm>
            <a:off x="8216391" y="2078052"/>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 name="Text Placeholder 2"/>
          <p:cNvSpPr>
            <a:spLocks noGrp="1"/>
          </p:cNvSpPr>
          <p:nvPr>
            <p:ph type="body" sz="quarter" idx="22" hasCustomPrompt="1"/>
          </p:nvPr>
        </p:nvSpPr>
        <p:spPr>
          <a:xfrm>
            <a:off x="1611928" y="2097855"/>
            <a:ext cx="2387600" cy="372955"/>
          </a:xfrm>
        </p:spPr>
        <p:txBody>
          <a:bodyPr>
            <a:noAutofit/>
          </a:bodyPr>
          <a:lstStyle>
            <a:lvl1pPr marL="285750" indent="-28575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5242703" y="2097855"/>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847297" y="2097855"/>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611928" y="2474230"/>
            <a:ext cx="2387600" cy="3702416"/>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5242525"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846711"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5" name="TextBox 1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48043946"/>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Team Slide 1</a:t>
            </a:r>
            <a:endParaRPr lang="en-US" dirty="0"/>
          </a:p>
        </p:txBody>
      </p:sp>
      <p:sp>
        <p:nvSpPr>
          <p:cNvPr id="17" name="Picture Placeholder 15"/>
          <p:cNvSpPr>
            <a:spLocks noGrp="1"/>
          </p:cNvSpPr>
          <p:nvPr>
            <p:ph type="pic" sz="quarter" idx="23"/>
          </p:nvPr>
        </p:nvSpPr>
        <p:spPr>
          <a:xfrm>
            <a:off x="4612828" y="1787643"/>
            <a:ext cx="2887133" cy="2174875"/>
          </a:xfrm>
        </p:spPr>
        <p:txBody>
          <a:bodyPr/>
          <a:lstStyle>
            <a:lvl1pPr marL="0" indent="0">
              <a:buNone/>
              <a:defRPr/>
            </a:lvl1pPr>
          </a:lstStyle>
          <a:p>
            <a:r>
              <a:rPr lang="en-US" dirty="0" smtClean="0"/>
              <a:t>Click icon to add picture</a:t>
            </a:r>
            <a:endParaRPr lang="en-US" dirty="0"/>
          </a:p>
        </p:txBody>
      </p:sp>
      <p:sp>
        <p:nvSpPr>
          <p:cNvPr id="19" name="Picture Placeholder 15"/>
          <p:cNvSpPr>
            <a:spLocks noGrp="1"/>
          </p:cNvSpPr>
          <p:nvPr>
            <p:ph type="pic" sz="quarter" idx="24"/>
          </p:nvPr>
        </p:nvSpPr>
        <p:spPr>
          <a:xfrm>
            <a:off x="1065695" y="1787643"/>
            <a:ext cx="2887133" cy="2174875"/>
          </a:xfrm>
        </p:spPr>
        <p:txBody>
          <a:bodyPr/>
          <a:lstStyle>
            <a:lvl1pPr marL="0" indent="0">
              <a:buNone/>
              <a:defRPr/>
            </a:lvl1pPr>
          </a:lstStyle>
          <a:p>
            <a:r>
              <a:rPr lang="en-US" dirty="0" smtClean="0"/>
              <a:t>Click icon to add picture</a:t>
            </a:r>
            <a:endParaRPr lang="en-US" dirty="0"/>
          </a:p>
        </p:txBody>
      </p:sp>
      <p:sp>
        <p:nvSpPr>
          <p:cNvPr id="20" name="Picture Placeholder 15"/>
          <p:cNvSpPr>
            <a:spLocks noGrp="1"/>
          </p:cNvSpPr>
          <p:nvPr>
            <p:ph type="pic" sz="quarter" idx="22"/>
          </p:nvPr>
        </p:nvSpPr>
        <p:spPr>
          <a:xfrm>
            <a:off x="8163680" y="1787643"/>
            <a:ext cx="2887133" cy="2174875"/>
          </a:xfrm>
        </p:spPr>
        <p:txBody>
          <a:bodyPr/>
          <a:lstStyle>
            <a:lvl1pPr marL="0" indent="0">
              <a:buNone/>
              <a:defRPr/>
            </a:lvl1pPr>
          </a:lstStyle>
          <a:p>
            <a:r>
              <a:rPr lang="en-US" dirty="0" smtClean="0"/>
              <a:t>Click icon to add picture</a:t>
            </a:r>
            <a:endParaRPr lang="en-US" dirty="0"/>
          </a:p>
        </p:txBody>
      </p:sp>
      <p:sp>
        <p:nvSpPr>
          <p:cNvPr id="23" name="Text Placeholder 21"/>
          <p:cNvSpPr>
            <a:spLocks noGrp="1"/>
          </p:cNvSpPr>
          <p:nvPr>
            <p:ph type="body" sz="quarter" idx="25" hasCustomPrompt="1"/>
          </p:nvPr>
        </p:nvSpPr>
        <p:spPr>
          <a:xfrm>
            <a:off x="1065519" y="4369066"/>
            <a:ext cx="2887308"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4" name="Text Placeholder 21"/>
          <p:cNvSpPr>
            <a:spLocks noGrp="1"/>
          </p:cNvSpPr>
          <p:nvPr>
            <p:ph type="body" sz="quarter" idx="26" hasCustomPrompt="1"/>
          </p:nvPr>
        </p:nvSpPr>
        <p:spPr>
          <a:xfrm>
            <a:off x="4612830" y="4366079"/>
            <a:ext cx="2887132"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5" name="Text Placeholder 21"/>
          <p:cNvSpPr>
            <a:spLocks noGrp="1"/>
          </p:cNvSpPr>
          <p:nvPr>
            <p:ph type="body" sz="quarter" idx="27" hasCustomPrompt="1"/>
          </p:nvPr>
        </p:nvSpPr>
        <p:spPr>
          <a:xfrm>
            <a:off x="8163506" y="4358568"/>
            <a:ext cx="2887132" cy="349454"/>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7" name="Text Placeholder 21"/>
          <p:cNvSpPr>
            <a:spLocks noGrp="1"/>
          </p:cNvSpPr>
          <p:nvPr>
            <p:ph type="body" sz="quarter" idx="29" hasCustomPrompt="1"/>
          </p:nvPr>
        </p:nvSpPr>
        <p:spPr>
          <a:xfrm>
            <a:off x="4612654" y="4704753"/>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28" name="Text Placeholder 21"/>
          <p:cNvSpPr>
            <a:spLocks noGrp="1"/>
          </p:cNvSpPr>
          <p:nvPr>
            <p:ph type="body" sz="quarter" idx="30" hasCustomPrompt="1"/>
          </p:nvPr>
        </p:nvSpPr>
        <p:spPr>
          <a:xfrm>
            <a:off x="1065519" y="4712068"/>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29" name="Text Placeholder 21"/>
          <p:cNvSpPr>
            <a:spLocks noGrp="1"/>
          </p:cNvSpPr>
          <p:nvPr>
            <p:ph type="body" sz="quarter" idx="31" hasCustomPrompt="1"/>
          </p:nvPr>
        </p:nvSpPr>
        <p:spPr>
          <a:xfrm>
            <a:off x="8163506" y="4715116"/>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31" name="Text Placeholder 21"/>
          <p:cNvSpPr>
            <a:spLocks noGrp="1"/>
          </p:cNvSpPr>
          <p:nvPr>
            <p:ph type="body" sz="quarter" idx="33" hasCustomPrompt="1"/>
          </p:nvPr>
        </p:nvSpPr>
        <p:spPr>
          <a:xfrm>
            <a:off x="4612653" y="5047754"/>
            <a:ext cx="2887308" cy="1015312"/>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2" name="Text Placeholder 21"/>
          <p:cNvSpPr>
            <a:spLocks noGrp="1"/>
          </p:cNvSpPr>
          <p:nvPr>
            <p:ph type="body" sz="quarter" idx="32" hasCustomPrompt="1"/>
          </p:nvPr>
        </p:nvSpPr>
        <p:spPr>
          <a:xfrm>
            <a:off x="1065518" y="5055070"/>
            <a:ext cx="2887308" cy="1007997"/>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3" name="Text Placeholder 21"/>
          <p:cNvSpPr>
            <a:spLocks noGrp="1"/>
          </p:cNvSpPr>
          <p:nvPr>
            <p:ph type="body" sz="quarter" idx="34" hasCustomPrompt="1"/>
          </p:nvPr>
        </p:nvSpPr>
        <p:spPr>
          <a:xfrm>
            <a:off x="8163417" y="5055934"/>
            <a:ext cx="2887308" cy="1007133"/>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905627693"/>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Team Slide 2</a:t>
            </a:r>
            <a:endParaRPr lang="en-US" dirty="0"/>
          </a:p>
        </p:txBody>
      </p:sp>
      <p:sp>
        <p:nvSpPr>
          <p:cNvPr id="24" name="Text Placeholder 21"/>
          <p:cNvSpPr>
            <a:spLocks noGrp="1"/>
          </p:cNvSpPr>
          <p:nvPr>
            <p:ph type="body" sz="quarter" idx="25" hasCustomPrompt="1"/>
          </p:nvPr>
        </p:nvSpPr>
        <p:spPr>
          <a:xfrm>
            <a:off x="475" y="4569092"/>
            <a:ext cx="3028501" cy="342999"/>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8" name="Text Placeholder 21"/>
          <p:cNvSpPr>
            <a:spLocks noGrp="1"/>
          </p:cNvSpPr>
          <p:nvPr>
            <p:ph type="body" sz="quarter" idx="30" hasCustomPrompt="1"/>
          </p:nvPr>
        </p:nvSpPr>
        <p:spPr>
          <a:xfrm>
            <a:off x="475" y="4919407"/>
            <a:ext cx="3028501" cy="36494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31" name="Text Placeholder 21"/>
          <p:cNvSpPr>
            <a:spLocks noGrp="1"/>
          </p:cNvSpPr>
          <p:nvPr>
            <p:ph type="body" sz="quarter" idx="32" hasCustomPrompt="1"/>
          </p:nvPr>
        </p:nvSpPr>
        <p:spPr>
          <a:xfrm>
            <a:off x="474" y="5291672"/>
            <a:ext cx="3028503" cy="994230"/>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4" name="Picture Placeholder 15"/>
          <p:cNvSpPr>
            <a:spLocks noGrp="1"/>
          </p:cNvSpPr>
          <p:nvPr>
            <p:ph type="pic" sz="quarter" idx="23"/>
          </p:nvPr>
        </p:nvSpPr>
        <p:spPr>
          <a:xfrm>
            <a:off x="3034370" y="1838842"/>
            <a:ext cx="3002037" cy="2325903"/>
          </a:xfrm>
        </p:spPr>
        <p:txBody>
          <a:bodyPr/>
          <a:lstStyle>
            <a:lvl1pPr marL="0" indent="0">
              <a:buNone/>
              <a:defRPr/>
            </a:lvl1pPr>
          </a:lstStyle>
          <a:p>
            <a:r>
              <a:rPr lang="en-US" dirty="0" smtClean="0"/>
              <a:t>Click icon to add picture</a:t>
            </a:r>
            <a:endParaRPr lang="en-US" dirty="0"/>
          </a:p>
        </p:txBody>
      </p:sp>
      <p:sp>
        <p:nvSpPr>
          <p:cNvPr id="35" name="Picture Placeholder 15"/>
          <p:cNvSpPr>
            <a:spLocks noGrp="1"/>
          </p:cNvSpPr>
          <p:nvPr>
            <p:ph type="pic" sz="quarter" idx="24"/>
          </p:nvPr>
        </p:nvSpPr>
        <p:spPr>
          <a:xfrm>
            <a:off x="2744" y="1838842"/>
            <a:ext cx="3026233" cy="2325903"/>
          </a:xfrm>
        </p:spPr>
        <p:txBody>
          <a:bodyPr/>
          <a:lstStyle>
            <a:lvl1pPr marL="0" indent="0">
              <a:buNone/>
              <a:defRPr/>
            </a:lvl1pPr>
          </a:lstStyle>
          <a:p>
            <a:r>
              <a:rPr lang="en-US" dirty="0" smtClean="0"/>
              <a:t>Click icon to add picture</a:t>
            </a:r>
            <a:endParaRPr lang="en-US" dirty="0"/>
          </a:p>
        </p:txBody>
      </p:sp>
      <p:sp>
        <p:nvSpPr>
          <p:cNvPr id="36" name="Picture Placeholder 15"/>
          <p:cNvSpPr>
            <a:spLocks noGrp="1"/>
          </p:cNvSpPr>
          <p:nvPr>
            <p:ph type="pic" sz="quarter" idx="22"/>
          </p:nvPr>
        </p:nvSpPr>
        <p:spPr>
          <a:xfrm>
            <a:off x="6038673" y="1838842"/>
            <a:ext cx="3048641" cy="2325903"/>
          </a:xfrm>
        </p:spPr>
        <p:txBody>
          <a:bodyPr/>
          <a:lstStyle>
            <a:lvl1pPr marL="0" indent="0">
              <a:buNone/>
              <a:defRPr/>
            </a:lvl1pPr>
          </a:lstStyle>
          <a:p>
            <a:r>
              <a:rPr lang="en-US" dirty="0" smtClean="0"/>
              <a:t>Click icon to add picture</a:t>
            </a:r>
            <a:endParaRPr lang="en-US" dirty="0"/>
          </a:p>
        </p:txBody>
      </p:sp>
      <p:sp>
        <p:nvSpPr>
          <p:cNvPr id="37" name="Picture Placeholder 15"/>
          <p:cNvSpPr>
            <a:spLocks noGrp="1"/>
          </p:cNvSpPr>
          <p:nvPr>
            <p:ph type="pic" sz="quarter" idx="35"/>
          </p:nvPr>
        </p:nvSpPr>
        <p:spPr>
          <a:xfrm>
            <a:off x="9097067" y="1838842"/>
            <a:ext cx="3094932" cy="2325903"/>
          </a:xfrm>
        </p:spPr>
        <p:txBody>
          <a:bodyPr/>
          <a:lstStyle>
            <a:lvl1pPr marL="0" indent="0">
              <a:buNone/>
              <a:defRPr/>
            </a:lvl1pPr>
          </a:lstStyle>
          <a:p>
            <a:r>
              <a:rPr lang="en-US" dirty="0" smtClean="0"/>
              <a:t>Click icon to add picture</a:t>
            </a:r>
            <a:endParaRPr lang="en-US" dirty="0"/>
          </a:p>
        </p:txBody>
      </p:sp>
      <p:sp>
        <p:nvSpPr>
          <p:cNvPr id="38" name="Text Placeholder 21"/>
          <p:cNvSpPr>
            <a:spLocks noGrp="1"/>
          </p:cNvSpPr>
          <p:nvPr>
            <p:ph type="body" sz="quarter" idx="36" hasCustomPrompt="1"/>
          </p:nvPr>
        </p:nvSpPr>
        <p:spPr>
          <a:xfrm>
            <a:off x="3038730" y="4569092"/>
            <a:ext cx="3007431" cy="343002"/>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39" name="Text Placeholder 21"/>
          <p:cNvSpPr>
            <a:spLocks noGrp="1"/>
          </p:cNvSpPr>
          <p:nvPr>
            <p:ph type="body" sz="quarter" idx="37" hasCustomPrompt="1"/>
          </p:nvPr>
        </p:nvSpPr>
        <p:spPr>
          <a:xfrm>
            <a:off x="3038730" y="4919406"/>
            <a:ext cx="3007431" cy="372266"/>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0" name="Text Placeholder 21"/>
          <p:cNvSpPr>
            <a:spLocks noGrp="1"/>
          </p:cNvSpPr>
          <p:nvPr>
            <p:ph type="body" sz="quarter" idx="38" hasCustomPrompt="1"/>
          </p:nvPr>
        </p:nvSpPr>
        <p:spPr>
          <a:xfrm>
            <a:off x="3038731" y="5298984"/>
            <a:ext cx="3007429" cy="986918"/>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1" name="Text Placeholder 21"/>
          <p:cNvSpPr>
            <a:spLocks noGrp="1"/>
          </p:cNvSpPr>
          <p:nvPr>
            <p:ph type="body" sz="quarter" idx="39" hasCustomPrompt="1"/>
          </p:nvPr>
        </p:nvSpPr>
        <p:spPr>
          <a:xfrm>
            <a:off x="6055913" y="4569092"/>
            <a:ext cx="3076667"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42" name="Text Placeholder 21"/>
          <p:cNvSpPr>
            <a:spLocks noGrp="1"/>
          </p:cNvSpPr>
          <p:nvPr>
            <p:ph type="body" sz="quarter" idx="40" hasCustomPrompt="1"/>
          </p:nvPr>
        </p:nvSpPr>
        <p:spPr>
          <a:xfrm>
            <a:off x="6055915" y="4919408"/>
            <a:ext cx="3076667"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3" name="Text Placeholder 21"/>
          <p:cNvSpPr>
            <a:spLocks noGrp="1"/>
          </p:cNvSpPr>
          <p:nvPr>
            <p:ph type="body" sz="quarter" idx="41" hasCustomPrompt="1"/>
          </p:nvPr>
        </p:nvSpPr>
        <p:spPr>
          <a:xfrm>
            <a:off x="6055913" y="5296217"/>
            <a:ext cx="3076668" cy="994235"/>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4" name="Text Placeholder 21"/>
          <p:cNvSpPr>
            <a:spLocks noGrp="1"/>
          </p:cNvSpPr>
          <p:nvPr>
            <p:ph type="body" sz="quarter" idx="42" hasCustomPrompt="1"/>
          </p:nvPr>
        </p:nvSpPr>
        <p:spPr>
          <a:xfrm>
            <a:off x="9136063" y="4569091"/>
            <a:ext cx="3055936"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45" name="Text Placeholder 21"/>
          <p:cNvSpPr>
            <a:spLocks noGrp="1"/>
          </p:cNvSpPr>
          <p:nvPr>
            <p:ph type="body" sz="quarter" idx="43" hasCustomPrompt="1"/>
          </p:nvPr>
        </p:nvSpPr>
        <p:spPr>
          <a:xfrm>
            <a:off x="9136064" y="4919408"/>
            <a:ext cx="3055937"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6" name="Text Placeholder 21"/>
          <p:cNvSpPr>
            <a:spLocks noGrp="1"/>
          </p:cNvSpPr>
          <p:nvPr>
            <p:ph type="body" sz="quarter" idx="44" hasCustomPrompt="1"/>
          </p:nvPr>
        </p:nvSpPr>
        <p:spPr>
          <a:xfrm>
            <a:off x="9136064" y="5298980"/>
            <a:ext cx="3055937" cy="986923"/>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827254829"/>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smtClean="0">
                <a:solidFill>
                  <a:prstClr val="black">
                    <a:lumMod val="75000"/>
                    <a:lumOff val="25000"/>
                  </a:prstClr>
                </a:solidFill>
                <a:latin typeface="Century Gothic" panose="020B0502020202020204" pitchFamily="34" charset="0"/>
              </a:rPr>
              <a:t>Department of Health</a:t>
            </a:r>
            <a:endParaRPr lang="en-US" sz="3000" dirty="0">
              <a:solidFill>
                <a:prstClr val="black">
                  <a:lumMod val="75000"/>
                  <a:lumOff val="25000"/>
                </a:prstClr>
              </a:solidFill>
              <a:latin typeface="Century Gothic" panose="020B0502020202020204" pitchFamily="34" charset="0"/>
            </a:endParaRPr>
          </a:p>
        </p:txBody>
      </p:sp>
      <p:pic>
        <p:nvPicPr>
          <p:cNvPr id="29" name="Picture 15"/>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57003" y="1845776"/>
            <a:ext cx="2998107" cy="23258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55110" y="1845774"/>
            <a:ext cx="3070684" cy="23258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screen">
            <a:extLst>
              <a:ext uri="{28A0092B-C50C-407E-A947-70E740481C1C}">
                <a14:useLocalDpi xmlns:a14="http://schemas.microsoft.com/office/drawing/2010/main" val="0"/>
              </a:ext>
            </a:extLst>
          </a:blip>
          <a:srcRect l="22957" r="25000" b="23750"/>
          <a:stretch/>
        </p:blipFill>
        <p:spPr>
          <a:xfrm>
            <a:off x="0" y="1845773"/>
            <a:ext cx="3057003" cy="2325899"/>
          </a:xfrm>
          <a:prstGeom prst="rect">
            <a:avLst/>
          </a:prstGeom>
          <a:effectLst>
            <a:outerShdw blurRad="50800" dist="38100" dir="2700000" algn="tl" rotWithShape="0">
              <a:prstClr val="black">
                <a:alpha val="40000"/>
              </a:prstClr>
            </a:outerShdw>
          </a:effectLst>
        </p:spPr>
      </p:pic>
      <p:sp>
        <p:nvSpPr>
          <p:cNvPr id="50" name="TextBox 49"/>
          <p:cNvSpPr txBox="1"/>
          <p:nvPr userDrawn="1"/>
        </p:nvSpPr>
        <p:spPr>
          <a:xfrm>
            <a:off x="-9235" y="4393627"/>
            <a:ext cx="3066237" cy="2071336"/>
          </a:xfrm>
          <a:prstGeom prst="rect">
            <a:avLst/>
          </a:prstGeom>
          <a:noFill/>
          <a:ln>
            <a:noFill/>
          </a:ln>
        </p:spPr>
        <p:txBody>
          <a:bodyPr wrap="square" rtlCol="0">
            <a:spAutoFit/>
          </a:bodyPr>
          <a:lstStyle/>
          <a:p>
            <a:pPr marL="173038" algn="ctr" fontAlgn="auto">
              <a:lnSpc>
                <a:spcPct val="90000"/>
              </a:lnSpc>
              <a:spcBef>
                <a:spcPts val="100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Disease </a:t>
            </a:r>
            <a:r>
              <a:rPr lang="en-US" sz="1500" b="1" dirty="0" smtClean="0">
                <a:solidFill>
                  <a:prstClr val="black">
                    <a:lumMod val="75000"/>
                    <a:lumOff val="25000"/>
                  </a:prstClr>
                </a:solidFill>
                <a:latin typeface="Century Gothic" panose="020B0502020202020204" pitchFamily="34" charset="0"/>
              </a:rPr>
              <a:t>Control</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smtClean="0">
                <a:solidFill>
                  <a:prstClr val="black">
                    <a:lumMod val="75000"/>
                    <a:lumOff val="25000"/>
                  </a:prstClr>
                </a:solidFill>
                <a:latin typeface="Century Gothic" panose="020B0502020202020204" pitchFamily="34" charset="0"/>
              </a:rPr>
              <a:t>&amp; </a:t>
            </a:r>
            <a:r>
              <a:rPr lang="en-US" sz="1500" b="1" dirty="0">
                <a:solidFill>
                  <a:prstClr val="black">
                    <a:lumMod val="75000"/>
                    <a:lumOff val="25000"/>
                  </a:prstClr>
                </a:solidFill>
                <a:latin typeface="Century Gothic" panose="020B0502020202020204" pitchFamily="34" charset="0"/>
              </a:rPr>
              <a:t>Health Statistics</a:t>
            </a:r>
          </a:p>
          <a:p>
            <a:pPr algn="ctr" fontAlgn="auto">
              <a:lnSpc>
                <a:spcPct val="90000"/>
              </a:lnSpc>
              <a:spcBef>
                <a:spcPts val="1200"/>
              </a:spcBef>
              <a:spcAft>
                <a:spcPts val="0"/>
              </a:spcAft>
              <a:buClr>
                <a:srgbClr val="57B6AF"/>
              </a:buClr>
              <a:buFont typeface="Arial" panose="020B0604020202020204" pitchFamily="34" charset="0"/>
              <a:buNone/>
            </a:pPr>
            <a:r>
              <a:rPr lang="en-US" sz="1800" i="1" dirty="0" smtClean="0">
                <a:solidFill>
                  <a:srgbClr val="349D96"/>
                </a:solidFill>
                <a:latin typeface="Century Gothic" panose="020B0502020202020204" pitchFamily="34" charset="0"/>
              </a:rPr>
              <a:t>Initiatives</a:t>
            </a:r>
            <a:endParaRPr lang="en-US" sz="1800" i="1" dirty="0">
              <a:solidFill>
                <a:srgbClr val="349D96"/>
              </a:solidFill>
              <a:latin typeface="Century Gothic" panose="020B0502020202020204" pitchFamily="34" charset="0"/>
            </a:endParaRPr>
          </a:p>
          <a:p>
            <a:pPr algn="ctr" fontAlgn="auto">
              <a:lnSpc>
                <a:spcPct val="90000"/>
              </a:lnSpc>
              <a:spcBef>
                <a:spcPts val="1200"/>
              </a:spcBef>
              <a:spcAft>
                <a:spcPts val="0"/>
              </a:spcAft>
              <a:buClr>
                <a:srgbClr val="57B6AF"/>
              </a:buClr>
              <a:buFont typeface="Arial" panose="020B0604020202020204" pitchFamily="34" charset="0"/>
              <a:buNone/>
            </a:pPr>
            <a:r>
              <a:rPr lang="en-US" sz="1400" dirty="0" smtClean="0">
                <a:solidFill>
                  <a:prstClr val="black">
                    <a:lumMod val="75000"/>
                    <a:lumOff val="25000"/>
                  </a:prstClr>
                </a:solidFill>
                <a:latin typeface="Century Gothic" panose="020B0502020202020204" pitchFamily="34" charset="0"/>
              </a:rPr>
              <a:t>EndAIDS</a:t>
            </a:r>
            <a:endParaRPr lang="en-US" sz="1400" dirty="0">
              <a:solidFill>
                <a:prstClr val="black">
                  <a:lumMod val="75000"/>
                  <a:lumOff val="25000"/>
                </a:prstClr>
              </a:solidFill>
              <a:latin typeface="Century Gothic" panose="020B0502020202020204" pitchFamily="34" charset="0"/>
            </a:endParaRP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Vital Statistics</a:t>
            </a: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Disease </a:t>
            </a:r>
            <a:r>
              <a:rPr lang="en-US" sz="1400" dirty="0" smtClean="0">
                <a:solidFill>
                  <a:prstClr val="black">
                    <a:lumMod val="75000"/>
                    <a:lumOff val="25000"/>
                  </a:prstClr>
                </a:solidFill>
                <a:latin typeface="Century Gothic" panose="020B0502020202020204" pitchFamily="34" charset="0"/>
              </a:rPr>
              <a:t>Control</a:t>
            </a:r>
          </a:p>
          <a:p>
            <a:pPr algn="ctr" fontAlgn="auto">
              <a:lnSpc>
                <a:spcPct val="90000"/>
              </a:lnSpc>
              <a:spcBef>
                <a:spcPts val="600"/>
              </a:spcBef>
              <a:spcAft>
                <a:spcPts val="0"/>
              </a:spcAft>
              <a:buClr>
                <a:srgbClr val="57B6AF"/>
              </a:buClr>
              <a:buFont typeface="Arial" panose="020B0604020202020204" pitchFamily="34" charset="0"/>
              <a:buNone/>
            </a:pPr>
            <a:r>
              <a:rPr lang="en-US" sz="1400" dirty="0" smtClean="0">
                <a:solidFill>
                  <a:prstClr val="black">
                    <a:lumMod val="75000"/>
                    <a:lumOff val="25000"/>
                  </a:prstClr>
                </a:solidFill>
                <a:latin typeface="Century Gothic" panose="020B0502020202020204" pitchFamily="34" charset="0"/>
              </a:rPr>
              <a:t>(</a:t>
            </a:r>
            <a:r>
              <a:rPr lang="en-US" sz="1400" dirty="0">
                <a:solidFill>
                  <a:prstClr val="black">
                    <a:lumMod val="75000"/>
                    <a:lumOff val="25000"/>
                  </a:prstClr>
                </a:solidFill>
                <a:latin typeface="Century Gothic" panose="020B0502020202020204" pitchFamily="34" charset="0"/>
              </a:rPr>
              <a:t>E. coli, mumps, etc.)</a:t>
            </a:r>
          </a:p>
        </p:txBody>
      </p:sp>
      <p:sp>
        <p:nvSpPr>
          <p:cNvPr id="51" name="TextBox 50"/>
          <p:cNvSpPr txBox="1"/>
          <p:nvPr userDrawn="1"/>
        </p:nvSpPr>
        <p:spPr>
          <a:xfrm>
            <a:off x="6055110" y="4393628"/>
            <a:ext cx="3070684" cy="2185214"/>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Prevention and</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Community Health</a:t>
            </a:r>
          </a:p>
          <a:p>
            <a:pPr algn="ctr" fontAlgn="auto">
              <a:spcBef>
                <a:spcPts val="1200"/>
              </a:spcBef>
              <a:spcAft>
                <a:spcPts val="0"/>
              </a:spcAft>
            </a:pPr>
            <a:r>
              <a:rPr lang="en-US" sz="1800" i="1" dirty="0" smtClean="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smtClean="0">
                <a:solidFill>
                  <a:prstClr val="black">
                    <a:lumMod val="75000"/>
                    <a:lumOff val="25000"/>
                  </a:prstClr>
                </a:solidFill>
                <a:latin typeface="Century Gothic" panose="020B0502020202020204" pitchFamily="34" charset="0"/>
              </a:rPr>
              <a:t>Tobacco </a:t>
            </a:r>
            <a:r>
              <a:rPr lang="en-US" sz="1400" dirty="0">
                <a:solidFill>
                  <a:prstClr val="black">
                    <a:lumMod val="75000"/>
                    <a:lumOff val="25000"/>
                  </a:prstClr>
                </a:solidFill>
                <a:latin typeface="Century Gothic" panose="020B0502020202020204" pitchFamily="34" charset="0"/>
              </a:rPr>
              <a:t>21</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Marijuana Prevention</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Immunization Rates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Suicide Prevention Plan</a:t>
            </a:r>
          </a:p>
        </p:txBody>
      </p:sp>
      <p:sp>
        <p:nvSpPr>
          <p:cNvPr id="52" name="TextBox 51"/>
          <p:cNvSpPr txBox="1"/>
          <p:nvPr userDrawn="1"/>
        </p:nvSpPr>
        <p:spPr>
          <a:xfrm>
            <a:off x="3057003" y="4393629"/>
            <a:ext cx="2998107" cy="1892826"/>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Environmental</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Public Health</a:t>
            </a:r>
          </a:p>
          <a:p>
            <a:pPr algn="ctr" fontAlgn="auto">
              <a:spcBef>
                <a:spcPts val="1200"/>
              </a:spcBef>
              <a:spcAft>
                <a:spcPts val="0"/>
              </a:spcAft>
            </a:pPr>
            <a:r>
              <a:rPr lang="en-US" sz="1800" i="1" dirty="0" smtClean="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smtClean="0">
                <a:solidFill>
                  <a:prstClr val="black">
                    <a:lumMod val="75000"/>
                    <a:lumOff val="25000"/>
                  </a:prstClr>
                </a:solidFill>
                <a:latin typeface="Century Gothic" panose="020B0502020202020204" pitchFamily="34" charset="0"/>
              </a:rPr>
              <a:t>Shellfish </a:t>
            </a:r>
            <a:r>
              <a:rPr lang="en-US" sz="1400" dirty="0">
                <a:solidFill>
                  <a:prstClr val="black">
                    <a:lumMod val="75000"/>
                    <a:lumOff val="25000"/>
                  </a:prstClr>
                </a:solidFill>
                <a:latin typeface="Century Gothic" panose="020B0502020202020204" pitchFamily="34" charset="0"/>
              </a:rPr>
              <a:t>Beds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Clean Air</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Pesticide Exposures</a:t>
            </a:r>
          </a:p>
        </p:txBody>
      </p:sp>
      <p:sp>
        <p:nvSpPr>
          <p:cNvPr id="53" name="TextBox 52"/>
          <p:cNvSpPr txBox="1"/>
          <p:nvPr userDrawn="1"/>
        </p:nvSpPr>
        <p:spPr>
          <a:xfrm>
            <a:off x="9125794" y="4394913"/>
            <a:ext cx="3066207" cy="1892826"/>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Health Systems</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Quality Assurance</a:t>
            </a:r>
          </a:p>
          <a:p>
            <a:pPr algn="ctr" fontAlgn="auto">
              <a:spcBef>
                <a:spcPts val="1200"/>
              </a:spcBef>
              <a:spcAft>
                <a:spcPts val="0"/>
              </a:spcAft>
            </a:pPr>
            <a:r>
              <a:rPr lang="en-US" sz="1800" i="1" dirty="0" smtClean="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smtClean="0">
                <a:solidFill>
                  <a:prstClr val="black">
                    <a:lumMod val="75000"/>
                    <a:lumOff val="25000"/>
                  </a:prstClr>
                </a:solidFill>
                <a:latin typeface="Century Gothic" panose="020B0502020202020204" pitchFamily="34" charset="0"/>
              </a:rPr>
              <a:t>Opioids</a:t>
            </a:r>
            <a:endParaRPr lang="en-US" sz="1400" dirty="0">
              <a:solidFill>
                <a:prstClr val="black">
                  <a:lumMod val="75000"/>
                  <a:lumOff val="25000"/>
                </a:prstClr>
              </a:solidFill>
              <a:latin typeface="Century Gothic" panose="020B0502020202020204" pitchFamily="34" charset="0"/>
            </a:endParaRP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Certificate of Need</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Health </a:t>
            </a:r>
            <a:r>
              <a:rPr lang="en-US" sz="1400" dirty="0" smtClean="0">
                <a:solidFill>
                  <a:prstClr val="black">
                    <a:lumMod val="75000"/>
                    <a:lumOff val="25000"/>
                  </a:prstClr>
                </a:solidFill>
                <a:latin typeface="Century Gothic" panose="020B0502020202020204" pitchFamily="34" charset="0"/>
              </a:rPr>
              <a:t>Professions</a:t>
            </a:r>
            <a:endParaRPr lang="en-US" sz="1400" dirty="0">
              <a:solidFill>
                <a:prstClr val="black">
                  <a:lumMod val="75000"/>
                  <a:lumOff val="25000"/>
                </a:prstClr>
              </a:solidFill>
              <a:latin typeface="Century Gothic" panose="020B0502020202020204" pitchFamily="34" charset="0"/>
            </a:endParaRPr>
          </a:p>
        </p:txBody>
      </p:sp>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val="0"/>
              </a:ext>
            </a:extLst>
          </a:blip>
          <a:srcRect l="7814" r="56502" b="14998"/>
          <a:stretch/>
        </p:blipFill>
        <p:spPr>
          <a:xfrm>
            <a:off x="9125794" y="1845773"/>
            <a:ext cx="3066207" cy="23258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008062"/>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9" name="Text Placeholder 3"/>
          <p:cNvSpPr>
            <a:spLocks noGrp="1"/>
          </p:cNvSpPr>
          <p:nvPr>
            <p:ph type="body" sz="half" idx="2" hasCustomPrompt="1"/>
          </p:nvPr>
        </p:nvSpPr>
        <p:spPr>
          <a:xfrm>
            <a:off x="912370" y="1643611"/>
            <a:ext cx="4168237"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Web Presence Screenshot</a:t>
            </a:r>
          </a:p>
        </p:txBody>
      </p:sp>
      <p:sp>
        <p:nvSpPr>
          <p:cNvPr id="10" name="Text Placeholder 2"/>
          <p:cNvSpPr>
            <a:spLocks noGrp="1"/>
          </p:cNvSpPr>
          <p:nvPr>
            <p:ph type="body" sz="quarter" idx="11" hasCustomPrompt="1"/>
          </p:nvPr>
        </p:nvSpPr>
        <p:spPr>
          <a:xfrm>
            <a:off x="912371" y="2638651"/>
            <a:ext cx="4168236"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3" name="Picture Placeholder 14"/>
          <p:cNvSpPr>
            <a:spLocks noGrp="1"/>
          </p:cNvSpPr>
          <p:nvPr>
            <p:ph type="pic" sz="quarter" idx="12"/>
          </p:nvPr>
        </p:nvSpPr>
        <p:spPr>
          <a:xfrm>
            <a:off x="5626101" y="1876425"/>
            <a:ext cx="5219700" cy="2324100"/>
          </a:xfrm>
        </p:spPr>
        <p:txBody>
          <a:bodyPr/>
          <a:lstStyle>
            <a:lvl1pPr marL="0" indent="0">
              <a:buNone/>
              <a:defRPr/>
            </a:lvl1pPr>
          </a:lstStyle>
          <a:p>
            <a:r>
              <a:rPr lang="en-US" dirty="0" smtClean="0"/>
              <a:t>Click icon to add picture</a:t>
            </a:r>
            <a:endParaRPr lang="en-US" dirty="0"/>
          </a:p>
        </p:txBody>
      </p:sp>
      <p:sp>
        <p:nvSpPr>
          <p:cNvPr id="14" name="TextBox 13"/>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759558678"/>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sp>
        <p:nvSpPr>
          <p:cNvPr id="14" name="Text Placeholder 2"/>
          <p:cNvSpPr>
            <a:spLocks noGrp="1"/>
          </p:cNvSpPr>
          <p:nvPr>
            <p:ph type="body" sz="quarter" idx="12" hasCustomPrompt="1"/>
          </p:nvPr>
        </p:nvSpPr>
        <p:spPr>
          <a:xfrm>
            <a:off x="5651501" y="2833688"/>
            <a:ext cx="5168900" cy="557212"/>
          </a:xfrm>
        </p:spPr>
        <p:txBody>
          <a:bodyPr>
            <a:noAutofit/>
          </a:bodyPr>
          <a:lstStyle>
            <a:lvl1pPr marL="0" indent="0" algn="ctr">
              <a:buNone/>
              <a:defRPr sz="2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www.doh.wa.gov</a:t>
            </a:r>
            <a:endParaRPr lang="en-US" dirty="0"/>
          </a:p>
        </p:txBody>
      </p:sp>
      <p:sp>
        <p:nvSpPr>
          <p:cNvPr id="9" name="Text Placeholder 3"/>
          <p:cNvSpPr>
            <a:spLocks noGrp="1"/>
          </p:cNvSpPr>
          <p:nvPr>
            <p:ph type="body" sz="half" idx="2" hasCustomPrompt="1"/>
          </p:nvPr>
        </p:nvSpPr>
        <p:spPr>
          <a:xfrm>
            <a:off x="912370" y="1643611"/>
            <a:ext cx="4168237"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Web Presence Address</a:t>
            </a:r>
          </a:p>
        </p:txBody>
      </p:sp>
      <p:sp>
        <p:nvSpPr>
          <p:cNvPr id="10" name="Text Placeholder 2"/>
          <p:cNvSpPr>
            <a:spLocks noGrp="1"/>
          </p:cNvSpPr>
          <p:nvPr>
            <p:ph type="body" sz="quarter" idx="11" hasCustomPrompt="1"/>
          </p:nvPr>
        </p:nvSpPr>
        <p:spPr>
          <a:xfrm>
            <a:off x="912371" y="2638651"/>
            <a:ext cx="4168236"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536981689"/>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147" y="683166"/>
            <a:ext cx="10820111" cy="5457268"/>
          </a:xfrm>
          <a:prstGeom prst="rect">
            <a:avLst/>
          </a:prstGeom>
        </p:spPr>
      </p:pic>
      <p:sp>
        <p:nvSpPr>
          <p:cNvPr id="8" name="Picture Placeholder 14"/>
          <p:cNvSpPr>
            <a:spLocks noGrp="1"/>
          </p:cNvSpPr>
          <p:nvPr>
            <p:ph type="pic" sz="quarter" idx="12"/>
          </p:nvPr>
        </p:nvSpPr>
        <p:spPr>
          <a:xfrm>
            <a:off x="1945531" y="966282"/>
            <a:ext cx="8482519" cy="4876800"/>
          </a:xfrm>
        </p:spPr>
        <p:txBody>
          <a:bodyPr/>
          <a:lstStyle>
            <a:lvl1pPr marL="0" indent="0">
              <a:buNone/>
              <a:defRPr/>
            </a:lvl1pPr>
          </a:lstStyle>
          <a:p>
            <a:r>
              <a:rPr lang="en-US" dirty="0" smtClean="0"/>
              <a:t>Click icon to add picture</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860597016"/>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08"/>
            <a:ext cx="453416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Mobile Presence Screenshot</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Picture Placeholder 9"/>
          <p:cNvSpPr>
            <a:spLocks noGrp="1"/>
          </p:cNvSpPr>
          <p:nvPr>
            <p:ph type="pic" sz="quarter" idx="13"/>
          </p:nvPr>
        </p:nvSpPr>
        <p:spPr>
          <a:xfrm>
            <a:off x="7286173" y="1763486"/>
            <a:ext cx="2835123" cy="3302000"/>
          </a:xfrm>
        </p:spPr>
        <p:txBody>
          <a:bodyPr/>
          <a:lstStyle>
            <a:lvl1pPr marL="0" indent="0">
              <a:buNone/>
              <a:defRPr/>
            </a:lvl1pPr>
          </a:lstStyle>
          <a:p>
            <a:r>
              <a:rPr lang="en-US" dirty="0" smtClean="0"/>
              <a:t>Click icon to add picture</a:t>
            </a:r>
            <a:endParaRPr lang="en-US" dirty="0"/>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170242508"/>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10"/>
            <a:ext cx="453416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Mobile Presence Address</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Text Placeholder 2"/>
          <p:cNvSpPr>
            <a:spLocks noGrp="1"/>
          </p:cNvSpPr>
          <p:nvPr>
            <p:ph type="body" sz="quarter" idx="16" hasCustomPrompt="1"/>
          </p:nvPr>
        </p:nvSpPr>
        <p:spPr>
          <a:xfrm>
            <a:off x="7247061" y="3264478"/>
            <a:ext cx="2908300" cy="409575"/>
          </a:xfrm>
        </p:spPr>
        <p:txBody>
          <a:bodyPr>
            <a:normAutofit/>
          </a:bodyPr>
          <a:lstStyle>
            <a:lvl1pPr marL="0" indent="0" algn="ctr">
              <a:lnSpc>
                <a:spcPct val="100000"/>
              </a:lnSpc>
              <a:spcBef>
                <a:spcPts val="0"/>
              </a:spcBef>
              <a:buNone/>
              <a:defRPr sz="1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www.doh.wa.gov</a:t>
            </a:r>
            <a:endParaRPr lang="en-US" dirty="0"/>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62031610"/>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Text Placeholder 8"/>
          <p:cNvSpPr>
            <a:spLocks noGrp="1"/>
          </p:cNvSpPr>
          <p:nvPr>
            <p:ph type="body" sz="quarter" idx="10" hasCustomPrompt="1"/>
          </p:nvPr>
        </p:nvSpPr>
        <p:spPr>
          <a:xfrm>
            <a:off x="-573" y="2971334"/>
            <a:ext cx="12192000" cy="478522"/>
          </a:xfrm>
        </p:spPr>
        <p:txBody>
          <a:bodyPr>
            <a:noAutofit/>
          </a:bodyPr>
          <a:lstStyle>
            <a:lvl1pPr marL="0" indent="0" algn="ctr">
              <a:buNone/>
              <a:defRPr sz="3000">
                <a:solidFill>
                  <a:srgbClr val="404040"/>
                </a:solidFill>
              </a:defRPr>
            </a:lvl1pPr>
          </a:lstStyle>
          <a:p>
            <a:pPr lvl="0"/>
            <a:r>
              <a:rPr lang="en-US" dirty="0" smtClean="0"/>
              <a:t>Questions?</a:t>
            </a:r>
            <a:endParaRPr lang="en-US" dirty="0"/>
          </a:p>
        </p:txBody>
      </p:sp>
      <p:cxnSp>
        <p:nvCxnSpPr>
          <p:cNvPr id="6" name="Straight Connector 5"/>
          <p:cNvCxnSpPr/>
          <p:nvPr userDrawn="1"/>
        </p:nvCxnSpPr>
        <p:spPr>
          <a:xfrm flipV="1">
            <a:off x="5763752" y="3549372"/>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282132"/>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4455880" y="4739420"/>
            <a:ext cx="329776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9" name="Text Placeholder 27"/>
          <p:cNvSpPr>
            <a:spLocks noGrp="1"/>
          </p:cNvSpPr>
          <p:nvPr>
            <p:ph type="body" sz="quarter" idx="20" hasCustomPrompt="1"/>
          </p:nvPr>
        </p:nvSpPr>
        <p:spPr>
          <a:xfrm>
            <a:off x="4455880" y="5067436"/>
            <a:ext cx="329776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Contact 1</a:t>
            </a:r>
            <a:endParaRPr lang="en-US" dirty="0"/>
          </a:p>
        </p:txBody>
      </p:sp>
      <p:sp>
        <p:nvSpPr>
          <p:cNvPr id="35" name="Text Placeholder 21"/>
          <p:cNvSpPr>
            <a:spLocks noGrp="1"/>
          </p:cNvSpPr>
          <p:nvPr>
            <p:ph type="body" sz="quarter" idx="16" hasCustomPrompt="1"/>
          </p:nvPr>
        </p:nvSpPr>
        <p:spPr>
          <a:xfrm>
            <a:off x="4455880" y="4313395"/>
            <a:ext cx="329776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36" name="Picture Placeholder 19"/>
          <p:cNvSpPr>
            <a:spLocks noGrp="1"/>
          </p:cNvSpPr>
          <p:nvPr>
            <p:ph type="pic" sz="quarter" idx="14"/>
          </p:nvPr>
        </p:nvSpPr>
        <p:spPr>
          <a:xfrm>
            <a:off x="4455881" y="1554491"/>
            <a:ext cx="3297767" cy="2487612"/>
          </a:xfrm>
        </p:spPr>
        <p:txBody>
          <a:bodyPr/>
          <a:lstStyle>
            <a:lvl1pPr marL="0" indent="0">
              <a:buNone/>
              <a:defRPr lang="en-US" dirty="0"/>
            </a:lvl1pPr>
          </a:lstStyle>
          <a:p>
            <a:r>
              <a:rPr lang="en-US" dirty="0" smtClean="0"/>
              <a:t>Click icon to add picture</a:t>
            </a:r>
            <a:endParaRPr lang="en-US" dirty="0"/>
          </a:p>
        </p:txBody>
      </p:sp>
      <p:sp>
        <p:nvSpPr>
          <p:cNvPr id="55"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smtClean="0"/>
              <a:t>www.doh.wa.gov</a:t>
            </a:r>
            <a:endParaRPr lang="en-US" dirty="0"/>
          </a:p>
        </p:txBody>
      </p:sp>
      <p:sp>
        <p:nvSpPr>
          <p:cNvPr id="2" name="TextBox 1"/>
          <p:cNvSpPr txBox="1"/>
          <p:nvPr userDrawn="1"/>
        </p:nvSpPr>
        <p:spPr>
          <a:xfrm>
            <a:off x="4455880" y="6430955"/>
            <a:ext cx="3297765" cy="307777"/>
          </a:xfrm>
          <a:prstGeom prst="rect">
            <a:avLst/>
          </a:prstGeom>
          <a:noFill/>
        </p:spPr>
        <p:txBody>
          <a:bodyPr wrap="square" rtlCol="0">
            <a:spAutoFit/>
          </a:bodyPr>
          <a:lstStyle/>
          <a:p>
            <a:pPr algn="ctr" fontAlgn="auto">
              <a:spcBef>
                <a:spcPts val="0"/>
              </a:spcBef>
              <a:spcAft>
                <a:spcPts val="0"/>
              </a:spcAft>
            </a:pPr>
            <a:r>
              <a:rPr lang="en-US" sz="1400" dirty="0" smtClean="0">
                <a:solidFill>
                  <a:srgbClr val="404040"/>
                </a:solidFill>
                <a:latin typeface="Century Gothic" panose="020B0502020202020204" pitchFamily="34" charset="0"/>
              </a:rPr>
              <a:t>handle: WADeptHealth</a:t>
            </a:r>
            <a:endParaRPr lang="en-US" sz="1400" dirty="0">
              <a:solidFill>
                <a:srgbClr val="404040"/>
              </a:solidFill>
              <a:latin typeface="Century Gothic" panose="020B0502020202020204" pitchFamily="34" charset="0"/>
            </a:endParaRPr>
          </a:p>
        </p:txBody>
      </p:sp>
      <p:grpSp>
        <p:nvGrpSpPr>
          <p:cNvPr id="9" name="Group 8"/>
          <p:cNvGrpSpPr/>
          <p:nvPr userDrawn="1"/>
        </p:nvGrpSpPr>
        <p:grpSpPr>
          <a:xfrm>
            <a:off x="5092080" y="6028973"/>
            <a:ext cx="1939341" cy="308053"/>
            <a:chOff x="3819060" y="6028972"/>
            <a:chExt cx="1454506" cy="308053"/>
          </a:xfrm>
        </p:grpSpPr>
        <p:grpSp>
          <p:nvGrpSpPr>
            <p:cNvPr id="66" name="Group 65"/>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71" name="Rounded Rectangle 70"/>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2" name="Rounded Rectangle 71"/>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3" name="Rounded Rectangle 72"/>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4" name="Rounded Rectangle 73"/>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grpSp>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263108634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78608" y="1487830"/>
            <a:ext cx="10674488" cy="4574396"/>
            <a:chOff x="892593" y="1460430"/>
            <a:chExt cx="8005866" cy="4574396"/>
          </a:xfrm>
        </p:grpSpPr>
        <p:sp>
          <p:nvSpPr>
            <p:cNvPr id="16" name="TextBox 15"/>
            <p:cNvSpPr txBox="1"/>
            <p:nvPr/>
          </p:nvSpPr>
          <p:spPr>
            <a:xfrm>
              <a:off x="4082659" y="4080445"/>
              <a:ext cx="2332018" cy="1954381"/>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Strategy</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Through collaborations and partnerships, we</a:t>
              </a:r>
            </a:p>
            <a:p>
              <a:pPr fontAlgn="auto">
                <a:spcBef>
                  <a:spcPts val="0"/>
                </a:spcBef>
                <a:spcAft>
                  <a:spcPts val="0"/>
                </a:spcAft>
              </a:pPr>
              <a:r>
                <a:rPr lang="en-US" sz="1400" dirty="0" smtClean="0">
                  <a:solidFill>
                    <a:prstClr val="black">
                      <a:lumMod val="75000"/>
                      <a:lumOff val="25000"/>
                    </a:prstClr>
                  </a:solidFill>
                  <a:latin typeface="Century Gothic" panose="020B0502020202020204" pitchFamily="34" charset="0"/>
                </a:rPr>
                <a:t>will leverage the knowledge, relation-ships and resources necessary to influence the conditions that promote good health and safety for everyone.</a:t>
              </a:r>
              <a:endParaRPr lang="en-US" sz="1400" dirty="0">
                <a:solidFill>
                  <a:prstClr val="black">
                    <a:lumMod val="75000"/>
                    <a:lumOff val="25000"/>
                  </a:prstClr>
                </a:solidFill>
                <a:latin typeface="Century Gothic" panose="020B0502020202020204" pitchFamily="34" charset="0"/>
              </a:endParaRPr>
            </a:p>
          </p:txBody>
        </p:sp>
        <p:sp>
          <p:nvSpPr>
            <p:cNvPr id="20" name="TextBox 19"/>
            <p:cNvSpPr txBox="1"/>
            <p:nvPr/>
          </p:nvSpPr>
          <p:spPr>
            <a:xfrm>
              <a:off x="6791671" y="4080608"/>
              <a:ext cx="2106788" cy="1308050"/>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Mission</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The Department of Health works with others to protect and improve the health of all people in Washington.</a:t>
              </a:r>
              <a:endParaRPr lang="en-US" sz="1400" dirty="0">
                <a:solidFill>
                  <a:prstClr val="black">
                    <a:lumMod val="75000"/>
                    <a:lumOff val="25000"/>
                  </a:prstClr>
                </a:solidFill>
                <a:latin typeface="Century Gothic" panose="020B0502020202020204" pitchFamily="34" charset="0"/>
              </a:endParaRPr>
            </a:p>
          </p:txBody>
        </p:sp>
        <p:sp>
          <p:nvSpPr>
            <p:cNvPr id="21" name="TextBox 20"/>
            <p:cNvSpPr txBox="1"/>
            <p:nvPr/>
          </p:nvSpPr>
          <p:spPr>
            <a:xfrm>
              <a:off x="1357926" y="4081738"/>
              <a:ext cx="2116475" cy="1308050"/>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Vision</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People in Washington enjoy longer and healthier lives because they live in healthy families and communities.</a:t>
              </a:r>
              <a:endParaRPr lang="en-US" sz="1400" dirty="0">
                <a:solidFill>
                  <a:prstClr val="black">
                    <a:lumMod val="75000"/>
                    <a:lumOff val="25000"/>
                  </a:prstClr>
                </a:solidFill>
                <a:latin typeface="Century Gothic" panose="020B0502020202020204" pitchFamily="34" charset="0"/>
              </a:endParaRPr>
            </a:p>
          </p:txBody>
        </p:sp>
        <p:grpSp>
          <p:nvGrpSpPr>
            <p:cNvPr id="28" name="Group 27"/>
            <p:cNvGrpSpPr/>
            <p:nvPr/>
          </p:nvGrpSpPr>
          <p:grpSpPr>
            <a:xfrm>
              <a:off x="892593" y="1460430"/>
              <a:ext cx="8005866" cy="2323717"/>
              <a:chOff x="846099" y="1909880"/>
              <a:chExt cx="8005866" cy="2323717"/>
            </a:xfrm>
          </p:grpSpPr>
          <p:sp>
            <p:nvSpPr>
              <p:cNvPr id="32" name="TextBox 31"/>
              <p:cNvSpPr txBox="1"/>
              <p:nvPr/>
            </p:nvSpPr>
            <p:spPr>
              <a:xfrm>
                <a:off x="1313790" y="2032497"/>
                <a:ext cx="1792023" cy="1677382"/>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What We Do</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Ensure </a:t>
                </a:r>
                <a:r>
                  <a:rPr lang="en-US" sz="1400" dirty="0">
                    <a:solidFill>
                      <a:prstClr val="black">
                        <a:lumMod val="75000"/>
                        <a:lumOff val="25000"/>
                      </a:prstClr>
                    </a:solidFill>
                    <a:latin typeface="Century Gothic" panose="020B0502020202020204" pitchFamily="34" charset="0"/>
                  </a:rPr>
                  <a:t>public safety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Create the healthiest next generation</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Promote healthy living and healthy </a:t>
                </a:r>
                <a:r>
                  <a:rPr lang="en-US" sz="1400" dirty="0" smtClean="0">
                    <a:solidFill>
                      <a:prstClr val="black">
                        <a:lumMod val="75000"/>
                        <a:lumOff val="25000"/>
                      </a:prstClr>
                    </a:solidFill>
                    <a:latin typeface="Century Gothic" panose="020B0502020202020204" pitchFamily="34" charset="0"/>
                  </a:rPr>
                  <a:t>aging</a:t>
                </a:r>
                <a:endParaRPr lang="en-US" sz="1200" dirty="0">
                  <a:solidFill>
                    <a:prstClr val="black">
                      <a:lumMod val="75000"/>
                      <a:lumOff val="25000"/>
                    </a:prstClr>
                  </a:solidFill>
                  <a:latin typeface="Century Gothic" panose="020B0502020202020204" pitchFamily="34" charset="0"/>
                </a:endParaRPr>
              </a:p>
            </p:txBody>
          </p:sp>
          <p:sp>
            <p:nvSpPr>
              <p:cNvPr id="33" name="TextBox 32"/>
              <p:cNvSpPr txBox="1"/>
              <p:nvPr/>
            </p:nvSpPr>
            <p:spPr>
              <a:xfrm>
                <a:off x="4030709" y="1909880"/>
                <a:ext cx="2175037" cy="2169825"/>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How We Do</a:t>
                </a:r>
              </a:p>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Our Work</a:t>
                </a:r>
                <a:endParaRPr lang="en-US" sz="1800" b="1" dirty="0">
                  <a:solidFill>
                    <a:prstClr val="black">
                      <a:lumMod val="75000"/>
                      <a:lumOff val="25000"/>
                    </a:prstClr>
                  </a:solidFill>
                  <a:latin typeface="Century Gothic" panose="020B0502020202020204" pitchFamily="34" charset="0"/>
                </a:endParaRP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Serve </a:t>
                </a:r>
                <a:r>
                  <a:rPr lang="en-US" sz="1400" dirty="0">
                    <a:solidFill>
                      <a:prstClr val="black">
                        <a:lumMod val="75000"/>
                        <a:lumOff val="25000"/>
                      </a:prstClr>
                    </a:solidFill>
                    <a:latin typeface="Century Gothic" panose="020B0502020202020204" pitchFamily="34" charset="0"/>
                  </a:rPr>
                  <a:t>our customers and continue to improve</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Be efficient, innovative and transparent</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Develop and support our </a:t>
                </a:r>
                <a:r>
                  <a:rPr lang="en-US" sz="1400" dirty="0" smtClean="0">
                    <a:solidFill>
                      <a:prstClr val="black">
                        <a:lumMod val="75000"/>
                        <a:lumOff val="25000"/>
                      </a:prstClr>
                    </a:solidFill>
                    <a:latin typeface="Century Gothic" panose="020B0502020202020204" pitchFamily="34" charset="0"/>
                  </a:rPr>
                  <a:t>workforce</a:t>
                </a:r>
                <a:endParaRPr lang="en-US" sz="1400" dirty="0">
                  <a:solidFill>
                    <a:prstClr val="black">
                      <a:lumMod val="75000"/>
                      <a:lumOff val="25000"/>
                    </a:prstClr>
                  </a:solidFill>
                  <a:latin typeface="Century Gothic" panose="020B0502020202020204" pitchFamily="34" charset="0"/>
                </a:endParaRPr>
              </a:p>
            </p:txBody>
          </p:sp>
          <p:sp>
            <p:nvSpPr>
              <p:cNvPr id="34" name="TextBox 33"/>
              <p:cNvSpPr txBox="1"/>
              <p:nvPr/>
            </p:nvSpPr>
            <p:spPr>
              <a:xfrm>
                <a:off x="6742366" y="1909884"/>
                <a:ext cx="2109599" cy="2323713"/>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Guiding</a:t>
                </a:r>
              </a:p>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Principles</a:t>
                </a:r>
                <a:endParaRPr lang="en-US" sz="1800" b="1" dirty="0">
                  <a:solidFill>
                    <a:prstClr val="black">
                      <a:lumMod val="75000"/>
                      <a:lumOff val="25000"/>
                    </a:prstClr>
                  </a:solidFill>
                  <a:latin typeface="Century Gothic" panose="020B0502020202020204" pitchFamily="34" charset="0"/>
                </a:endParaRP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Evidence-based </a:t>
                </a:r>
                <a:r>
                  <a:rPr lang="en-US" sz="1400" dirty="0">
                    <a:solidFill>
                      <a:prstClr val="black">
                        <a:lumMod val="75000"/>
                        <a:lumOff val="25000"/>
                      </a:prstClr>
                    </a:solidFill>
                    <a:latin typeface="Century Gothic" panose="020B0502020202020204" pitchFamily="34" charset="0"/>
                  </a:rPr>
                  <a:t>p</a:t>
                </a:r>
                <a:r>
                  <a:rPr lang="en-US" sz="1400" dirty="0" smtClean="0">
                    <a:solidFill>
                      <a:prstClr val="black">
                        <a:lumMod val="75000"/>
                        <a:lumOff val="25000"/>
                      </a:prstClr>
                    </a:solidFill>
                    <a:latin typeface="Century Gothic" panose="020B0502020202020204" pitchFamily="34" charset="0"/>
                  </a:rPr>
                  <a:t>ublic </a:t>
                </a:r>
                <a:r>
                  <a:rPr lang="en-US" sz="1400" dirty="0">
                    <a:solidFill>
                      <a:prstClr val="black">
                        <a:lumMod val="75000"/>
                        <a:lumOff val="25000"/>
                      </a:prstClr>
                    </a:solidFill>
                    <a:latin typeface="Century Gothic" panose="020B0502020202020204" pitchFamily="34" charset="0"/>
                  </a:rPr>
                  <a:t>h</a:t>
                </a:r>
                <a:r>
                  <a:rPr lang="en-US" sz="1400" dirty="0" smtClean="0">
                    <a:solidFill>
                      <a:prstClr val="black">
                        <a:lumMod val="75000"/>
                        <a:lumOff val="25000"/>
                      </a:prstClr>
                    </a:solidFill>
                    <a:latin typeface="Century Gothic" panose="020B0502020202020204" pitchFamily="34" charset="0"/>
                  </a:rPr>
                  <a:t>ealth </a:t>
                </a:r>
                <a:r>
                  <a:rPr lang="en-US" sz="1400" dirty="0">
                    <a:solidFill>
                      <a:prstClr val="black">
                        <a:lumMod val="75000"/>
                        <a:lumOff val="25000"/>
                      </a:prstClr>
                    </a:solidFill>
                    <a:latin typeface="Century Gothic" panose="020B0502020202020204" pitchFamily="34" charset="0"/>
                  </a:rPr>
                  <a:t>p</a:t>
                </a:r>
                <a:r>
                  <a:rPr lang="en-US" sz="1400" dirty="0" smtClean="0">
                    <a:solidFill>
                      <a:prstClr val="black">
                        <a:lumMod val="75000"/>
                        <a:lumOff val="25000"/>
                      </a:prstClr>
                    </a:solidFill>
                    <a:latin typeface="Century Gothic" panose="020B0502020202020204" pitchFamily="34" charset="0"/>
                  </a:rPr>
                  <a:t>ractice</a:t>
                </a:r>
                <a:endParaRPr lang="en-US" sz="1400" dirty="0">
                  <a:solidFill>
                    <a:prstClr val="black">
                      <a:lumMod val="75000"/>
                      <a:lumOff val="25000"/>
                    </a:prstClr>
                  </a:solidFill>
                  <a:latin typeface="Century Gothic" panose="020B0502020202020204" pitchFamily="34" charset="0"/>
                </a:endParaRP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Partnership</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Transparency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Health </a:t>
                </a:r>
                <a:r>
                  <a:rPr lang="en-US" sz="1400" dirty="0" smtClean="0">
                    <a:solidFill>
                      <a:prstClr val="black">
                        <a:lumMod val="75000"/>
                        <a:lumOff val="25000"/>
                      </a:prstClr>
                    </a:solidFill>
                    <a:latin typeface="Century Gothic" panose="020B0502020202020204" pitchFamily="34" charset="0"/>
                    <a:sym typeface="Wingdings"/>
                  </a:rPr>
                  <a:t>equity</a:t>
                </a:r>
                <a:endParaRPr lang="en-US" sz="1400" dirty="0">
                  <a:solidFill>
                    <a:prstClr val="black">
                      <a:lumMod val="75000"/>
                      <a:lumOff val="25000"/>
                    </a:prstClr>
                  </a:solidFill>
                  <a:latin typeface="Century Gothic" panose="020B0502020202020204" pitchFamily="34" charset="0"/>
                  <a:sym typeface="Wingdings"/>
                </a:endParaRP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Seven </a:t>
                </a:r>
                <a:r>
                  <a:rPr lang="en-US" sz="1400" dirty="0" smtClean="0">
                    <a:solidFill>
                      <a:prstClr val="black">
                        <a:lumMod val="75000"/>
                        <a:lumOff val="25000"/>
                      </a:prstClr>
                    </a:solidFill>
                    <a:latin typeface="Century Gothic" panose="020B0502020202020204" pitchFamily="34" charset="0"/>
                    <a:sym typeface="Wingdings"/>
                  </a:rPr>
                  <a:t>generations</a:t>
                </a:r>
                <a:endParaRPr lang="en-US" sz="1400" dirty="0">
                  <a:solidFill>
                    <a:prstClr val="black">
                      <a:lumMod val="75000"/>
                      <a:lumOff val="25000"/>
                    </a:prstClr>
                  </a:solidFill>
                  <a:latin typeface="Century Gothic" panose="020B0502020202020204" pitchFamily="34" charset="0"/>
                </a:endParaRPr>
              </a:p>
            </p:txBody>
          </p:sp>
          <p:sp>
            <p:nvSpPr>
              <p:cNvPr id="35" name="Oval 34"/>
              <p:cNvSpPr/>
              <p:nvPr/>
            </p:nvSpPr>
            <p:spPr>
              <a:xfrm>
                <a:off x="846099"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6" name="Oval 35"/>
              <p:cNvSpPr/>
              <p:nvPr/>
            </p:nvSpPr>
            <p:spPr>
              <a:xfrm>
                <a:off x="3557912"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7" name="Oval 36"/>
              <p:cNvSpPr/>
              <p:nvPr/>
            </p:nvSpPr>
            <p:spPr>
              <a:xfrm>
                <a:off x="6267797" y="2073135"/>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grpSp>
        <p:sp>
          <p:nvSpPr>
            <p:cNvPr id="29" name="Oval 28"/>
            <p:cNvSpPr/>
            <p:nvPr/>
          </p:nvSpPr>
          <p:spPr>
            <a:xfrm>
              <a:off x="892593" y="4125259"/>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0" name="Oval 29"/>
            <p:cNvSpPr/>
            <p:nvPr/>
          </p:nvSpPr>
          <p:spPr>
            <a:xfrm>
              <a:off x="3604406" y="412525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1" name="Oval 30"/>
            <p:cNvSpPr/>
            <p:nvPr/>
          </p:nvSpPr>
          <p:spPr>
            <a:xfrm>
              <a:off x="6314291" y="4122376"/>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grpSp>
      <p:sp>
        <p:nvSpPr>
          <p:cNvPr id="40" name="TextBox 39"/>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smtClean="0">
                <a:solidFill>
                  <a:prstClr val="black">
                    <a:lumMod val="75000"/>
                    <a:lumOff val="25000"/>
                  </a:prstClr>
                </a:solidFill>
                <a:latin typeface="Century Gothic" panose="020B0502020202020204" pitchFamily="34" charset="0"/>
              </a:rPr>
              <a:t>DOH Strategic Plan</a:t>
            </a:r>
            <a:endParaRPr lang="en-US" sz="30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685008761"/>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2385486" y="4283999"/>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0127" y="4278472"/>
            <a:ext cx="3316177" cy="412750"/>
          </a:xfrm>
        </p:spPr>
        <p:txBody>
          <a:bodyPr>
            <a:normAutofit/>
          </a:bodyPr>
          <a:lstStyle>
            <a:lvl1pPr marL="0" indent="0" algn="ctr">
              <a:buNone/>
              <a:defRPr lang="en-US" sz="2200" b="1" kern="1200" dirty="0">
                <a:solidFill>
                  <a:schemeClr val="tx1">
                    <a:lumMod val="75000"/>
                    <a:lumOff val="25000"/>
                  </a:schemeClr>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smtClean="0"/>
              <a:t>Name</a:t>
            </a:r>
            <a:endParaRPr lang="en-US" dirty="0"/>
          </a:p>
        </p:txBody>
      </p:sp>
      <p:sp>
        <p:nvSpPr>
          <p:cNvPr id="25" name="Text Placeholder 24"/>
          <p:cNvSpPr>
            <a:spLocks noGrp="1"/>
          </p:cNvSpPr>
          <p:nvPr>
            <p:ph type="body" sz="quarter" idx="17" hasCustomPrompt="1"/>
          </p:nvPr>
        </p:nvSpPr>
        <p:spPr>
          <a:xfrm>
            <a:off x="2385485" y="4705636"/>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06633" y="4700175"/>
            <a:ext cx="3316176" cy="314335"/>
          </a:xfrm>
        </p:spPr>
        <p:txBody>
          <a:bodyPr>
            <a:normAutofit/>
          </a:bodyPr>
          <a:lstStyle>
            <a:lvl1pPr marL="0" indent="0" algn="ctr">
              <a:buNone/>
              <a:defRPr lang="en-US" sz="2000" i="1" kern="1200" dirty="0">
                <a:solidFill>
                  <a:srgbClr val="404040"/>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smtClean="0"/>
              <a:t>Title</a:t>
            </a:r>
            <a:endParaRPr lang="en-US" dirty="0"/>
          </a:p>
        </p:txBody>
      </p:sp>
      <p:sp>
        <p:nvSpPr>
          <p:cNvPr id="28" name="Text Placeholder 27"/>
          <p:cNvSpPr>
            <a:spLocks noGrp="1"/>
          </p:cNvSpPr>
          <p:nvPr>
            <p:ph type="body" sz="quarter" idx="19" hasCustomPrompt="1"/>
          </p:nvPr>
        </p:nvSpPr>
        <p:spPr>
          <a:xfrm>
            <a:off x="2385485" y="5028139"/>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0227" y="5023461"/>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cxnSp>
        <p:nvCxnSpPr>
          <p:cNvPr id="15" name="Straight Connector 14"/>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Contact 2</a:t>
            </a:r>
            <a:endParaRPr lang="en-US" dirty="0"/>
          </a:p>
        </p:txBody>
      </p:sp>
      <p:sp>
        <p:nvSpPr>
          <p:cNvPr id="45" name="Picture Placeholder 17"/>
          <p:cNvSpPr>
            <a:spLocks noGrp="1"/>
          </p:cNvSpPr>
          <p:nvPr>
            <p:ph type="pic" sz="quarter" idx="13"/>
          </p:nvPr>
        </p:nvSpPr>
        <p:spPr>
          <a:xfrm>
            <a:off x="2385485" y="1564831"/>
            <a:ext cx="3312583" cy="2487612"/>
          </a:xfrm>
        </p:spPr>
        <p:txBody>
          <a:bodyPr/>
          <a:lstStyle>
            <a:lvl1pPr marL="0" indent="0">
              <a:buNone/>
              <a:defRPr/>
            </a:lvl1pPr>
          </a:lstStyle>
          <a:p>
            <a:r>
              <a:rPr lang="en-US" dirty="0" smtClean="0"/>
              <a:t>Click icon to add picture</a:t>
            </a:r>
            <a:endParaRPr lang="en-US" dirty="0"/>
          </a:p>
        </p:txBody>
      </p:sp>
      <p:sp>
        <p:nvSpPr>
          <p:cNvPr id="46" name="Picture Placeholder 19"/>
          <p:cNvSpPr>
            <a:spLocks noGrp="1"/>
          </p:cNvSpPr>
          <p:nvPr>
            <p:ph type="pic" sz="quarter" idx="14"/>
          </p:nvPr>
        </p:nvSpPr>
        <p:spPr>
          <a:xfrm>
            <a:off x="6506634" y="1559083"/>
            <a:ext cx="3297767" cy="2487617"/>
          </a:xfrm>
        </p:spPr>
        <p:txBody>
          <a:bodyPr/>
          <a:lstStyle>
            <a:lvl1pPr marL="0" indent="0">
              <a:buNone/>
              <a:defRPr/>
            </a:lvl1pPr>
          </a:lstStyle>
          <a:p>
            <a:r>
              <a:rPr lang="en-US" dirty="0" smtClean="0"/>
              <a:t>Click icon to add picture</a:t>
            </a:r>
            <a:endParaRPr lang="en-US" dirty="0"/>
          </a:p>
        </p:txBody>
      </p:sp>
      <p:sp>
        <p:nvSpPr>
          <p:cNvPr id="47"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smtClean="0"/>
              <a:t>www.doh.wa.gov</a:t>
            </a:r>
            <a:endParaRPr lang="en-US" dirty="0"/>
          </a:p>
        </p:txBody>
      </p:sp>
      <p:sp>
        <p:nvSpPr>
          <p:cNvPr id="51" name="TextBox 50"/>
          <p:cNvSpPr txBox="1"/>
          <p:nvPr userDrawn="1"/>
        </p:nvSpPr>
        <p:spPr>
          <a:xfrm>
            <a:off x="4455880" y="6430955"/>
            <a:ext cx="3297765" cy="307777"/>
          </a:xfrm>
          <a:prstGeom prst="rect">
            <a:avLst/>
          </a:prstGeom>
          <a:noFill/>
        </p:spPr>
        <p:txBody>
          <a:bodyPr wrap="square" rtlCol="0">
            <a:spAutoFit/>
          </a:bodyPr>
          <a:lstStyle/>
          <a:p>
            <a:pPr algn="ctr" fontAlgn="auto">
              <a:spcBef>
                <a:spcPts val="0"/>
              </a:spcBef>
              <a:spcAft>
                <a:spcPts val="0"/>
              </a:spcAft>
            </a:pPr>
            <a:r>
              <a:rPr lang="en-US" sz="1400" dirty="0" smtClean="0">
                <a:solidFill>
                  <a:srgbClr val="404040"/>
                </a:solidFill>
                <a:latin typeface="Century Gothic" panose="020B0502020202020204" pitchFamily="34" charset="0"/>
              </a:rPr>
              <a:t>handle: WADeptHealth</a:t>
            </a:r>
            <a:endParaRPr lang="en-US" sz="1400" dirty="0">
              <a:solidFill>
                <a:srgbClr val="404040"/>
              </a:solidFill>
              <a:latin typeface="Century Gothic" panose="020B0502020202020204" pitchFamily="34" charset="0"/>
            </a:endParaRPr>
          </a:p>
        </p:txBody>
      </p:sp>
      <p:grpSp>
        <p:nvGrpSpPr>
          <p:cNvPr id="27" name="Group 26"/>
          <p:cNvGrpSpPr/>
          <p:nvPr userDrawn="1"/>
        </p:nvGrpSpPr>
        <p:grpSpPr>
          <a:xfrm>
            <a:off x="5092080" y="6028973"/>
            <a:ext cx="1939341" cy="308053"/>
            <a:chOff x="3819060" y="6028972"/>
            <a:chExt cx="1454506" cy="308053"/>
          </a:xfrm>
        </p:grpSpPr>
        <p:grpSp>
          <p:nvGrpSpPr>
            <p:cNvPr id="30" name="Group 29"/>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35" name="Rounded Rectangle 34"/>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6" name="Rounded Rectangle 35"/>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7" name="Rounded Rectangle 36"/>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8" name="Rounded Rectangle 37"/>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grpSp>
        <p:pic>
          <p:nvPicPr>
            <p:cNvPr id="31" name="Picture 3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32" name="Picture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33" name="Picture 32"/>
            <p:cNvPicPr>
              <a:picLocks noChangeAspect="1"/>
            </p:cNvPicPr>
            <p:nvPr userDrawn="1"/>
          </p:nvPicPr>
          <p:blipFill rotWithShape="1">
            <a:blip r:embed="rId4" cstate="screen">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34" name="Picture 33"/>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282046339"/>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smtClean="0"/>
              <a:t>Blank Slide</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527614184"/>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lumMod val="65000"/>
                  <a:lumOff val="35000"/>
                </a:prstClr>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55477" y="4043055"/>
            <a:ext cx="3681047" cy="1223520"/>
          </a:xfrm>
          <a:prstGeom prst="rect">
            <a:avLst/>
          </a:prstGeom>
        </p:spPr>
      </p:pic>
    </p:spTree>
    <p:extLst>
      <p:ext uri="{BB962C8B-B14F-4D97-AF65-F5344CB8AC3E}">
        <p14:creationId xmlns:p14="http://schemas.microsoft.com/office/powerpoint/2010/main" val="3516619057"/>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34009" y="4957833"/>
            <a:ext cx="1364648" cy="1360159"/>
          </a:xfrm>
          <a:prstGeom prst="rect">
            <a:avLst/>
          </a:prstGeom>
        </p:spPr>
      </p:pic>
      <p:sp>
        <p:nvSpPr>
          <p:cNvPr id="13" name="Text Placeholder 9"/>
          <p:cNvSpPr>
            <a:spLocks noGrp="1"/>
          </p:cNvSpPr>
          <p:nvPr>
            <p:ph type="body" sz="quarter" idx="10" hasCustomPrompt="1"/>
          </p:nvPr>
        </p:nvSpPr>
        <p:spPr>
          <a:xfrm>
            <a:off x="3733304"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3304"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4591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9292465"/>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3096712"/>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200525" cy="4571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4662018"/>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1219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5006948"/>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25" y="1"/>
            <a:ext cx="12200525"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9912696"/>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12192001"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3770063"/>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12192001" cy="4572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5270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Unordered List 3: Traditional </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lstStyle>
            <a:lvl1pPr>
              <a:buClr>
                <a:srgbClr val="349D96"/>
              </a:buClr>
              <a:defRPr sz="2000" baseline="0"/>
            </a:lvl1pPr>
            <a:lvl2pPr>
              <a:buClr>
                <a:srgbClr val="349D96"/>
              </a:buClr>
              <a:defRPr sz="2000"/>
            </a:lvl2pPr>
            <a:lvl3pPr>
              <a:buClr>
                <a:srgbClr val="349D96"/>
              </a:buClr>
              <a:defRPr sz="1800"/>
            </a:lvl3pPr>
            <a:lvl4pPr>
              <a:buClr>
                <a:srgbClr val="349D96"/>
              </a:buClr>
              <a:defRPr sz="1800"/>
            </a:lvl4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432211685"/>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12192000" cy="4572000"/>
          </a:xfrm>
          <a:effectLst>
            <a:outerShdw blurRad="50800" dist="38100" dir="2700000" algn="tl" rotWithShape="0">
              <a:prstClr val="black">
                <a:alpha val="40000"/>
              </a:prstClr>
            </a:outerShdw>
          </a:effectLst>
        </p:spPr>
        <p:txBody>
          <a:bodyPr/>
          <a:lstStyle>
            <a:lvl1pPr marL="0" indent="0">
              <a:buNone/>
              <a:defRPr/>
            </a:lvl1pPr>
          </a:lstStyle>
          <a:p>
            <a:r>
              <a:rPr lang="en-US" smtClean="0"/>
              <a:t>Click icon to add picture</a:t>
            </a:r>
            <a:endParaRPr lang="en-US"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32056" y="4957833"/>
            <a:ext cx="1364648" cy="1360159"/>
          </a:xfrm>
          <a:prstGeom prst="rect">
            <a:avLst/>
          </a:prstGeom>
        </p:spPr>
      </p:pic>
      <p:sp>
        <p:nvSpPr>
          <p:cNvPr id="10"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1" name="Text Placeholder 2"/>
          <p:cNvSpPr>
            <a:spLocks noGrp="1"/>
          </p:cNvSpPr>
          <p:nvPr>
            <p:ph type="body" sz="quarter" idx="12"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spTree>
    <p:extLst>
      <p:ext uri="{BB962C8B-B14F-4D97-AF65-F5344CB8AC3E}">
        <p14:creationId xmlns:p14="http://schemas.microsoft.com/office/powerpoint/2010/main" val="2538240929"/>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239963"/>
            <a:ext cx="3297767" cy="2487612"/>
          </a:xfrm>
        </p:spPr>
        <p:txBody>
          <a:bodyPr/>
          <a:lstStyle>
            <a:lvl1pPr marL="0" indent="0">
              <a:buNone/>
              <a:defRPr/>
            </a:lvl1pPr>
          </a:lstStyle>
          <a:p>
            <a:r>
              <a:rPr lang="en-US" smtClean="0"/>
              <a:t>Click icon to add picture</a:t>
            </a:r>
            <a:endParaRPr lang="en-US" dirty="0"/>
          </a:p>
        </p:txBody>
      </p:sp>
      <p:sp>
        <p:nvSpPr>
          <p:cNvPr id="18" name="Picture Placeholder 17"/>
          <p:cNvSpPr>
            <a:spLocks noGrp="1"/>
          </p:cNvSpPr>
          <p:nvPr>
            <p:ph type="pic" sz="quarter" idx="13"/>
          </p:nvPr>
        </p:nvSpPr>
        <p:spPr>
          <a:xfrm>
            <a:off x="2423585" y="2239963"/>
            <a:ext cx="3312583" cy="2487612"/>
          </a:xfrm>
        </p:spPr>
        <p:txBody>
          <a:bodyPr/>
          <a:lstStyle>
            <a:lvl1pPr marL="0" indent="0">
              <a:buNone/>
              <a:defRPr/>
            </a:lvl1pPr>
          </a:lstStyle>
          <a:p>
            <a:r>
              <a:rPr lang="en-US" smtClean="0"/>
              <a:t>Click icon to add picture</a:t>
            </a:r>
            <a:endParaRPr lang="en-US" dirty="0"/>
          </a:p>
        </p:txBody>
      </p:sp>
      <p:sp>
        <p:nvSpPr>
          <p:cNvPr id="12" name="Text Placeholder 11"/>
          <p:cNvSpPr>
            <a:spLocks noGrp="1"/>
          </p:cNvSpPr>
          <p:nvPr>
            <p:ph type="body" sz="quarter" idx="10" hasCustomPrompt="1"/>
          </p:nvPr>
        </p:nvSpPr>
        <p:spPr>
          <a:xfrm>
            <a:off x="-11084" y="677872"/>
            <a:ext cx="12192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smtClean="0"/>
              <a:t>Subtitle 1</a:t>
            </a:r>
            <a:endParaRPr lang="en-US" dirty="0"/>
          </a:p>
        </p:txBody>
      </p:sp>
      <p:sp>
        <p:nvSpPr>
          <p:cNvPr id="14" name="Text Placeholder 13"/>
          <p:cNvSpPr>
            <a:spLocks noGrp="1"/>
          </p:cNvSpPr>
          <p:nvPr>
            <p:ph type="body" sz="quarter" idx="11" hasCustomPrompt="1"/>
          </p:nvPr>
        </p:nvSpPr>
        <p:spPr>
          <a:xfrm>
            <a:off x="-11084" y="1115870"/>
            <a:ext cx="12191999" cy="350440"/>
          </a:xfrm>
        </p:spPr>
        <p:txBody>
          <a:bodyPr>
            <a:noAutofit/>
          </a:bodyPr>
          <a:lstStyle>
            <a:lvl1pPr marL="0" indent="0" algn="ctr">
              <a:buNone/>
              <a:defRPr sz="2200">
                <a:solidFill>
                  <a:schemeClr val="tx1">
                    <a:lumMod val="75000"/>
                    <a:lumOff val="25000"/>
                  </a:schemeClr>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dirty="0" smtClean="0"/>
              <a:t>@ location</a:t>
            </a:r>
            <a:endParaRPr lang="en-US" dirty="0"/>
          </a:p>
        </p:txBody>
      </p:sp>
      <p:sp>
        <p:nvSpPr>
          <p:cNvPr id="16" name="Text Placeholder 15"/>
          <p:cNvSpPr>
            <a:spLocks noGrp="1"/>
          </p:cNvSpPr>
          <p:nvPr>
            <p:ph type="body" sz="quarter" idx="12" hasCustomPrompt="1"/>
          </p:nvPr>
        </p:nvSpPr>
        <p:spPr>
          <a:xfrm>
            <a:off x="-11084" y="1539191"/>
            <a:ext cx="12191999" cy="304800"/>
          </a:xfrm>
        </p:spPr>
        <p:txBody>
          <a:bodyPr/>
          <a:lstStyle>
            <a:lvl1pPr marL="0" indent="0" algn="ctr">
              <a:buNone/>
              <a:defRPr sz="1800">
                <a:solidFill>
                  <a:schemeClr val="tx1">
                    <a:lumMod val="75000"/>
                    <a:lumOff val="25000"/>
                  </a:schemeClr>
                </a:solidFill>
              </a:defRPr>
            </a:lvl1pPr>
          </a:lstStyle>
          <a:p>
            <a:pPr lvl="0"/>
            <a:r>
              <a:rPr lang="en-US" dirty="0" smtClean="0"/>
              <a:t>Date</a:t>
            </a:r>
            <a:endParaRPr lang="en-US" dirty="0"/>
          </a:p>
        </p:txBody>
      </p:sp>
      <p:sp>
        <p:nvSpPr>
          <p:cNvPr id="22" name="Text Placeholder 21"/>
          <p:cNvSpPr>
            <a:spLocks noGrp="1"/>
          </p:cNvSpPr>
          <p:nvPr>
            <p:ph type="body" sz="quarter" idx="15" hasCustomPrompt="1"/>
          </p:nvPr>
        </p:nvSpPr>
        <p:spPr>
          <a:xfrm>
            <a:off x="2423586" y="4968656"/>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35401" y="4966303"/>
            <a:ext cx="3316177" cy="412750"/>
          </a:xfrm>
        </p:spPr>
        <p:txBody>
          <a:bodyPr>
            <a:normAutofit/>
          </a:bodyPr>
          <a:lstStyle>
            <a:lvl1pPr marL="0" indent="0" algn="ctr">
              <a:buNone/>
              <a:defRPr sz="2200" b="1" i="0">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423585" y="5402255"/>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35401" y="5402061"/>
            <a:ext cx="3316176"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423585" y="5746218"/>
            <a:ext cx="3312583" cy="374650"/>
          </a:xfrm>
        </p:spPr>
        <p:txBody>
          <a:bodyPr>
            <a:normAutofit/>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44173" y="5742722"/>
            <a:ext cx="3312583" cy="374650"/>
          </a:xfrm>
        </p:spPr>
        <p:txBody>
          <a:bodyPr>
            <a:normAutofit/>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Tree>
    <p:extLst>
      <p:ext uri="{BB962C8B-B14F-4D97-AF65-F5344CB8AC3E}">
        <p14:creationId xmlns:p14="http://schemas.microsoft.com/office/powerpoint/2010/main" val="2532732146"/>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103883"/>
            <a:ext cx="3297767" cy="2487612"/>
          </a:xfrm>
        </p:spPr>
        <p:txBody>
          <a:bodyPr/>
          <a:lstStyle>
            <a:lvl1pPr marL="0" indent="0">
              <a:buNone/>
              <a:defRPr/>
            </a:lvl1pPr>
          </a:lstStyle>
          <a:p>
            <a:r>
              <a:rPr lang="en-US" smtClean="0"/>
              <a:t>Click icon to add picture</a:t>
            </a:r>
            <a:endParaRPr lang="en-US" dirty="0"/>
          </a:p>
        </p:txBody>
      </p:sp>
      <p:sp>
        <p:nvSpPr>
          <p:cNvPr id="18" name="Picture Placeholder 17"/>
          <p:cNvSpPr>
            <a:spLocks noGrp="1"/>
          </p:cNvSpPr>
          <p:nvPr>
            <p:ph type="pic" sz="quarter" idx="13"/>
          </p:nvPr>
        </p:nvSpPr>
        <p:spPr>
          <a:xfrm>
            <a:off x="2423585" y="2103883"/>
            <a:ext cx="3312583" cy="2487612"/>
          </a:xfrm>
        </p:spPr>
        <p:txBody>
          <a:bodyPr/>
          <a:lstStyle>
            <a:lvl1pPr marL="0" indent="0">
              <a:buNone/>
              <a:defRPr/>
            </a:lvl1pPr>
          </a:lstStyle>
          <a:p>
            <a:r>
              <a:rPr lang="en-US" smtClean="0"/>
              <a:t>Click icon to add picture</a:t>
            </a:r>
            <a:endParaRPr lang="en-US" dirty="0"/>
          </a:p>
        </p:txBody>
      </p:sp>
      <p:sp>
        <p:nvSpPr>
          <p:cNvPr id="12" name="Text Placeholder 11"/>
          <p:cNvSpPr>
            <a:spLocks noGrp="1"/>
          </p:cNvSpPr>
          <p:nvPr>
            <p:ph type="body" sz="quarter" idx="10" hasCustomPrompt="1"/>
          </p:nvPr>
        </p:nvSpPr>
        <p:spPr>
          <a:xfrm>
            <a:off x="-11084" y="677872"/>
            <a:ext cx="12192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smtClean="0"/>
              <a:t>Subtitle 2</a:t>
            </a:r>
            <a:endParaRPr lang="en-US" dirty="0"/>
          </a:p>
        </p:txBody>
      </p:sp>
      <p:sp>
        <p:nvSpPr>
          <p:cNvPr id="16" name="Text Placeholder 15"/>
          <p:cNvSpPr>
            <a:spLocks noGrp="1"/>
          </p:cNvSpPr>
          <p:nvPr>
            <p:ph type="body" sz="quarter" idx="12" hasCustomPrompt="1"/>
          </p:nvPr>
        </p:nvSpPr>
        <p:spPr>
          <a:xfrm>
            <a:off x="-11084" y="1248908"/>
            <a:ext cx="12191999" cy="304800"/>
          </a:xfrm>
        </p:spPr>
        <p:txBody>
          <a:bodyPr/>
          <a:lstStyle>
            <a:lvl1pPr marL="0" indent="0" algn="ctr">
              <a:buNone/>
              <a:defRPr sz="1800">
                <a:solidFill>
                  <a:schemeClr val="tx1">
                    <a:lumMod val="75000"/>
                    <a:lumOff val="25000"/>
                  </a:schemeClr>
                </a:solidFill>
              </a:defRPr>
            </a:lvl1pPr>
          </a:lstStyle>
          <a:p>
            <a:pPr lvl="0"/>
            <a:r>
              <a:rPr lang="en-US" dirty="0" smtClean="0"/>
              <a:t>Date</a:t>
            </a:r>
            <a:endParaRPr lang="en-US" dirty="0"/>
          </a:p>
        </p:txBody>
      </p:sp>
      <p:sp>
        <p:nvSpPr>
          <p:cNvPr id="22" name="Text Placeholder 21"/>
          <p:cNvSpPr>
            <a:spLocks noGrp="1"/>
          </p:cNvSpPr>
          <p:nvPr>
            <p:ph type="body" sz="quarter" idx="15" hasCustomPrompt="1"/>
          </p:nvPr>
        </p:nvSpPr>
        <p:spPr>
          <a:xfrm>
            <a:off x="2423586" y="4832576"/>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35401" y="4830223"/>
            <a:ext cx="3316177" cy="412750"/>
          </a:xfrm>
        </p:spPr>
        <p:txBody>
          <a:bodyPr>
            <a:normAutofit/>
          </a:bodyPr>
          <a:lstStyle>
            <a:lvl1pPr marL="0" indent="0" algn="ctr">
              <a:buNone/>
              <a:defRPr sz="2200" b="1" i="0">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423585" y="5266175"/>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35401" y="5265981"/>
            <a:ext cx="3316176"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423585" y="5610138"/>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44173" y="5606642"/>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cxnSp>
        <p:nvCxnSpPr>
          <p:cNvPr id="17" name="Straight Connector 16"/>
          <p:cNvCxnSpPr/>
          <p:nvPr userDrawn="1"/>
        </p:nvCxnSpPr>
        <p:spPr>
          <a:xfrm flipV="1">
            <a:off x="5763752" y="1699837"/>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040579"/>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resenters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2628231"/>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1782" y="2625878"/>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390633" y="3061826"/>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11782" y="3061632"/>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390633" y="3412177"/>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1782" y="3408681"/>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 1</a:t>
            </a:r>
            <a:endParaRPr lang="en-US" dirty="0"/>
          </a:p>
        </p:txBody>
      </p:sp>
    </p:spTree>
    <p:extLst>
      <p:ext uri="{BB962C8B-B14F-4D97-AF65-F5344CB8AC3E}">
        <p14:creationId xmlns:p14="http://schemas.microsoft.com/office/powerpoint/2010/main" val="1319062507"/>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683753" y="2628231"/>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4439142" y="2625878"/>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683753" y="3061826"/>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4439142" y="3061632"/>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683753" y="3412177"/>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4439142" y="3408681"/>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 2</a:t>
            </a:r>
            <a:endParaRPr lang="en-US" dirty="0"/>
          </a:p>
        </p:txBody>
      </p:sp>
      <p:sp>
        <p:nvSpPr>
          <p:cNvPr id="11" name="Text Placeholder 21"/>
          <p:cNvSpPr>
            <a:spLocks noGrp="1"/>
          </p:cNvSpPr>
          <p:nvPr>
            <p:ph type="body" sz="quarter" idx="22" hasCustomPrompt="1"/>
          </p:nvPr>
        </p:nvSpPr>
        <p:spPr>
          <a:xfrm>
            <a:off x="8146763" y="2625878"/>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12" name="Text Placeholder 24"/>
          <p:cNvSpPr>
            <a:spLocks noGrp="1"/>
          </p:cNvSpPr>
          <p:nvPr>
            <p:ph type="body" sz="quarter" idx="23" hasCustomPrompt="1"/>
          </p:nvPr>
        </p:nvSpPr>
        <p:spPr>
          <a:xfrm>
            <a:off x="8146763" y="3059473"/>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13" name="Text Placeholder 27"/>
          <p:cNvSpPr>
            <a:spLocks noGrp="1"/>
          </p:cNvSpPr>
          <p:nvPr>
            <p:ph type="body" sz="quarter" idx="24" hasCustomPrompt="1"/>
          </p:nvPr>
        </p:nvSpPr>
        <p:spPr>
          <a:xfrm>
            <a:off x="8146763" y="3409824"/>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Tree>
    <p:extLst>
      <p:ext uri="{BB962C8B-B14F-4D97-AF65-F5344CB8AC3E}">
        <p14:creationId xmlns:p14="http://schemas.microsoft.com/office/powerpoint/2010/main" val="917720131"/>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resenters Slide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4739028"/>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1782" y="4736675"/>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390633" y="5172623"/>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11782" y="5172429"/>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390633" y="5522974"/>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1782" y="5519478"/>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5" name="Picture Placeholder 19"/>
          <p:cNvSpPr>
            <a:spLocks noGrp="1"/>
          </p:cNvSpPr>
          <p:nvPr>
            <p:ph type="pic" sz="quarter" idx="14"/>
          </p:nvPr>
        </p:nvSpPr>
        <p:spPr>
          <a:xfrm>
            <a:off x="6511782" y="2010333"/>
            <a:ext cx="3297767" cy="2487612"/>
          </a:xfrm>
        </p:spPr>
        <p:txBody>
          <a:bodyPr/>
          <a:lstStyle>
            <a:lvl1pPr marL="0" indent="0">
              <a:buNone/>
              <a:defRPr/>
            </a:lvl1pPr>
          </a:lstStyle>
          <a:p>
            <a:r>
              <a:rPr lang="en-US" smtClean="0"/>
              <a:t>Click icon to add picture</a:t>
            </a:r>
            <a:endParaRPr lang="en-US" dirty="0"/>
          </a:p>
        </p:txBody>
      </p:sp>
      <p:sp>
        <p:nvSpPr>
          <p:cNvPr id="46" name="Picture Placeholder 17"/>
          <p:cNvSpPr>
            <a:spLocks noGrp="1"/>
          </p:cNvSpPr>
          <p:nvPr>
            <p:ph type="pic" sz="quarter" idx="13"/>
          </p:nvPr>
        </p:nvSpPr>
        <p:spPr>
          <a:xfrm>
            <a:off x="2390633" y="2010333"/>
            <a:ext cx="3312583" cy="2487612"/>
          </a:xfrm>
        </p:spPr>
        <p:txBody>
          <a:bodyPr/>
          <a:lstStyle>
            <a:lvl1pPr marL="0" indent="0">
              <a:buNone/>
              <a:defRPr/>
            </a:lvl1pPr>
          </a:lstStyle>
          <a:p>
            <a:r>
              <a:rPr lang="en-US" smtClean="0"/>
              <a:t>Click icon to add picture</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a:t>
            </a:r>
            <a:endParaRPr lang="en-US" dirty="0"/>
          </a:p>
        </p:txBody>
      </p:sp>
    </p:spTree>
    <p:extLst>
      <p:ext uri="{BB962C8B-B14F-4D97-AF65-F5344CB8AC3E}">
        <p14:creationId xmlns:p14="http://schemas.microsoft.com/office/powerpoint/2010/main" val="523861670"/>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5765519" y="2815174"/>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8"/>
          <p:cNvSpPr>
            <a:spLocks noGrp="1"/>
          </p:cNvSpPr>
          <p:nvPr>
            <p:ph type="body" sz="quarter" idx="10" hasCustomPrompt="1"/>
          </p:nvPr>
        </p:nvSpPr>
        <p:spPr>
          <a:xfrm>
            <a:off x="-11084" y="2256440"/>
            <a:ext cx="12192000" cy="478522"/>
          </a:xfrm>
        </p:spPr>
        <p:txBody>
          <a:bodyPr>
            <a:noAutofit/>
          </a:bodyPr>
          <a:lstStyle>
            <a:lvl1pPr marL="0" indent="0" algn="ctr">
              <a:buNone/>
              <a:defRPr sz="3000">
                <a:solidFill>
                  <a:schemeClr val="tx1">
                    <a:lumMod val="75000"/>
                    <a:lumOff val="25000"/>
                  </a:schemeClr>
                </a:solidFill>
              </a:defRPr>
            </a:lvl1pPr>
          </a:lstStyle>
          <a:p>
            <a:pPr lvl="0"/>
            <a:r>
              <a:rPr lang="en-US" dirty="0" smtClean="0"/>
              <a:t>Section Divider</a:t>
            </a:r>
            <a:endParaRPr lang="en-US" dirty="0"/>
          </a:p>
        </p:txBody>
      </p:sp>
      <p:sp>
        <p:nvSpPr>
          <p:cNvPr id="6" name="Text Placeholder 9"/>
          <p:cNvSpPr>
            <a:spLocks noGrp="1"/>
          </p:cNvSpPr>
          <p:nvPr>
            <p:ph type="body" sz="quarter" idx="12" hasCustomPrompt="1"/>
          </p:nvPr>
        </p:nvSpPr>
        <p:spPr>
          <a:xfrm>
            <a:off x="-1" y="3229980"/>
            <a:ext cx="12180916" cy="1111250"/>
          </a:xfrm>
        </p:spPr>
        <p:txBody>
          <a:bodyPr>
            <a:normAutofit/>
          </a:bodyPr>
          <a:lstStyle>
            <a:lvl1pPr marL="0" indent="0" algn="ctr">
              <a:lnSpc>
                <a:spcPct val="100000"/>
              </a:lnSpc>
              <a:spcBef>
                <a:spcPts val="0"/>
              </a:spcBef>
              <a:buNone/>
              <a:defRPr sz="3000" cap="all" baseline="0">
                <a:solidFill>
                  <a:srgbClr val="404040"/>
                </a:solidFill>
              </a:defRPr>
            </a:lvl1pPr>
          </a:lstStyle>
          <a:p>
            <a:pPr lvl="0"/>
            <a:r>
              <a:rPr lang="en-US" dirty="0" smtClean="0"/>
              <a:t>Chapter title</a:t>
            </a:r>
          </a:p>
        </p:txBody>
      </p:sp>
    </p:spTree>
    <p:extLst>
      <p:ext uri="{BB962C8B-B14F-4D97-AF65-F5344CB8AC3E}">
        <p14:creationId xmlns:p14="http://schemas.microsoft.com/office/powerpoint/2010/main" val="3553503778"/>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Title</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lstStyle>
            <a:lvl1pPr marL="0" indent="0">
              <a:buClr>
                <a:srgbClr val="57B6AF"/>
              </a:buClr>
              <a:buNone/>
              <a:defRPr sz="2000" baseline="0"/>
            </a:lvl1pPr>
            <a:lvl2pPr>
              <a:buClr>
                <a:srgbClr val="57B6AF"/>
              </a:buClr>
              <a:defRPr sz="2000"/>
            </a:lvl2pPr>
            <a:lvl3pPr>
              <a:buClr>
                <a:srgbClr val="57B6AF"/>
              </a:buClr>
              <a:defRPr sz="1800"/>
            </a:lvl3pPr>
            <a:lvl4pPr>
              <a:buClr>
                <a:srgbClr val="57B6AF"/>
              </a:buClr>
              <a:defRPr sz="1800"/>
            </a:lvl4pPr>
          </a:lstStyle>
          <a:p>
            <a:pPr lvl="0"/>
            <a:r>
              <a:rPr lang="en-US" dirty="0" smtClean="0"/>
              <a:t>Text…</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610350347"/>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p:cNvSpPr/>
          <p:nvPr/>
        </p:nvSpPr>
        <p:spPr>
          <a:xfrm>
            <a:off x="1128133"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6" name="Oval 15"/>
          <p:cNvSpPr/>
          <p:nvPr/>
        </p:nvSpPr>
        <p:spPr>
          <a:xfrm>
            <a:off x="6488154"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Unordered List 1</a:t>
            </a:r>
            <a:endParaRPr lang="en-US" dirty="0"/>
          </a:p>
        </p:txBody>
      </p:sp>
      <p:sp>
        <p:nvSpPr>
          <p:cNvPr id="20" name="Text Placeholder 19"/>
          <p:cNvSpPr>
            <a:spLocks noGrp="1"/>
          </p:cNvSpPr>
          <p:nvPr userDrawn="1">
            <p:ph type="body" sz="quarter" idx="22" hasCustomPrompt="1"/>
          </p:nvPr>
        </p:nvSpPr>
        <p:spPr>
          <a:xfrm>
            <a:off x="1751719" y="2106227"/>
            <a:ext cx="4011964" cy="373362"/>
          </a:xfrm>
        </p:spPr>
        <p:txBody>
          <a:bodyPr>
            <a:normAutofit/>
          </a:bodyPr>
          <a:lstStyle>
            <a:lvl1pPr marL="0" indent="0">
              <a:buNone/>
              <a:defRPr sz="2000" b="1">
                <a:solidFill>
                  <a:schemeClr val="tx1">
                    <a:lumMod val="75000"/>
                    <a:lumOff val="25000"/>
                  </a:schemeClr>
                </a:solidFill>
              </a:defRPr>
            </a:lvl1pPr>
          </a:lstStyle>
          <a:p>
            <a:pPr lvl="0"/>
            <a:r>
              <a:rPr lang="en-US" dirty="0" smtClean="0"/>
              <a:t>Text…</a:t>
            </a:r>
            <a:endParaRPr lang="en-US" dirty="0"/>
          </a:p>
        </p:txBody>
      </p:sp>
      <p:sp>
        <p:nvSpPr>
          <p:cNvPr id="21" name="Text Placeholder 19"/>
          <p:cNvSpPr>
            <a:spLocks noGrp="1"/>
          </p:cNvSpPr>
          <p:nvPr userDrawn="1">
            <p:ph type="body" sz="quarter" idx="23" hasCustomPrompt="1"/>
          </p:nvPr>
        </p:nvSpPr>
        <p:spPr>
          <a:xfrm>
            <a:off x="7118621" y="2106227"/>
            <a:ext cx="4011964" cy="373362"/>
          </a:xfrm>
        </p:spPr>
        <p:txBody>
          <a:bodyPr>
            <a:normAutofit/>
          </a:bodyPr>
          <a:lstStyle>
            <a:lvl1pPr marL="0" indent="0">
              <a:buNone/>
              <a:defRPr sz="2000" b="1">
                <a:solidFill>
                  <a:schemeClr val="tx1">
                    <a:lumMod val="75000"/>
                    <a:lumOff val="25000"/>
                  </a:schemeClr>
                </a:solidFill>
              </a:defRPr>
            </a:lvl1pPr>
          </a:lstStyle>
          <a:p>
            <a:pPr lvl="0"/>
            <a:r>
              <a:rPr lang="en-US" dirty="0" smtClean="0"/>
              <a:t>Text…</a:t>
            </a:r>
            <a:endParaRPr lang="en-US" dirty="0"/>
          </a:p>
        </p:txBody>
      </p:sp>
      <p:sp>
        <p:nvSpPr>
          <p:cNvPr id="23" name="Text Placeholder 22"/>
          <p:cNvSpPr>
            <a:spLocks noGrp="1"/>
          </p:cNvSpPr>
          <p:nvPr userDrawn="1">
            <p:ph type="body" sz="quarter" idx="24" hasCustomPrompt="1"/>
          </p:nvPr>
        </p:nvSpPr>
        <p:spPr>
          <a:xfrm>
            <a:off x="1752601" y="2480365"/>
            <a:ext cx="4011084" cy="3617913"/>
          </a:xfrm>
        </p:spPr>
        <p:txBody>
          <a:bodyPr>
            <a:normAutofit/>
          </a:bodyPr>
          <a:lstStyle>
            <a:lvl1pPr marL="0" indent="0">
              <a:buNone/>
              <a:defRPr sz="2000" baseline="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Text…</a:t>
            </a:r>
            <a:endParaRPr lang="en-US" dirty="0"/>
          </a:p>
        </p:txBody>
      </p:sp>
      <p:sp>
        <p:nvSpPr>
          <p:cNvPr id="24" name="Text Placeholder 22"/>
          <p:cNvSpPr>
            <a:spLocks noGrp="1"/>
          </p:cNvSpPr>
          <p:nvPr userDrawn="1">
            <p:ph type="body" sz="quarter" idx="25" hasCustomPrompt="1"/>
          </p:nvPr>
        </p:nvSpPr>
        <p:spPr>
          <a:xfrm>
            <a:off x="7119501" y="2486904"/>
            <a:ext cx="4011084" cy="3611426"/>
          </a:xfrm>
        </p:spPr>
        <p:txBody>
          <a:bodyPr>
            <a:normAutofit/>
          </a:bodyPr>
          <a:lstStyle>
            <a:lvl1pPr marL="0" indent="0">
              <a:buNone/>
              <a:defRPr sz="20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Text…</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208432744"/>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smtClean="0"/>
              <a:t>Unordered List 2</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987461"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4" name="Oval 13"/>
          <p:cNvSpPr/>
          <p:nvPr userDrawn="1"/>
        </p:nvSpPr>
        <p:spPr>
          <a:xfrm>
            <a:off x="4603211"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7" name="Oval 16"/>
          <p:cNvSpPr/>
          <p:nvPr userDrawn="1"/>
        </p:nvSpPr>
        <p:spPr>
          <a:xfrm>
            <a:off x="8216391" y="2078052"/>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 name="Text Placeholder 2"/>
          <p:cNvSpPr>
            <a:spLocks noGrp="1"/>
          </p:cNvSpPr>
          <p:nvPr>
            <p:ph type="body" sz="quarter" idx="22" hasCustomPrompt="1"/>
          </p:nvPr>
        </p:nvSpPr>
        <p:spPr>
          <a:xfrm>
            <a:off x="1611928" y="2097855"/>
            <a:ext cx="2387600" cy="372955"/>
          </a:xfrm>
        </p:spPr>
        <p:txBody>
          <a:bodyPr>
            <a:noAutofit/>
          </a:bodyPr>
          <a:lstStyle>
            <a:lvl1pPr marL="285750" indent="-28575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5242703" y="2097855"/>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847297" y="2097855"/>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611928" y="2474230"/>
            <a:ext cx="2387600" cy="3702416"/>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5242525"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846711"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5" name="TextBox 1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4656600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val="0"/>
              </a:ext>
            </a:extLst>
          </a:blip>
          <a:srcRect t="25000"/>
          <a:stretch/>
        </p:blipFill>
        <p:spPr>
          <a:xfrm>
            <a:off x="0" y="1"/>
            <a:ext cx="1219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37295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smtClean="0"/>
              <a:t>Number List 1</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518141" y="2097855"/>
            <a:ext cx="2681108"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5148916" y="2097855"/>
            <a:ext cx="267209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753510" y="2097855"/>
            <a:ext cx="264131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518141" y="2474230"/>
            <a:ext cx="2681107" cy="3702416"/>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5148738" y="2474230"/>
            <a:ext cx="2672276"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752924" y="2474230"/>
            <a:ext cx="2641904"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5" name="Oval 14"/>
          <p:cNvSpPr/>
          <p:nvPr userDrawn="1"/>
        </p:nvSpPr>
        <p:spPr>
          <a:xfrm>
            <a:off x="816435" y="2038158"/>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smtClean="0">
                <a:solidFill>
                  <a:prstClr val="white"/>
                </a:solidFill>
                <a:latin typeface="Century Gothic" panose="020B0502020202020204" pitchFamily="34" charset="0"/>
              </a:rPr>
              <a:t>1</a:t>
            </a:r>
            <a:endParaRPr lang="en-US" sz="1800" dirty="0">
              <a:solidFill>
                <a:prstClr val="white"/>
              </a:solidFill>
              <a:latin typeface="Century Gothic" panose="020B0502020202020204" pitchFamily="34" charset="0"/>
            </a:endParaRPr>
          </a:p>
        </p:txBody>
      </p:sp>
      <p:sp>
        <p:nvSpPr>
          <p:cNvPr id="16" name="Oval 15"/>
          <p:cNvSpPr/>
          <p:nvPr userDrawn="1"/>
        </p:nvSpPr>
        <p:spPr>
          <a:xfrm>
            <a:off x="4433937" y="2038157"/>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smtClean="0">
                <a:solidFill>
                  <a:prstClr val="white"/>
                </a:solidFill>
                <a:latin typeface="Century Gothic" panose="020B0502020202020204" pitchFamily="34" charset="0"/>
              </a:rPr>
              <a:t>2</a:t>
            </a:r>
            <a:endParaRPr lang="en-US" sz="1800" dirty="0">
              <a:solidFill>
                <a:prstClr val="white"/>
              </a:solidFill>
              <a:latin typeface="Century Gothic" panose="020B0502020202020204" pitchFamily="34" charset="0"/>
            </a:endParaRPr>
          </a:p>
        </p:txBody>
      </p:sp>
      <p:sp>
        <p:nvSpPr>
          <p:cNvPr id="20" name="Oval 19"/>
          <p:cNvSpPr/>
          <p:nvPr userDrawn="1"/>
        </p:nvSpPr>
        <p:spPr>
          <a:xfrm>
            <a:off x="8047117" y="2038156"/>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smtClean="0">
                <a:solidFill>
                  <a:prstClr val="white"/>
                </a:solidFill>
                <a:latin typeface="Century Gothic" panose="020B0502020202020204" pitchFamily="34" charset="0"/>
              </a:rPr>
              <a:t>3</a:t>
            </a:r>
            <a:endParaRPr lang="en-US" sz="1800" dirty="0">
              <a:solidFill>
                <a:prstClr val="white"/>
              </a:solidFill>
              <a:latin typeface="Century Gothic" panose="020B0502020202020204" pitchFamily="34" charset="0"/>
            </a:endParaRPr>
          </a:p>
        </p:txBody>
      </p:sp>
      <p:sp>
        <p:nvSpPr>
          <p:cNvPr id="17" name="TextBox 1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974497724"/>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78608" y="1487830"/>
            <a:ext cx="10674488" cy="4574396"/>
            <a:chOff x="892593" y="1460430"/>
            <a:chExt cx="8005866" cy="4574396"/>
          </a:xfrm>
        </p:grpSpPr>
        <p:sp>
          <p:nvSpPr>
            <p:cNvPr id="16" name="TextBox 15"/>
            <p:cNvSpPr txBox="1"/>
            <p:nvPr/>
          </p:nvSpPr>
          <p:spPr>
            <a:xfrm>
              <a:off x="4082659" y="4080445"/>
              <a:ext cx="2332018" cy="1954381"/>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Strategy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Through collaborations and partnerships, we</a:t>
              </a:r>
            </a:p>
            <a:p>
              <a:pPr fontAlgn="auto">
                <a:spcBef>
                  <a:spcPts val="0"/>
                </a:spcBef>
                <a:spcAft>
                  <a:spcPts val="0"/>
                </a:spcAft>
              </a:pPr>
              <a:r>
                <a:rPr lang="en-US" sz="1400" dirty="0">
                  <a:solidFill>
                    <a:prstClr val="black">
                      <a:lumMod val="75000"/>
                      <a:lumOff val="25000"/>
                    </a:prstClr>
                  </a:solidFill>
                  <a:latin typeface="Century Gothic" panose="020B0502020202020204" pitchFamily="34" charset="0"/>
                </a:rPr>
                <a:t>will leverage the knowledge, relation-ships and resources necessary to influence the conditions that promote good health and safety for everyone.</a:t>
              </a:r>
            </a:p>
          </p:txBody>
        </p:sp>
        <p:sp>
          <p:nvSpPr>
            <p:cNvPr id="20" name="TextBox 19"/>
            <p:cNvSpPr txBox="1"/>
            <p:nvPr/>
          </p:nvSpPr>
          <p:spPr>
            <a:xfrm>
              <a:off x="6791671" y="4080608"/>
              <a:ext cx="2106788" cy="1308050"/>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Mission</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The Department of Health works with others to protect and improve the health of all people in Washington.</a:t>
              </a:r>
            </a:p>
          </p:txBody>
        </p:sp>
        <p:sp>
          <p:nvSpPr>
            <p:cNvPr id="21" name="TextBox 20"/>
            <p:cNvSpPr txBox="1"/>
            <p:nvPr/>
          </p:nvSpPr>
          <p:spPr>
            <a:xfrm>
              <a:off x="1357926" y="4081738"/>
              <a:ext cx="2116475" cy="1308050"/>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Vision</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People in Washington enjoy longer and healthier lives because they live in healthy families and communities.</a:t>
              </a:r>
            </a:p>
          </p:txBody>
        </p:sp>
        <p:grpSp>
          <p:nvGrpSpPr>
            <p:cNvPr id="28" name="Group 27"/>
            <p:cNvGrpSpPr/>
            <p:nvPr/>
          </p:nvGrpSpPr>
          <p:grpSpPr>
            <a:xfrm>
              <a:off x="892593" y="1460430"/>
              <a:ext cx="8005866" cy="2323717"/>
              <a:chOff x="846099" y="1909880"/>
              <a:chExt cx="8005866" cy="2323717"/>
            </a:xfrm>
          </p:grpSpPr>
          <p:sp>
            <p:nvSpPr>
              <p:cNvPr id="32" name="TextBox 31"/>
              <p:cNvSpPr txBox="1"/>
              <p:nvPr/>
            </p:nvSpPr>
            <p:spPr>
              <a:xfrm>
                <a:off x="1313790" y="2032497"/>
                <a:ext cx="1792023" cy="1677382"/>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What We Do</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Ensure public safety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Create the healthiest next generation</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Promote healthy living and healthy aging</a:t>
                </a:r>
                <a:endParaRPr lang="en-US" sz="1200" dirty="0">
                  <a:solidFill>
                    <a:prstClr val="black">
                      <a:lumMod val="75000"/>
                      <a:lumOff val="25000"/>
                    </a:prstClr>
                  </a:solidFill>
                  <a:latin typeface="Century Gothic" panose="020B0502020202020204" pitchFamily="34" charset="0"/>
                </a:endParaRPr>
              </a:p>
            </p:txBody>
          </p:sp>
          <p:sp>
            <p:nvSpPr>
              <p:cNvPr id="33" name="TextBox 32"/>
              <p:cNvSpPr txBox="1"/>
              <p:nvPr/>
            </p:nvSpPr>
            <p:spPr>
              <a:xfrm>
                <a:off x="4030709" y="1909880"/>
                <a:ext cx="2175037" cy="2169825"/>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How We Do</a:t>
                </a:r>
              </a:p>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Our Work</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Serve our customers and continue to improve</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Be efficient, innovative and transparent</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Develop and support our workforce</a:t>
                </a:r>
              </a:p>
            </p:txBody>
          </p:sp>
          <p:sp>
            <p:nvSpPr>
              <p:cNvPr id="34" name="TextBox 33"/>
              <p:cNvSpPr txBox="1"/>
              <p:nvPr/>
            </p:nvSpPr>
            <p:spPr>
              <a:xfrm>
                <a:off x="6742366" y="1909884"/>
                <a:ext cx="2109599" cy="2323713"/>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Guiding</a:t>
                </a:r>
              </a:p>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Principles</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Evidence-based public health practice</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Partnership</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Transparency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Health equity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Seven generations</a:t>
                </a:r>
                <a:endParaRPr lang="en-US" sz="1400" dirty="0">
                  <a:solidFill>
                    <a:prstClr val="black">
                      <a:lumMod val="75000"/>
                      <a:lumOff val="25000"/>
                    </a:prstClr>
                  </a:solidFill>
                  <a:latin typeface="Century Gothic" panose="020B0502020202020204" pitchFamily="34" charset="0"/>
                </a:endParaRPr>
              </a:p>
            </p:txBody>
          </p:sp>
          <p:sp>
            <p:nvSpPr>
              <p:cNvPr id="35" name="Oval 34"/>
              <p:cNvSpPr/>
              <p:nvPr/>
            </p:nvSpPr>
            <p:spPr>
              <a:xfrm>
                <a:off x="846099"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6" name="Oval 35"/>
              <p:cNvSpPr/>
              <p:nvPr/>
            </p:nvSpPr>
            <p:spPr>
              <a:xfrm>
                <a:off x="3557912"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7" name="Oval 36"/>
              <p:cNvSpPr/>
              <p:nvPr/>
            </p:nvSpPr>
            <p:spPr>
              <a:xfrm>
                <a:off x="6267797" y="2073135"/>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29" name="Oval 28"/>
            <p:cNvSpPr/>
            <p:nvPr/>
          </p:nvSpPr>
          <p:spPr>
            <a:xfrm>
              <a:off x="892593" y="4125259"/>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0" name="Oval 29"/>
            <p:cNvSpPr/>
            <p:nvPr/>
          </p:nvSpPr>
          <p:spPr>
            <a:xfrm>
              <a:off x="3604406" y="412525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1" name="Oval 30"/>
            <p:cNvSpPr/>
            <p:nvPr/>
          </p:nvSpPr>
          <p:spPr>
            <a:xfrm>
              <a:off x="6314291" y="4122376"/>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40" name="TextBox 39"/>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a:solidFill>
                  <a:prstClr val="black">
                    <a:lumMod val="75000"/>
                    <a:lumOff val="25000"/>
                  </a:prstClr>
                </a:solidFill>
                <a:latin typeface="Century Gothic" panose="020B0502020202020204" pitchFamily="34" charset="0"/>
              </a:rPr>
              <a:t>DOH Strategic Plan</a:t>
            </a:r>
          </a:p>
        </p:txBody>
      </p:sp>
    </p:spTree>
    <p:extLst>
      <p:ext uri="{BB962C8B-B14F-4D97-AF65-F5344CB8AC3E}">
        <p14:creationId xmlns:p14="http://schemas.microsoft.com/office/powerpoint/2010/main" val="2459861265"/>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Unordered List 3: Traditional </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lstStyle>
            <a:lvl1pPr>
              <a:buClr>
                <a:srgbClr val="349D96"/>
              </a:buClr>
              <a:defRPr sz="2000" baseline="0"/>
            </a:lvl1pPr>
            <a:lvl2pPr>
              <a:buClr>
                <a:srgbClr val="349D96"/>
              </a:buClr>
              <a:defRPr sz="2000"/>
            </a:lvl2pPr>
            <a:lvl3pPr>
              <a:buClr>
                <a:srgbClr val="349D96"/>
              </a:buClr>
              <a:defRPr sz="1800"/>
            </a:lvl3pPr>
            <a:lvl4pPr>
              <a:buClr>
                <a:srgbClr val="349D96"/>
              </a:buClr>
              <a:defRPr sz="1800"/>
            </a:lvl4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66699964"/>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smtClean="0"/>
              <a:t>Number List 1</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518141" y="2097855"/>
            <a:ext cx="2681108"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5148916" y="2097855"/>
            <a:ext cx="267209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753510" y="2097855"/>
            <a:ext cx="264131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518141" y="2474230"/>
            <a:ext cx="2681107" cy="3702416"/>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5148738" y="2474230"/>
            <a:ext cx="2672276"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752924" y="2474230"/>
            <a:ext cx="2641904"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5" name="Oval 14"/>
          <p:cNvSpPr/>
          <p:nvPr userDrawn="1"/>
        </p:nvSpPr>
        <p:spPr>
          <a:xfrm>
            <a:off x="816435" y="2038158"/>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a:solidFill>
                  <a:prstClr val="white"/>
                </a:solidFill>
                <a:latin typeface="Century Gothic" panose="020B0502020202020204" pitchFamily="34" charset="0"/>
              </a:rPr>
              <a:t>1</a:t>
            </a:r>
          </a:p>
        </p:txBody>
      </p:sp>
      <p:sp>
        <p:nvSpPr>
          <p:cNvPr id="16" name="Oval 15"/>
          <p:cNvSpPr/>
          <p:nvPr userDrawn="1"/>
        </p:nvSpPr>
        <p:spPr>
          <a:xfrm>
            <a:off x="4433937" y="2038157"/>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a:solidFill>
                  <a:prstClr val="white"/>
                </a:solidFill>
                <a:latin typeface="Century Gothic" panose="020B0502020202020204" pitchFamily="34" charset="0"/>
              </a:rPr>
              <a:t>2</a:t>
            </a:r>
          </a:p>
        </p:txBody>
      </p:sp>
      <p:sp>
        <p:nvSpPr>
          <p:cNvPr id="20" name="Oval 19"/>
          <p:cNvSpPr/>
          <p:nvPr userDrawn="1"/>
        </p:nvSpPr>
        <p:spPr>
          <a:xfrm>
            <a:off x="8047117" y="2038156"/>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a:solidFill>
                  <a:prstClr val="white"/>
                </a:solidFill>
                <a:latin typeface="Century Gothic" panose="020B0502020202020204" pitchFamily="34" charset="0"/>
              </a:rPr>
              <a:t>3</a:t>
            </a:r>
          </a:p>
        </p:txBody>
      </p:sp>
      <p:sp>
        <p:nvSpPr>
          <p:cNvPr id="17" name="TextBox 1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839560409"/>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Number List 2: Traditional</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59219" cy="4662833"/>
          </a:xfrm>
        </p:spPr>
        <p:txBody>
          <a:bodyPr/>
          <a:lstStyle>
            <a:lvl1pPr marL="290513" indent="-290513">
              <a:buClr>
                <a:srgbClr val="404040"/>
              </a:buClr>
              <a:buFont typeface="+mj-lt"/>
              <a:buAutoNum type="arabicPeriod"/>
              <a:tabLst/>
              <a:defRPr sz="2000"/>
            </a:lvl1pPr>
            <a:lvl2pPr marL="571500" indent="-290513">
              <a:buClr>
                <a:srgbClr val="404040"/>
              </a:buClr>
              <a:buFont typeface="+mj-lt"/>
              <a:buAutoNum type="alphaLcPeriod"/>
              <a:defRPr sz="2000"/>
            </a:lvl2pPr>
            <a:lvl3pPr marL="747713" indent="-228600">
              <a:buClr>
                <a:srgbClr val="404040"/>
              </a:buClr>
              <a:buFont typeface="+mj-lt"/>
              <a:buAutoNum type="romanLcPeriod"/>
              <a:defRPr sz="1800"/>
            </a:lvl3pPr>
          </a:lstStyle>
          <a:p>
            <a:pPr lvl="0"/>
            <a:r>
              <a:rPr lang="en-US" dirty="0" smtClean="0"/>
              <a:t>First Level</a:t>
            </a:r>
          </a:p>
          <a:p>
            <a:pPr lvl="1"/>
            <a:r>
              <a:rPr lang="en-US" dirty="0" smtClean="0"/>
              <a:t>Second level</a:t>
            </a:r>
          </a:p>
          <a:p>
            <a:pPr lvl="2"/>
            <a:r>
              <a:rPr lang="en-US" dirty="0" smtClean="0"/>
              <a:t>Third level</a:t>
            </a:r>
            <a:endParaRPr lang="en-US" dirty="0"/>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161747072"/>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smtClean="0"/>
              <a:t>Icon List (insert icons inside the circles)</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693987" y="2616608"/>
            <a:ext cx="2387600" cy="372955"/>
          </a:xfrm>
        </p:spPr>
        <p:txBody>
          <a:bodyPr>
            <a:noAutofit/>
          </a:bodyPr>
          <a:lstStyle>
            <a:lvl1pPr marL="285750" indent="-285750" algn="l">
              <a:buFont typeface="Arial" panose="020B0604020202020204" pitchFamily="34" charset="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4902735" y="2616606"/>
            <a:ext cx="23876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132184" y="2616610"/>
            <a:ext cx="23876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693987" y="2992984"/>
            <a:ext cx="2387600" cy="3198287"/>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4902557" y="2992982"/>
            <a:ext cx="2387600" cy="3198289"/>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131597" y="2992986"/>
            <a:ext cx="2387600" cy="3198285"/>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4" name="Oval 13"/>
          <p:cNvSpPr/>
          <p:nvPr/>
        </p:nvSpPr>
        <p:spPr>
          <a:xfrm>
            <a:off x="2381156"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7" name="Oval 16"/>
          <p:cNvSpPr/>
          <p:nvPr/>
        </p:nvSpPr>
        <p:spPr>
          <a:xfrm>
            <a:off x="5531382"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21" name="Oval 20"/>
          <p:cNvSpPr/>
          <p:nvPr/>
        </p:nvSpPr>
        <p:spPr>
          <a:xfrm>
            <a:off x="8773424"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6" name="TextBox 1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907263661"/>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userDrawn="1"/>
        </p:nvSpPr>
        <p:spPr>
          <a:xfrm>
            <a:off x="3697619" y="5894225"/>
            <a:ext cx="286603" cy="204716"/>
          </a:xfrm>
          <a:prstGeom prst="rect">
            <a:avLst/>
          </a:prstGeom>
          <a:solidFill>
            <a:srgbClr val="99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200"/>
              </a:spcBef>
              <a:spcAft>
                <a:spcPts val="0"/>
              </a:spcAft>
            </a:pPr>
            <a:endParaRPr lang="en-US" sz="800" dirty="0">
              <a:solidFill>
                <a:prstClr val="black">
                  <a:lumMod val="75000"/>
                  <a:lumOff val="25000"/>
                </a:prstClr>
              </a:solidFill>
              <a:latin typeface="Century Gothic" panose="020B0502020202020204" pitchFamily="34" charset="0"/>
            </a:endParaRPr>
          </a:p>
        </p:txBody>
      </p:sp>
      <p:sp>
        <p:nvSpPr>
          <p:cNvPr id="9" name="Rectangle 8"/>
          <p:cNvSpPr/>
          <p:nvPr userDrawn="1"/>
        </p:nvSpPr>
        <p:spPr>
          <a:xfrm>
            <a:off x="7103857" y="5890326"/>
            <a:ext cx="286603" cy="204716"/>
          </a:xfrm>
          <a:prstGeom prst="rect">
            <a:avLst/>
          </a:prstGeom>
          <a:solidFill>
            <a:srgbClr val="D8E3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200"/>
              </a:spcBef>
              <a:spcAft>
                <a:spcPts val="0"/>
              </a:spcAft>
            </a:pPr>
            <a:endParaRPr lang="en-US" sz="1800" dirty="0">
              <a:solidFill>
                <a:prstClr val="white"/>
              </a:solidFill>
            </a:endParaRPr>
          </a:p>
        </p:txBody>
      </p:sp>
      <p:sp>
        <p:nvSpPr>
          <p:cNvPr id="10" name="TextBox 9"/>
          <p:cNvSpPr txBox="1"/>
          <p:nvPr userDrawn="1"/>
        </p:nvSpPr>
        <p:spPr>
          <a:xfrm>
            <a:off x="1" y="583087"/>
            <a:ext cx="12192000" cy="523220"/>
          </a:xfrm>
          <a:prstGeom prst="rect">
            <a:avLst/>
          </a:prstGeom>
          <a:noFill/>
        </p:spPr>
        <p:txBody>
          <a:bodyPr wrap="none" rtlCol="0">
            <a:noAutofit/>
          </a:bodyPr>
          <a:lstStyle/>
          <a:p>
            <a:pPr algn="ctr" fontAlgn="auto">
              <a:spcBef>
                <a:spcPts val="0"/>
              </a:spcBef>
              <a:spcAft>
                <a:spcPts val="0"/>
              </a:spcAft>
            </a:pPr>
            <a:r>
              <a:rPr lang="en-US" dirty="0">
                <a:solidFill>
                  <a:prstClr val="black">
                    <a:lumMod val="75000"/>
                    <a:lumOff val="25000"/>
                  </a:prstClr>
                </a:solidFill>
                <a:latin typeface="Century Gothic" panose="020B0502020202020204" pitchFamily="34" charset="0"/>
              </a:rPr>
              <a:t>Washington State Local Health Jurisdictions</a:t>
            </a:r>
          </a:p>
        </p:txBody>
      </p:sp>
      <p:cxnSp>
        <p:nvCxnSpPr>
          <p:cNvPr id="11" name="Straight Connector 10"/>
          <p:cNvCxnSpPr/>
          <p:nvPr userDrawn="1"/>
        </p:nvCxnSpPr>
        <p:spPr>
          <a:xfrm flipV="1">
            <a:off x="5763752" y="1196655"/>
            <a:ext cx="666664" cy="1369"/>
          </a:xfrm>
          <a:prstGeom prst="line">
            <a:avLst/>
          </a:prstGeom>
          <a:ln w="50800">
            <a:solidFill>
              <a:srgbClr val="349D96"/>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3699036" y="6272819"/>
            <a:ext cx="286603" cy="204716"/>
          </a:xfrm>
          <a:prstGeom prst="rect">
            <a:avLst/>
          </a:prstGeom>
          <a:solidFill>
            <a:srgbClr val="E8E8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5" name="Rectangle 14"/>
          <p:cNvSpPr/>
          <p:nvPr userDrawn="1"/>
        </p:nvSpPr>
        <p:spPr>
          <a:xfrm>
            <a:off x="7114792" y="6272819"/>
            <a:ext cx="286603" cy="204716"/>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0118" y="6037360"/>
            <a:ext cx="1422005" cy="471857"/>
          </a:xfrm>
          <a:prstGeom prst="rect">
            <a:avLst/>
          </a:prstGeom>
        </p:spPr>
      </p:pic>
      <p:sp>
        <p:nvSpPr>
          <p:cNvPr id="17" name="TextBox 16"/>
          <p:cNvSpPr txBox="1"/>
          <p:nvPr userDrawn="1"/>
        </p:nvSpPr>
        <p:spPr>
          <a:xfrm>
            <a:off x="799879" y="5183825"/>
            <a:ext cx="1965175" cy="400110"/>
          </a:xfrm>
          <a:prstGeom prst="rect">
            <a:avLst/>
          </a:prstGeom>
          <a:noFill/>
        </p:spPr>
        <p:txBody>
          <a:bodyPr wrap="squar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*Agency lead by full-time physician health officer (</a:t>
            </a:r>
            <a:r>
              <a:rPr lang="en-US" sz="1000" b="1" i="1" dirty="0">
                <a:solidFill>
                  <a:prstClr val="black">
                    <a:lumMod val="75000"/>
                    <a:lumOff val="25000"/>
                  </a:prstClr>
                </a:solidFill>
                <a:latin typeface="Century Gothic" panose="020B0502020202020204" pitchFamily="34" charset="0"/>
              </a:rPr>
              <a:t>3</a:t>
            </a:r>
            <a:r>
              <a:rPr lang="en-US" sz="1000" b="1" dirty="0">
                <a:solidFill>
                  <a:prstClr val="black">
                    <a:lumMod val="75000"/>
                    <a:lumOff val="25000"/>
                  </a:prstClr>
                </a:solidFill>
                <a:latin typeface="Century Gothic" panose="020B0502020202020204" pitchFamily="34" charset="0"/>
              </a:rPr>
              <a:t>)</a:t>
            </a:r>
          </a:p>
        </p:txBody>
      </p:sp>
      <p:grpSp>
        <p:nvGrpSpPr>
          <p:cNvPr id="18" name="Group 17"/>
          <p:cNvGrpSpPr/>
          <p:nvPr userDrawn="1"/>
        </p:nvGrpSpPr>
        <p:grpSpPr>
          <a:xfrm>
            <a:off x="1540760" y="1367869"/>
            <a:ext cx="8924846" cy="4392551"/>
            <a:chOff x="1155570" y="1501680"/>
            <a:chExt cx="6693635" cy="4392551"/>
          </a:xfrm>
        </p:grpSpPr>
        <p:grpSp>
          <p:nvGrpSpPr>
            <p:cNvPr id="19" name="Group 18"/>
            <p:cNvGrpSpPr/>
            <p:nvPr/>
          </p:nvGrpSpPr>
          <p:grpSpPr>
            <a:xfrm>
              <a:off x="1155570" y="1501680"/>
              <a:ext cx="6693635" cy="4194289"/>
              <a:chOff x="1777366" y="2155881"/>
              <a:chExt cx="4480731" cy="2843080"/>
            </a:xfrm>
            <a:effectLst>
              <a:outerShdw blurRad="50800" dist="38100" dir="2700000" algn="tl" rotWithShape="0">
                <a:prstClr val="black">
                  <a:alpha val="40000"/>
                </a:prstClr>
              </a:outerShdw>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6" name="Freeform 17"/>
              <p:cNvSpPr>
                <a:spLocks/>
              </p:cNvSpPr>
              <p:nvPr/>
            </p:nvSpPr>
            <p:spPr bwMode="auto">
              <a:xfrm>
                <a:off x="443478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r>
                  <a:rPr lang="en-US" sz="800" dirty="0">
                    <a:solidFill>
                      <a:prstClr val="black">
                        <a:lumMod val="75000"/>
                        <a:lumOff val="25000"/>
                      </a:prstClr>
                    </a:solidFill>
                    <a:latin typeface="Century Gothic" panose="020B0502020202020204" pitchFamily="34" charset="0"/>
                  </a:rPr>
                  <a:t> </a:t>
                </a: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grpSp>
        <p:sp>
          <p:nvSpPr>
            <p:cNvPr id="20" name="TextBox 19"/>
            <p:cNvSpPr txBox="1"/>
            <p:nvPr/>
          </p:nvSpPr>
          <p:spPr>
            <a:xfrm>
              <a:off x="5607265" y="5314585"/>
              <a:ext cx="2202767" cy="579646"/>
            </a:xfrm>
            <a:prstGeom prst="rect">
              <a:avLst/>
            </a:prstGeom>
            <a:noFill/>
            <a:ln w="12700">
              <a:solidFill>
                <a:schemeClr val="bg1"/>
              </a:solidFill>
            </a:ln>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Washington State Total Population </a:t>
              </a:r>
              <a:r>
                <a:rPr lang="en-US" sz="1000" b="1" i="1" dirty="0">
                  <a:solidFill>
                    <a:prstClr val="black">
                      <a:lumMod val="75000"/>
                      <a:lumOff val="25000"/>
                    </a:prstClr>
                  </a:solidFill>
                  <a:latin typeface="Century Gothic" panose="020B0502020202020204" pitchFamily="34" charset="0"/>
                </a:rPr>
                <a:t>(estimate)</a:t>
              </a:r>
            </a:p>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April 2016: 7,183,700</a:t>
              </a:r>
            </a:p>
            <a:p>
              <a:pPr fontAlgn="auto">
                <a:spcBef>
                  <a:spcPts val="200"/>
                </a:spcBef>
                <a:spcAft>
                  <a:spcPts val="0"/>
                </a:spcAft>
              </a:pPr>
              <a:r>
                <a:rPr lang="en-US" sz="1000" b="1" i="1" dirty="0">
                  <a:solidFill>
                    <a:prstClr val="black">
                      <a:lumMod val="75000"/>
                      <a:lumOff val="25000"/>
                    </a:prstClr>
                  </a:solidFill>
                  <a:latin typeface="Century Gothic" panose="020B0502020202020204" pitchFamily="34" charset="0"/>
                </a:rPr>
                <a:t>Source: </a:t>
              </a:r>
              <a:r>
                <a:rPr lang="en-US" sz="1000" b="1" dirty="0">
                  <a:solidFill>
                    <a:prstClr val="black">
                      <a:lumMod val="75000"/>
                      <a:lumOff val="25000"/>
                    </a:prstClr>
                  </a:solidFill>
                  <a:latin typeface="Century Gothic" panose="020B0502020202020204" pitchFamily="34" charset="0"/>
                </a:rPr>
                <a:t>Office of Financial Management</a:t>
              </a:r>
            </a:p>
          </p:txBody>
        </p:sp>
        <p:sp>
          <p:nvSpPr>
            <p:cNvPr id="21" name="TextBox 20"/>
            <p:cNvSpPr txBox="1"/>
            <p:nvPr/>
          </p:nvSpPr>
          <p:spPr>
            <a:xfrm>
              <a:off x="3433400" y="1592155"/>
              <a:ext cx="588142"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Whatcom</a:t>
              </a:r>
            </a:p>
            <a:p>
              <a:pPr algn="ctr" fontAlgn="auto">
                <a:spcBef>
                  <a:spcPts val="0"/>
                </a:spcBef>
                <a:spcAft>
                  <a:spcPts val="0"/>
                </a:spcAft>
              </a:pPr>
              <a:r>
                <a:rPr lang="en-US" sz="1000" b="1" i="1" dirty="0">
                  <a:solidFill>
                    <a:prstClr val="white"/>
                  </a:solidFill>
                  <a:latin typeface="Century Gothic" panose="020B0502020202020204" pitchFamily="34" charset="0"/>
                </a:rPr>
                <a:t>212,540</a:t>
              </a:r>
            </a:p>
          </p:txBody>
        </p:sp>
        <p:sp>
          <p:nvSpPr>
            <p:cNvPr id="22" name="TextBox 21"/>
            <p:cNvSpPr txBox="1"/>
            <p:nvPr/>
          </p:nvSpPr>
          <p:spPr>
            <a:xfrm>
              <a:off x="3450960" y="2027431"/>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Skagit</a:t>
              </a:r>
            </a:p>
            <a:p>
              <a:pPr algn="ctr" fontAlgn="auto">
                <a:spcBef>
                  <a:spcPts val="0"/>
                </a:spcBef>
                <a:spcAft>
                  <a:spcPts val="0"/>
                </a:spcAft>
              </a:pPr>
              <a:r>
                <a:rPr lang="en-US" sz="1000" b="1" i="1" dirty="0">
                  <a:solidFill>
                    <a:prstClr val="white"/>
                  </a:solidFill>
                  <a:latin typeface="Century Gothic" panose="020B0502020202020204" pitchFamily="34" charset="0"/>
                </a:rPr>
                <a:t>122,270</a:t>
              </a:r>
            </a:p>
          </p:txBody>
        </p:sp>
        <p:sp>
          <p:nvSpPr>
            <p:cNvPr id="23" name="TextBox 22"/>
            <p:cNvSpPr txBox="1"/>
            <p:nvPr/>
          </p:nvSpPr>
          <p:spPr>
            <a:xfrm>
              <a:off x="3380995" y="2561877"/>
              <a:ext cx="68191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Snohomish*</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772,860</a:t>
              </a:r>
            </a:p>
          </p:txBody>
        </p:sp>
        <p:sp>
          <p:nvSpPr>
            <p:cNvPr id="24" name="TextBox 23"/>
            <p:cNvSpPr txBox="1"/>
            <p:nvPr/>
          </p:nvSpPr>
          <p:spPr>
            <a:xfrm>
              <a:off x="3207143" y="3142394"/>
              <a:ext cx="778097" cy="553998"/>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Seattle &amp; King</a:t>
              </a:r>
            </a:p>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County</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2,105,100</a:t>
              </a:r>
            </a:p>
          </p:txBody>
        </p:sp>
        <p:sp>
          <p:nvSpPr>
            <p:cNvPr id="25" name="TextBox 24"/>
            <p:cNvSpPr txBox="1"/>
            <p:nvPr/>
          </p:nvSpPr>
          <p:spPr>
            <a:xfrm>
              <a:off x="2965914" y="3810731"/>
              <a:ext cx="89471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Tacoma-Pierce*</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844,490</a:t>
              </a:r>
            </a:p>
          </p:txBody>
        </p:sp>
        <p:sp>
          <p:nvSpPr>
            <p:cNvPr id="26" name="TextBox 25"/>
            <p:cNvSpPr txBox="1"/>
            <p:nvPr/>
          </p:nvSpPr>
          <p:spPr>
            <a:xfrm>
              <a:off x="2750271" y="4283681"/>
              <a:ext cx="43545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Lewis</a:t>
              </a:r>
            </a:p>
            <a:p>
              <a:pPr algn="ctr" fontAlgn="auto">
                <a:spcBef>
                  <a:spcPts val="0"/>
                </a:spcBef>
                <a:spcAft>
                  <a:spcPts val="0"/>
                </a:spcAft>
              </a:pPr>
              <a:r>
                <a:rPr lang="en-US" sz="1000" b="1" dirty="0">
                  <a:solidFill>
                    <a:prstClr val="white"/>
                  </a:solidFill>
                  <a:latin typeface="Century Gothic" panose="020B0502020202020204" pitchFamily="34" charset="0"/>
                </a:rPr>
                <a:t>76,890</a:t>
              </a:r>
            </a:p>
          </p:txBody>
        </p:sp>
        <p:sp>
          <p:nvSpPr>
            <p:cNvPr id="27" name="TextBox 26"/>
            <p:cNvSpPr txBox="1"/>
            <p:nvPr/>
          </p:nvSpPr>
          <p:spPr>
            <a:xfrm>
              <a:off x="2602223" y="4731699"/>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Cowlitz</a:t>
              </a:r>
            </a:p>
            <a:p>
              <a:pPr algn="ctr" fontAlgn="auto">
                <a:spcBef>
                  <a:spcPts val="0"/>
                </a:spcBef>
                <a:spcAft>
                  <a:spcPts val="0"/>
                </a:spcAft>
              </a:pPr>
              <a:r>
                <a:rPr lang="en-US" sz="1000" b="1" i="1" dirty="0">
                  <a:solidFill>
                    <a:prstClr val="white"/>
                  </a:solidFill>
                  <a:latin typeface="Century Gothic" panose="020B0502020202020204" pitchFamily="34" charset="0"/>
                </a:rPr>
                <a:t>104,850</a:t>
              </a:r>
            </a:p>
          </p:txBody>
        </p:sp>
        <p:sp>
          <p:nvSpPr>
            <p:cNvPr id="28" name="TextBox 27"/>
            <p:cNvSpPr txBox="1"/>
            <p:nvPr/>
          </p:nvSpPr>
          <p:spPr>
            <a:xfrm>
              <a:off x="2727350" y="5239124"/>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Clark*</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461,010</a:t>
              </a:r>
            </a:p>
          </p:txBody>
        </p:sp>
        <p:sp>
          <p:nvSpPr>
            <p:cNvPr id="29" name="TextBox 28"/>
            <p:cNvSpPr txBox="1"/>
            <p:nvPr/>
          </p:nvSpPr>
          <p:spPr>
            <a:xfrm>
              <a:off x="3230262" y="4819375"/>
              <a:ext cx="60617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Skamania</a:t>
              </a:r>
            </a:p>
            <a:p>
              <a:pPr algn="ctr" fontAlgn="auto">
                <a:spcBef>
                  <a:spcPts val="0"/>
                </a:spcBef>
                <a:spcAft>
                  <a:spcPts val="0"/>
                </a:spcAft>
              </a:pPr>
              <a:r>
                <a:rPr lang="en-US" sz="1000" b="1" i="1" dirty="0">
                  <a:solidFill>
                    <a:prstClr val="white"/>
                  </a:solidFill>
                  <a:latin typeface="Century Gothic" panose="020B0502020202020204" pitchFamily="34" charset="0"/>
                </a:rPr>
                <a:t>11,500</a:t>
              </a:r>
            </a:p>
          </p:txBody>
        </p:sp>
        <p:sp>
          <p:nvSpPr>
            <p:cNvPr id="30" name="TextBox 29"/>
            <p:cNvSpPr txBox="1"/>
            <p:nvPr/>
          </p:nvSpPr>
          <p:spPr>
            <a:xfrm>
              <a:off x="4094745" y="5160380"/>
              <a:ext cx="50518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Klickitat</a:t>
              </a:r>
            </a:p>
            <a:p>
              <a:pPr algn="ctr" fontAlgn="auto">
                <a:spcBef>
                  <a:spcPts val="0"/>
                </a:spcBef>
                <a:spcAft>
                  <a:spcPts val="0"/>
                </a:spcAft>
              </a:pPr>
              <a:r>
                <a:rPr lang="en-US" sz="1000" b="1" i="1" dirty="0">
                  <a:solidFill>
                    <a:prstClr val="white"/>
                  </a:solidFill>
                  <a:latin typeface="Century Gothic" panose="020B0502020202020204" pitchFamily="34" charset="0"/>
                </a:rPr>
                <a:t>21,270</a:t>
              </a:r>
            </a:p>
          </p:txBody>
        </p:sp>
        <p:sp>
          <p:nvSpPr>
            <p:cNvPr id="31" name="TextBox 30"/>
            <p:cNvSpPr txBox="1"/>
            <p:nvPr/>
          </p:nvSpPr>
          <p:spPr>
            <a:xfrm>
              <a:off x="2517488" y="2254709"/>
              <a:ext cx="43545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Island</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82,910</a:t>
              </a:r>
            </a:p>
          </p:txBody>
        </p:sp>
        <p:sp>
          <p:nvSpPr>
            <p:cNvPr id="32" name="TextBox 31"/>
            <p:cNvSpPr txBox="1"/>
            <p:nvPr/>
          </p:nvSpPr>
          <p:spPr>
            <a:xfrm>
              <a:off x="1559200" y="2518302"/>
              <a:ext cx="499175"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Clallam</a:t>
              </a:r>
            </a:p>
            <a:p>
              <a:pPr algn="ctr" fontAlgn="auto">
                <a:spcBef>
                  <a:spcPts val="0"/>
                </a:spcBef>
                <a:spcAft>
                  <a:spcPts val="0"/>
                </a:spcAft>
              </a:pPr>
              <a:r>
                <a:rPr lang="en-US" sz="1000" b="1" i="1" dirty="0">
                  <a:solidFill>
                    <a:prstClr val="white"/>
                  </a:solidFill>
                  <a:latin typeface="Century Gothic" panose="020B0502020202020204" pitchFamily="34" charset="0"/>
                </a:rPr>
                <a:t>73,410</a:t>
              </a:r>
            </a:p>
          </p:txBody>
        </p:sp>
        <p:sp>
          <p:nvSpPr>
            <p:cNvPr id="33" name="TextBox 32"/>
            <p:cNvSpPr txBox="1"/>
            <p:nvPr/>
          </p:nvSpPr>
          <p:spPr>
            <a:xfrm>
              <a:off x="1639079" y="2907111"/>
              <a:ext cx="552074"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Jefferson</a:t>
              </a:r>
            </a:p>
            <a:p>
              <a:pPr algn="ctr" fontAlgn="auto">
                <a:spcBef>
                  <a:spcPts val="0"/>
                </a:spcBef>
                <a:spcAft>
                  <a:spcPts val="0"/>
                </a:spcAft>
              </a:pPr>
              <a:r>
                <a:rPr lang="en-US" sz="1000" b="1" i="1" dirty="0">
                  <a:solidFill>
                    <a:prstClr val="white"/>
                  </a:solidFill>
                  <a:latin typeface="Century Gothic" panose="020B0502020202020204" pitchFamily="34" charset="0"/>
                </a:rPr>
                <a:t>31,090</a:t>
              </a:r>
            </a:p>
          </p:txBody>
        </p:sp>
        <p:sp>
          <p:nvSpPr>
            <p:cNvPr id="34" name="TextBox 33"/>
            <p:cNvSpPr txBox="1"/>
            <p:nvPr/>
          </p:nvSpPr>
          <p:spPr>
            <a:xfrm>
              <a:off x="1637192" y="3319160"/>
              <a:ext cx="454691" cy="553998"/>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Grays</a:t>
              </a:r>
            </a:p>
            <a:p>
              <a:pPr algn="ctr" fontAlgn="auto">
                <a:spcBef>
                  <a:spcPts val="0"/>
                </a:spcBef>
                <a:spcAft>
                  <a:spcPts val="0"/>
                </a:spcAft>
              </a:pPr>
              <a:r>
                <a:rPr lang="en-US" sz="1000" b="1" dirty="0">
                  <a:solidFill>
                    <a:prstClr val="white"/>
                  </a:solidFill>
                  <a:latin typeface="Century Gothic" panose="020B0502020202020204" pitchFamily="34" charset="0"/>
                </a:rPr>
                <a:t>Harbor</a:t>
              </a:r>
            </a:p>
            <a:p>
              <a:pPr algn="ctr" fontAlgn="auto">
                <a:spcBef>
                  <a:spcPts val="0"/>
                </a:spcBef>
                <a:spcAft>
                  <a:spcPts val="0"/>
                </a:spcAft>
              </a:pPr>
              <a:r>
                <a:rPr lang="en-US" sz="1000" b="1" i="1" dirty="0">
                  <a:solidFill>
                    <a:prstClr val="white"/>
                  </a:solidFill>
                  <a:latin typeface="Century Gothic" panose="020B0502020202020204" pitchFamily="34" charset="0"/>
                </a:rPr>
                <a:t>72,820</a:t>
              </a:r>
            </a:p>
          </p:txBody>
        </p:sp>
        <p:sp>
          <p:nvSpPr>
            <p:cNvPr id="35" name="TextBox 34"/>
            <p:cNvSpPr txBox="1"/>
            <p:nvPr/>
          </p:nvSpPr>
          <p:spPr>
            <a:xfrm>
              <a:off x="1794273" y="4257708"/>
              <a:ext cx="451085"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Pacific</a:t>
              </a:r>
            </a:p>
            <a:p>
              <a:pPr algn="ctr" fontAlgn="auto">
                <a:spcBef>
                  <a:spcPts val="0"/>
                </a:spcBef>
                <a:spcAft>
                  <a:spcPts val="0"/>
                </a:spcAft>
              </a:pPr>
              <a:r>
                <a:rPr lang="en-US" sz="1000" b="1" i="1" dirty="0">
                  <a:solidFill>
                    <a:prstClr val="white"/>
                  </a:solidFill>
                  <a:latin typeface="Century Gothic" panose="020B0502020202020204" pitchFamily="34" charset="0"/>
                </a:rPr>
                <a:t>21,180</a:t>
              </a:r>
            </a:p>
          </p:txBody>
        </p:sp>
        <p:sp>
          <p:nvSpPr>
            <p:cNvPr id="36" name="TextBox 35"/>
            <p:cNvSpPr txBox="1"/>
            <p:nvPr/>
          </p:nvSpPr>
          <p:spPr>
            <a:xfrm>
              <a:off x="1673377" y="4739274"/>
              <a:ext cx="691535"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Wahkiakum</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4,000</a:t>
              </a:r>
            </a:p>
          </p:txBody>
        </p:sp>
        <p:sp>
          <p:nvSpPr>
            <p:cNvPr id="37" name="TextBox 36"/>
            <p:cNvSpPr txBox="1"/>
            <p:nvPr/>
          </p:nvSpPr>
          <p:spPr>
            <a:xfrm>
              <a:off x="2430509" y="3884109"/>
              <a:ext cx="51600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Thurston</a:t>
              </a:r>
            </a:p>
            <a:p>
              <a:pPr algn="ctr" fontAlgn="auto">
                <a:spcBef>
                  <a:spcPts val="0"/>
                </a:spcBef>
                <a:spcAft>
                  <a:spcPts val="0"/>
                </a:spcAft>
              </a:pPr>
              <a:r>
                <a:rPr lang="en-US" sz="1000" b="1" i="1" dirty="0">
                  <a:solidFill>
                    <a:prstClr val="white"/>
                  </a:solidFill>
                  <a:latin typeface="Century Gothic" panose="020B0502020202020204" pitchFamily="34" charset="0"/>
                </a:rPr>
                <a:t>272,690</a:t>
              </a:r>
            </a:p>
          </p:txBody>
        </p:sp>
        <p:sp>
          <p:nvSpPr>
            <p:cNvPr id="38" name="TextBox 37"/>
            <p:cNvSpPr txBox="1"/>
            <p:nvPr/>
          </p:nvSpPr>
          <p:spPr>
            <a:xfrm>
              <a:off x="2162865" y="3474369"/>
              <a:ext cx="449883"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Mason</a:t>
              </a:r>
            </a:p>
            <a:p>
              <a:pPr algn="ctr" fontAlgn="auto">
                <a:spcBef>
                  <a:spcPts val="0"/>
                </a:spcBef>
                <a:spcAft>
                  <a:spcPts val="0"/>
                </a:spcAft>
              </a:pPr>
              <a:r>
                <a:rPr lang="en-US" sz="1000" b="1" i="1" dirty="0">
                  <a:solidFill>
                    <a:prstClr val="white"/>
                  </a:solidFill>
                  <a:latin typeface="Century Gothic" panose="020B0502020202020204" pitchFamily="34" charset="0"/>
                </a:rPr>
                <a:t>63,320</a:t>
              </a:r>
            </a:p>
          </p:txBody>
        </p:sp>
        <p:sp>
          <p:nvSpPr>
            <p:cNvPr id="39" name="TextBox 38"/>
            <p:cNvSpPr txBox="1"/>
            <p:nvPr/>
          </p:nvSpPr>
          <p:spPr>
            <a:xfrm>
              <a:off x="4307417" y="4452314"/>
              <a:ext cx="49436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Yakima</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250,900</a:t>
              </a:r>
            </a:p>
          </p:txBody>
        </p:sp>
        <p:sp>
          <p:nvSpPr>
            <p:cNvPr id="40" name="TextBox 39"/>
            <p:cNvSpPr txBox="1"/>
            <p:nvPr/>
          </p:nvSpPr>
          <p:spPr>
            <a:xfrm>
              <a:off x="4336130" y="3648644"/>
              <a:ext cx="436658"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Kittitas</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43,710</a:t>
              </a:r>
            </a:p>
          </p:txBody>
        </p:sp>
        <p:sp>
          <p:nvSpPr>
            <p:cNvPr id="41" name="TextBox 40"/>
            <p:cNvSpPr txBox="1"/>
            <p:nvPr/>
          </p:nvSpPr>
          <p:spPr>
            <a:xfrm>
              <a:off x="4378365" y="3024131"/>
              <a:ext cx="476333"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Chelan</a:t>
              </a:r>
            </a:p>
            <a:p>
              <a:pPr algn="ctr" fontAlgn="auto">
                <a:spcBef>
                  <a:spcPts val="0"/>
                </a:spcBef>
                <a:spcAft>
                  <a:spcPts val="0"/>
                </a:spcAft>
              </a:pPr>
              <a:r>
                <a:rPr lang="en-US" sz="1000" b="1" i="1" dirty="0">
                  <a:solidFill>
                    <a:prstClr val="white"/>
                  </a:solidFill>
                  <a:latin typeface="Century Gothic" panose="020B0502020202020204" pitchFamily="34" charset="0"/>
                </a:rPr>
                <a:t>75,910</a:t>
              </a:r>
            </a:p>
          </p:txBody>
        </p:sp>
        <p:sp>
          <p:nvSpPr>
            <p:cNvPr id="42" name="TextBox 41"/>
            <p:cNvSpPr txBox="1"/>
            <p:nvPr/>
          </p:nvSpPr>
          <p:spPr>
            <a:xfrm>
              <a:off x="5030459" y="3042937"/>
              <a:ext cx="517209"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Douglas</a:t>
              </a:r>
            </a:p>
            <a:p>
              <a:pPr algn="ctr" fontAlgn="auto">
                <a:spcBef>
                  <a:spcPts val="0"/>
                </a:spcBef>
                <a:spcAft>
                  <a:spcPts val="0"/>
                </a:spcAft>
              </a:pPr>
              <a:r>
                <a:rPr lang="en-US" sz="1000" b="1" i="1" dirty="0">
                  <a:solidFill>
                    <a:prstClr val="white"/>
                  </a:solidFill>
                  <a:latin typeface="Century Gothic" panose="020B0502020202020204" pitchFamily="34" charset="0"/>
                </a:rPr>
                <a:t>40,720</a:t>
              </a:r>
            </a:p>
          </p:txBody>
        </p:sp>
        <p:sp>
          <p:nvSpPr>
            <p:cNvPr id="43" name="TextBox 42"/>
            <p:cNvSpPr txBox="1"/>
            <p:nvPr/>
          </p:nvSpPr>
          <p:spPr>
            <a:xfrm>
              <a:off x="4737463" y="2783022"/>
              <a:ext cx="968054" cy="246221"/>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(Chelan-Douglas)</a:t>
              </a:r>
            </a:p>
          </p:txBody>
        </p:sp>
        <p:sp>
          <p:nvSpPr>
            <p:cNvPr id="44" name="TextBox 43"/>
            <p:cNvSpPr txBox="1"/>
            <p:nvPr/>
          </p:nvSpPr>
          <p:spPr>
            <a:xfrm>
              <a:off x="5017035" y="1906893"/>
              <a:ext cx="642244"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Okanogan</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41,730</a:t>
              </a:r>
            </a:p>
          </p:txBody>
        </p:sp>
        <p:sp>
          <p:nvSpPr>
            <p:cNvPr id="45" name="TextBox 44"/>
            <p:cNvSpPr txBox="1"/>
            <p:nvPr/>
          </p:nvSpPr>
          <p:spPr>
            <a:xfrm>
              <a:off x="5317296" y="4788400"/>
              <a:ext cx="489557"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Benton</a:t>
              </a:r>
            </a:p>
            <a:p>
              <a:pPr algn="ctr" fontAlgn="auto">
                <a:spcBef>
                  <a:spcPts val="0"/>
                </a:spcBef>
                <a:spcAft>
                  <a:spcPts val="0"/>
                </a:spcAft>
              </a:pPr>
              <a:r>
                <a:rPr lang="en-US" sz="1000" b="1" i="1" dirty="0">
                  <a:solidFill>
                    <a:prstClr val="white"/>
                  </a:solidFill>
                  <a:latin typeface="Century Gothic" panose="020B0502020202020204" pitchFamily="34" charset="0"/>
                </a:rPr>
                <a:t>190,500</a:t>
              </a:r>
            </a:p>
          </p:txBody>
        </p:sp>
        <p:sp>
          <p:nvSpPr>
            <p:cNvPr id="46" name="TextBox 45"/>
            <p:cNvSpPr txBox="1"/>
            <p:nvPr/>
          </p:nvSpPr>
          <p:spPr>
            <a:xfrm>
              <a:off x="5779941" y="4498791"/>
              <a:ext cx="49556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Franklin</a:t>
              </a:r>
            </a:p>
            <a:p>
              <a:pPr algn="ctr" fontAlgn="auto">
                <a:spcBef>
                  <a:spcPts val="0"/>
                </a:spcBef>
                <a:spcAft>
                  <a:spcPts val="0"/>
                </a:spcAft>
              </a:pPr>
              <a:r>
                <a:rPr lang="en-US" sz="1000" b="1" i="1" dirty="0">
                  <a:solidFill>
                    <a:prstClr val="white"/>
                  </a:solidFill>
                  <a:latin typeface="Century Gothic" panose="020B0502020202020204" pitchFamily="34" charset="0"/>
                </a:rPr>
                <a:t>88,670</a:t>
              </a:r>
            </a:p>
          </p:txBody>
        </p:sp>
        <p:sp>
          <p:nvSpPr>
            <p:cNvPr id="47" name="TextBox 46"/>
            <p:cNvSpPr txBox="1"/>
            <p:nvPr/>
          </p:nvSpPr>
          <p:spPr>
            <a:xfrm>
              <a:off x="5341221" y="4344613"/>
              <a:ext cx="930784" cy="246221"/>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(Benton-Franklin)</a:t>
              </a:r>
            </a:p>
          </p:txBody>
        </p:sp>
        <p:sp>
          <p:nvSpPr>
            <p:cNvPr id="48" name="TextBox 47"/>
            <p:cNvSpPr txBox="1"/>
            <p:nvPr/>
          </p:nvSpPr>
          <p:spPr>
            <a:xfrm>
              <a:off x="5375886" y="3580747"/>
              <a:ext cx="435456"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Grant</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94,610</a:t>
              </a:r>
            </a:p>
          </p:txBody>
        </p:sp>
        <p:sp>
          <p:nvSpPr>
            <p:cNvPr id="49" name="TextBox 48"/>
            <p:cNvSpPr txBox="1"/>
            <p:nvPr/>
          </p:nvSpPr>
          <p:spPr>
            <a:xfrm>
              <a:off x="6165950" y="1946663"/>
              <a:ext cx="381355"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Ferry</a:t>
              </a:r>
            </a:p>
            <a:p>
              <a:pPr algn="ctr" fontAlgn="auto">
                <a:spcBef>
                  <a:spcPts val="0"/>
                </a:spcBef>
                <a:spcAft>
                  <a:spcPts val="0"/>
                </a:spcAft>
              </a:pPr>
              <a:r>
                <a:rPr lang="en-US" sz="1000" b="1" i="1" dirty="0">
                  <a:solidFill>
                    <a:prstClr val="white"/>
                  </a:solidFill>
                  <a:latin typeface="Century Gothic" panose="020B0502020202020204" pitchFamily="34" charset="0"/>
                </a:rPr>
                <a:t>7,700</a:t>
              </a:r>
            </a:p>
          </p:txBody>
        </p:sp>
        <p:sp>
          <p:nvSpPr>
            <p:cNvPr id="50" name="TextBox 49"/>
            <p:cNvSpPr txBox="1"/>
            <p:nvPr/>
          </p:nvSpPr>
          <p:spPr>
            <a:xfrm>
              <a:off x="6698109" y="2179078"/>
              <a:ext cx="49436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Stevens</a:t>
              </a:r>
            </a:p>
            <a:p>
              <a:pPr algn="ctr" fontAlgn="auto">
                <a:spcBef>
                  <a:spcPts val="0"/>
                </a:spcBef>
                <a:spcAft>
                  <a:spcPts val="0"/>
                </a:spcAft>
              </a:pPr>
              <a:r>
                <a:rPr lang="en-US" sz="1000" b="1" i="1" dirty="0">
                  <a:solidFill>
                    <a:prstClr val="white"/>
                  </a:solidFill>
                  <a:latin typeface="Century Gothic" panose="020B0502020202020204" pitchFamily="34" charset="0"/>
                </a:rPr>
                <a:t>44,100</a:t>
              </a:r>
            </a:p>
          </p:txBody>
        </p:sp>
        <p:sp>
          <p:nvSpPr>
            <p:cNvPr id="51" name="TextBox 50"/>
            <p:cNvSpPr txBox="1"/>
            <p:nvPr/>
          </p:nvSpPr>
          <p:spPr>
            <a:xfrm>
              <a:off x="7192096" y="1859639"/>
              <a:ext cx="441467" cy="553998"/>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Pend</a:t>
              </a:r>
            </a:p>
            <a:p>
              <a:pPr algn="ctr" fontAlgn="auto">
                <a:spcBef>
                  <a:spcPts val="0"/>
                </a:spcBef>
                <a:spcAft>
                  <a:spcPts val="0"/>
                </a:spcAft>
              </a:pPr>
              <a:r>
                <a:rPr lang="en-US" sz="1000" b="1" dirty="0">
                  <a:solidFill>
                    <a:prstClr val="white"/>
                  </a:solidFill>
                  <a:latin typeface="Century Gothic" panose="020B0502020202020204" pitchFamily="34" charset="0"/>
                </a:rPr>
                <a:t>Oreille</a:t>
              </a:r>
            </a:p>
            <a:p>
              <a:pPr algn="ctr" fontAlgn="auto">
                <a:spcBef>
                  <a:spcPts val="0"/>
                </a:spcBef>
                <a:spcAft>
                  <a:spcPts val="0"/>
                </a:spcAft>
              </a:pPr>
              <a:r>
                <a:rPr lang="en-US" sz="1000" b="1" i="1" dirty="0">
                  <a:solidFill>
                    <a:prstClr val="white"/>
                  </a:solidFill>
                  <a:latin typeface="Century Gothic" panose="020B0502020202020204" pitchFamily="34" charset="0"/>
                </a:rPr>
                <a:t>13,290</a:t>
              </a:r>
            </a:p>
          </p:txBody>
        </p:sp>
        <p:sp>
          <p:nvSpPr>
            <p:cNvPr id="52" name="TextBox 51"/>
            <p:cNvSpPr txBox="1"/>
            <p:nvPr/>
          </p:nvSpPr>
          <p:spPr>
            <a:xfrm>
              <a:off x="6255027" y="3072466"/>
              <a:ext cx="464310"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Lincoln</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10,640</a:t>
              </a:r>
            </a:p>
          </p:txBody>
        </p:sp>
        <p:sp>
          <p:nvSpPr>
            <p:cNvPr id="53" name="TextBox 52"/>
            <p:cNvSpPr txBox="1"/>
            <p:nvPr/>
          </p:nvSpPr>
          <p:spPr>
            <a:xfrm>
              <a:off x="7038910" y="3050097"/>
              <a:ext cx="552074"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Spokane</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492,530</a:t>
              </a:r>
            </a:p>
          </p:txBody>
        </p:sp>
        <p:sp>
          <p:nvSpPr>
            <p:cNvPr id="54" name="TextBox 53"/>
            <p:cNvSpPr txBox="1"/>
            <p:nvPr/>
          </p:nvSpPr>
          <p:spPr>
            <a:xfrm>
              <a:off x="6198841" y="3768082"/>
              <a:ext cx="46911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Adams</a:t>
              </a:r>
            </a:p>
            <a:p>
              <a:pPr algn="ctr" fontAlgn="auto">
                <a:spcBef>
                  <a:spcPts val="0"/>
                </a:spcBef>
                <a:spcAft>
                  <a:spcPts val="0"/>
                </a:spcAft>
              </a:pPr>
              <a:r>
                <a:rPr lang="en-US" sz="1000" b="1" i="1" dirty="0">
                  <a:solidFill>
                    <a:prstClr val="white"/>
                  </a:solidFill>
                  <a:latin typeface="Century Gothic" panose="020B0502020202020204" pitchFamily="34" charset="0"/>
                </a:rPr>
                <a:t>19,510</a:t>
              </a:r>
            </a:p>
          </p:txBody>
        </p:sp>
        <p:sp>
          <p:nvSpPr>
            <p:cNvPr id="55" name="TextBox 54"/>
            <p:cNvSpPr txBox="1"/>
            <p:nvPr/>
          </p:nvSpPr>
          <p:spPr>
            <a:xfrm>
              <a:off x="6988174" y="3777256"/>
              <a:ext cx="546063"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Whitman</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47,940</a:t>
              </a:r>
            </a:p>
          </p:txBody>
        </p:sp>
        <p:sp>
          <p:nvSpPr>
            <p:cNvPr id="56" name="TextBox 55"/>
            <p:cNvSpPr txBox="1"/>
            <p:nvPr/>
          </p:nvSpPr>
          <p:spPr>
            <a:xfrm>
              <a:off x="6132447" y="4781974"/>
              <a:ext cx="684322"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Walla Walla</a:t>
              </a:r>
            </a:p>
            <a:p>
              <a:pPr algn="ctr" fontAlgn="auto">
                <a:spcBef>
                  <a:spcPts val="0"/>
                </a:spcBef>
                <a:spcAft>
                  <a:spcPts val="0"/>
                </a:spcAft>
              </a:pPr>
              <a:r>
                <a:rPr lang="en-US" sz="1000" b="1" i="1" dirty="0">
                  <a:solidFill>
                    <a:prstClr val="white"/>
                  </a:solidFill>
                  <a:latin typeface="Century Gothic" panose="020B0502020202020204" pitchFamily="34" charset="0"/>
                </a:rPr>
                <a:t>60,730</a:t>
              </a:r>
            </a:p>
          </p:txBody>
        </p:sp>
        <p:sp>
          <p:nvSpPr>
            <p:cNvPr id="57" name="TextBox 56"/>
            <p:cNvSpPr txBox="1"/>
            <p:nvPr/>
          </p:nvSpPr>
          <p:spPr>
            <a:xfrm>
              <a:off x="6783441" y="4664743"/>
              <a:ext cx="595355"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Columbia</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1,050</a:t>
              </a:r>
            </a:p>
          </p:txBody>
        </p:sp>
        <p:sp>
          <p:nvSpPr>
            <p:cNvPr id="58" name="TextBox 57"/>
            <p:cNvSpPr txBox="1"/>
            <p:nvPr/>
          </p:nvSpPr>
          <p:spPr>
            <a:xfrm>
              <a:off x="7027247" y="4316070"/>
              <a:ext cx="51119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Garfield</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2,200</a:t>
              </a:r>
            </a:p>
          </p:txBody>
        </p:sp>
        <p:sp>
          <p:nvSpPr>
            <p:cNvPr id="59" name="TextBox 58"/>
            <p:cNvSpPr txBox="1"/>
            <p:nvPr/>
          </p:nvSpPr>
          <p:spPr>
            <a:xfrm>
              <a:off x="7373900" y="4698362"/>
              <a:ext cx="435456"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Asotin</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22,150</a:t>
              </a:r>
            </a:p>
          </p:txBody>
        </p:sp>
        <p:sp>
          <p:nvSpPr>
            <p:cNvPr id="60" name="TextBox 59"/>
            <p:cNvSpPr txBox="1"/>
            <p:nvPr/>
          </p:nvSpPr>
          <p:spPr>
            <a:xfrm>
              <a:off x="6295066" y="1662712"/>
              <a:ext cx="1139976" cy="246221"/>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(Northeast Tri County)</a:t>
              </a:r>
            </a:p>
          </p:txBody>
        </p:sp>
        <p:sp>
          <p:nvSpPr>
            <p:cNvPr id="61" name="TextBox 60"/>
            <p:cNvSpPr txBox="1"/>
            <p:nvPr/>
          </p:nvSpPr>
          <p:spPr>
            <a:xfrm>
              <a:off x="2125400" y="1633938"/>
              <a:ext cx="561692"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San Juan</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16,329</a:t>
              </a:r>
            </a:p>
          </p:txBody>
        </p:sp>
        <p:sp>
          <p:nvSpPr>
            <p:cNvPr id="62" name="TextBox 61"/>
            <p:cNvSpPr txBox="1"/>
            <p:nvPr/>
          </p:nvSpPr>
          <p:spPr>
            <a:xfrm>
              <a:off x="2566840" y="2986762"/>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Kitsap</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262,590</a:t>
              </a:r>
            </a:p>
          </p:txBody>
        </p:sp>
      </p:grpSp>
      <p:sp>
        <p:nvSpPr>
          <p:cNvPr id="124" name="TextBox 123"/>
          <p:cNvSpPr txBox="1"/>
          <p:nvPr userDrawn="1"/>
        </p:nvSpPr>
        <p:spPr>
          <a:xfrm>
            <a:off x="3983079" y="5803980"/>
            <a:ext cx="1747594" cy="400110"/>
          </a:xfrm>
          <a:prstGeom prst="rect">
            <a:avLst/>
          </a:prstGeom>
          <a:noFill/>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Public Health &amp; Human</a:t>
            </a:r>
          </a:p>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Services Department (16)</a:t>
            </a:r>
          </a:p>
        </p:txBody>
      </p:sp>
      <p:sp>
        <p:nvSpPr>
          <p:cNvPr id="126" name="TextBox 125"/>
          <p:cNvSpPr txBox="1"/>
          <p:nvPr userDrawn="1"/>
        </p:nvSpPr>
        <p:spPr>
          <a:xfrm>
            <a:off x="3974501" y="6255198"/>
            <a:ext cx="1685077" cy="246221"/>
          </a:xfrm>
          <a:prstGeom prst="rect">
            <a:avLst/>
          </a:prstGeom>
          <a:noFill/>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Single County District (8)</a:t>
            </a:r>
          </a:p>
        </p:txBody>
      </p:sp>
      <p:sp>
        <p:nvSpPr>
          <p:cNvPr id="128" name="TextBox 127"/>
          <p:cNvSpPr txBox="1"/>
          <p:nvPr userDrawn="1"/>
        </p:nvSpPr>
        <p:spPr>
          <a:xfrm>
            <a:off x="7390461" y="5875056"/>
            <a:ext cx="1973617" cy="246221"/>
          </a:xfrm>
          <a:prstGeom prst="rect">
            <a:avLst/>
          </a:prstGeom>
          <a:noFill/>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Public Health Department (8)</a:t>
            </a:r>
          </a:p>
        </p:txBody>
      </p:sp>
      <p:sp>
        <p:nvSpPr>
          <p:cNvPr id="130" name="TextBox 129"/>
          <p:cNvSpPr txBox="1"/>
          <p:nvPr userDrawn="1"/>
        </p:nvSpPr>
        <p:spPr>
          <a:xfrm>
            <a:off x="7390461" y="6247261"/>
            <a:ext cx="1604927" cy="246221"/>
          </a:xfrm>
          <a:prstGeom prst="rect">
            <a:avLst/>
          </a:prstGeom>
          <a:noFill/>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Multi County District (3)</a:t>
            </a:r>
          </a:p>
        </p:txBody>
      </p:sp>
    </p:spTree>
    <p:extLst>
      <p:ext uri="{BB962C8B-B14F-4D97-AF65-F5344CB8AC3E}">
        <p14:creationId xmlns:p14="http://schemas.microsoft.com/office/powerpoint/2010/main" val="1930572056"/>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Editable Washington State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lvl1pPr>
          </a:lstStyle>
          <a:p>
            <a:pPr lvl="0"/>
            <a:r>
              <a:rPr lang="en-US" dirty="0" smtClean="0"/>
              <a:t>Washington State Map 1</a:t>
            </a:r>
            <a:endParaRPr lang="en-US" dirty="0"/>
          </a:p>
        </p:txBody>
      </p:sp>
      <p:sp>
        <p:nvSpPr>
          <p:cNvPr id="82" name="Text Placeholder 77"/>
          <p:cNvSpPr>
            <a:spLocks noGrp="1"/>
          </p:cNvSpPr>
          <p:nvPr>
            <p:ph type="body" sz="quarter" idx="11" hasCustomPrompt="1"/>
          </p:nvPr>
        </p:nvSpPr>
        <p:spPr>
          <a:xfrm>
            <a:off x="992718" y="2858792"/>
            <a:ext cx="3657087" cy="2134650"/>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86" name="Text Placeholder 83"/>
          <p:cNvSpPr>
            <a:spLocks noGrp="1"/>
          </p:cNvSpPr>
          <p:nvPr>
            <p:ph type="body" sz="quarter" idx="12" hasCustomPrompt="1"/>
          </p:nvPr>
        </p:nvSpPr>
        <p:spPr>
          <a:xfrm>
            <a:off x="1366975" y="4993443"/>
            <a:ext cx="1691727"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1</a:t>
            </a:r>
            <a:endParaRPr lang="en-US" dirty="0"/>
          </a:p>
        </p:txBody>
      </p:sp>
      <p:sp>
        <p:nvSpPr>
          <p:cNvPr id="87" name="Text Placeholder 83"/>
          <p:cNvSpPr>
            <a:spLocks noGrp="1"/>
          </p:cNvSpPr>
          <p:nvPr>
            <p:ph type="body" sz="quarter" idx="13" hasCustomPrompt="1"/>
          </p:nvPr>
        </p:nvSpPr>
        <p:spPr>
          <a:xfrm>
            <a:off x="3411782" y="4995011"/>
            <a:ext cx="1545701"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2</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133964079"/>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Editable Washington State Map 2">
    <p:spTree>
      <p:nvGrpSpPr>
        <p:cNvPr id="1" name=""/>
        <p:cNvGrpSpPr/>
        <p:nvPr/>
      </p:nvGrpSpPr>
      <p:grpSpPr>
        <a:xfrm>
          <a:off x="0" y="0"/>
          <a:ext cx="0" cy="0"/>
          <a:chOff x="0" y="0"/>
          <a:chExt cx="0" cy="0"/>
        </a:xfrm>
      </p:grpSpPr>
      <p:sp>
        <p:nvSpPr>
          <p:cNvPr id="5" name="Rectangle 4"/>
          <p:cNvSpPr/>
          <p:nvPr userDrawn="1"/>
        </p:nvSpPr>
        <p:spPr>
          <a:xfrm>
            <a:off x="6803923" y="0"/>
            <a:ext cx="5388077"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34373E"/>
              </a:solidFill>
            </a:endParaRPr>
          </a:p>
        </p:txBody>
      </p:sp>
      <p:sp>
        <p:nvSpPr>
          <p:cNvPr id="78" name="Text Placeholder 77"/>
          <p:cNvSpPr>
            <a:spLocks noGrp="1"/>
          </p:cNvSpPr>
          <p:nvPr>
            <p:ph type="body" sz="quarter" idx="11" hasCustomPrompt="1"/>
          </p:nvPr>
        </p:nvSpPr>
        <p:spPr>
          <a:xfrm>
            <a:off x="7830294" y="2698533"/>
            <a:ext cx="3657087"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79" name="Text Placeholder 74"/>
          <p:cNvSpPr>
            <a:spLocks noGrp="1"/>
          </p:cNvSpPr>
          <p:nvPr>
            <p:ph type="body" sz="quarter" idx="10" hasCustomPrompt="1"/>
          </p:nvPr>
        </p:nvSpPr>
        <p:spPr>
          <a:xfrm>
            <a:off x="7830293" y="1739980"/>
            <a:ext cx="3657087" cy="954087"/>
          </a:xfrm>
        </p:spPr>
        <p:txBody>
          <a:bodyPr>
            <a:normAutofit/>
          </a:bodyPr>
          <a:lstStyle>
            <a:lvl1pPr marL="0" indent="0">
              <a:buNone/>
              <a:defRPr sz="3000">
                <a:solidFill>
                  <a:schemeClr val="bg1"/>
                </a:solidFill>
              </a:defRPr>
            </a:lvl1pPr>
          </a:lstStyle>
          <a:p>
            <a:pPr lvl="0"/>
            <a:r>
              <a:rPr lang="en-US" dirty="0" smtClean="0"/>
              <a:t>Washington State Map 2</a:t>
            </a:r>
            <a:endParaRPr lang="en-US" dirty="0"/>
          </a:p>
        </p:txBody>
      </p:sp>
      <p:sp>
        <p:nvSpPr>
          <p:cNvPr id="97" name="Text Placeholder 93"/>
          <p:cNvSpPr>
            <a:spLocks noGrp="1"/>
          </p:cNvSpPr>
          <p:nvPr>
            <p:ph type="body" sz="quarter" idx="12" hasCustomPrompt="1"/>
          </p:nvPr>
        </p:nvSpPr>
        <p:spPr>
          <a:xfrm>
            <a:off x="7828782" y="4795984"/>
            <a:ext cx="3658596"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1      10%</a:t>
            </a:r>
            <a:endParaRPr lang="en-US" dirty="0"/>
          </a:p>
        </p:txBody>
      </p:sp>
      <p:sp>
        <p:nvSpPr>
          <p:cNvPr id="98" name="Text Placeholder 93"/>
          <p:cNvSpPr>
            <a:spLocks noGrp="1"/>
          </p:cNvSpPr>
          <p:nvPr>
            <p:ph type="body" sz="quarter" idx="13" hasCustomPrompt="1"/>
          </p:nvPr>
        </p:nvSpPr>
        <p:spPr>
          <a:xfrm>
            <a:off x="7828779" y="5314142"/>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2      10%</a:t>
            </a:r>
            <a:endParaRPr lang="en-US" dirty="0"/>
          </a:p>
        </p:txBody>
      </p:sp>
      <p:sp>
        <p:nvSpPr>
          <p:cNvPr id="99" name="Text Placeholder 93"/>
          <p:cNvSpPr>
            <a:spLocks noGrp="1"/>
          </p:cNvSpPr>
          <p:nvPr>
            <p:ph type="body" sz="quarter" idx="14" hasCustomPrompt="1"/>
          </p:nvPr>
        </p:nvSpPr>
        <p:spPr>
          <a:xfrm>
            <a:off x="7834941" y="5846160"/>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3      80%</a:t>
            </a:r>
            <a:endParaRPr lang="en-US" dirty="0"/>
          </a:p>
        </p:txBody>
      </p:sp>
    </p:spTree>
    <p:extLst>
      <p:ext uri="{BB962C8B-B14F-4D97-AF65-F5344CB8AC3E}">
        <p14:creationId xmlns:p14="http://schemas.microsoft.com/office/powerpoint/2010/main" val="1636750854"/>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Editable United States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lvl1pPr>
          </a:lstStyle>
          <a:p>
            <a:pPr lvl="0"/>
            <a:r>
              <a:rPr lang="en-US" dirty="0" smtClean="0"/>
              <a:t>United States Map 1</a:t>
            </a:r>
            <a:endParaRPr lang="en-US" dirty="0"/>
          </a:p>
        </p:txBody>
      </p:sp>
      <p:sp>
        <p:nvSpPr>
          <p:cNvPr id="82" name="Text Placeholder 77"/>
          <p:cNvSpPr>
            <a:spLocks noGrp="1"/>
          </p:cNvSpPr>
          <p:nvPr>
            <p:ph type="body" sz="quarter" idx="11" hasCustomPrompt="1"/>
          </p:nvPr>
        </p:nvSpPr>
        <p:spPr>
          <a:xfrm>
            <a:off x="992718" y="2858791"/>
            <a:ext cx="3657087" cy="2117065"/>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smtClean="0"/>
              <a:t>Text… Click on a state to recolor it. You can add or erase items to the legend below to correspond with your map needs.</a:t>
            </a:r>
            <a:endParaRPr lang="en-US" dirty="0"/>
          </a:p>
        </p:txBody>
      </p:sp>
      <p:sp>
        <p:nvSpPr>
          <p:cNvPr id="6" name="Text Placeholder 83"/>
          <p:cNvSpPr>
            <a:spLocks noGrp="1"/>
          </p:cNvSpPr>
          <p:nvPr>
            <p:ph type="body" sz="quarter" idx="12" hasCustomPrompt="1"/>
          </p:nvPr>
        </p:nvSpPr>
        <p:spPr>
          <a:xfrm>
            <a:off x="1366976" y="4975858"/>
            <a:ext cx="1536939"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1</a:t>
            </a:r>
            <a:endParaRPr lang="en-US" dirty="0"/>
          </a:p>
        </p:txBody>
      </p:sp>
      <p:sp>
        <p:nvSpPr>
          <p:cNvPr id="7" name="Text Placeholder 83"/>
          <p:cNvSpPr>
            <a:spLocks noGrp="1"/>
          </p:cNvSpPr>
          <p:nvPr>
            <p:ph type="body" sz="quarter" idx="13" hasCustomPrompt="1"/>
          </p:nvPr>
        </p:nvSpPr>
        <p:spPr>
          <a:xfrm>
            <a:off x="3411781" y="4977426"/>
            <a:ext cx="1612281"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2</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645294613"/>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Editable United States Map 2">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6803923" y="0"/>
            <a:ext cx="5388077"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34373E"/>
              </a:solidFill>
            </a:endParaRPr>
          </a:p>
        </p:txBody>
      </p:sp>
      <p:sp>
        <p:nvSpPr>
          <p:cNvPr id="12" name="Text Placeholder 77"/>
          <p:cNvSpPr>
            <a:spLocks noGrp="1"/>
          </p:cNvSpPr>
          <p:nvPr>
            <p:ph type="body" sz="quarter" idx="11" hasCustomPrompt="1"/>
          </p:nvPr>
        </p:nvSpPr>
        <p:spPr>
          <a:xfrm>
            <a:off x="7830294" y="2698533"/>
            <a:ext cx="3657087"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13" name="Text Placeholder 74"/>
          <p:cNvSpPr>
            <a:spLocks noGrp="1"/>
          </p:cNvSpPr>
          <p:nvPr>
            <p:ph type="body" sz="quarter" idx="10" hasCustomPrompt="1"/>
          </p:nvPr>
        </p:nvSpPr>
        <p:spPr>
          <a:xfrm>
            <a:off x="7830293" y="1739979"/>
            <a:ext cx="3657087" cy="958554"/>
          </a:xfrm>
        </p:spPr>
        <p:txBody>
          <a:bodyPr>
            <a:normAutofit/>
          </a:bodyPr>
          <a:lstStyle>
            <a:lvl1pPr marL="0" indent="0">
              <a:spcBef>
                <a:spcPts val="0"/>
              </a:spcBef>
              <a:buNone/>
              <a:defRPr sz="3000" u="none" baseline="0">
                <a:solidFill>
                  <a:schemeClr val="bg1"/>
                </a:solidFill>
              </a:defRPr>
            </a:lvl1pPr>
          </a:lstStyle>
          <a:p>
            <a:pPr lvl="0"/>
            <a:r>
              <a:rPr lang="en-US" dirty="0" smtClean="0"/>
              <a:t>United States Map 2</a:t>
            </a:r>
            <a:endParaRPr lang="en-US" dirty="0"/>
          </a:p>
        </p:txBody>
      </p:sp>
      <p:sp>
        <p:nvSpPr>
          <p:cNvPr id="17" name="Text Placeholder 93"/>
          <p:cNvSpPr>
            <a:spLocks noGrp="1"/>
          </p:cNvSpPr>
          <p:nvPr>
            <p:ph type="body" sz="quarter" idx="12" hasCustomPrompt="1"/>
          </p:nvPr>
        </p:nvSpPr>
        <p:spPr>
          <a:xfrm>
            <a:off x="7828782" y="4795984"/>
            <a:ext cx="3658596"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1      10%</a:t>
            </a:r>
            <a:endParaRPr lang="en-US" dirty="0"/>
          </a:p>
        </p:txBody>
      </p:sp>
      <p:sp>
        <p:nvSpPr>
          <p:cNvPr id="18" name="Text Placeholder 93"/>
          <p:cNvSpPr>
            <a:spLocks noGrp="1"/>
          </p:cNvSpPr>
          <p:nvPr>
            <p:ph type="body" sz="quarter" idx="13" hasCustomPrompt="1"/>
          </p:nvPr>
        </p:nvSpPr>
        <p:spPr>
          <a:xfrm>
            <a:off x="7828779" y="5314142"/>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2      10%</a:t>
            </a:r>
            <a:endParaRPr lang="en-US" dirty="0"/>
          </a:p>
        </p:txBody>
      </p:sp>
      <p:sp>
        <p:nvSpPr>
          <p:cNvPr id="19" name="Text Placeholder 93"/>
          <p:cNvSpPr>
            <a:spLocks noGrp="1"/>
          </p:cNvSpPr>
          <p:nvPr>
            <p:ph type="body" sz="quarter" idx="14" hasCustomPrompt="1"/>
          </p:nvPr>
        </p:nvSpPr>
        <p:spPr>
          <a:xfrm>
            <a:off x="7834941" y="5846160"/>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3      80%</a:t>
            </a:r>
            <a:endParaRPr lang="en-US" dirty="0"/>
          </a:p>
        </p:txBody>
      </p:sp>
    </p:spTree>
    <p:extLst>
      <p:ext uri="{BB962C8B-B14F-4D97-AF65-F5344CB8AC3E}">
        <p14:creationId xmlns:p14="http://schemas.microsoft.com/office/powerpoint/2010/main" val="418756428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Number List 2: Traditional</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59219" cy="4662833"/>
          </a:xfrm>
        </p:spPr>
        <p:txBody>
          <a:bodyPr/>
          <a:lstStyle>
            <a:lvl1pPr marL="290513" indent="-290513">
              <a:buClr>
                <a:srgbClr val="404040"/>
              </a:buClr>
              <a:buFont typeface="+mj-lt"/>
              <a:buAutoNum type="arabicPeriod"/>
              <a:tabLst/>
              <a:defRPr sz="2000"/>
            </a:lvl1pPr>
            <a:lvl2pPr marL="571500" indent="-290513">
              <a:buClr>
                <a:srgbClr val="404040"/>
              </a:buClr>
              <a:buFont typeface="+mj-lt"/>
              <a:buAutoNum type="alphaLcPeriod"/>
              <a:defRPr sz="2000"/>
            </a:lvl2pPr>
            <a:lvl3pPr marL="747713" indent="-228600">
              <a:buClr>
                <a:srgbClr val="404040"/>
              </a:buClr>
              <a:buFont typeface="+mj-lt"/>
              <a:buAutoNum type="romanLcPeriod"/>
              <a:defRPr sz="1800"/>
            </a:lvl3pPr>
          </a:lstStyle>
          <a:p>
            <a:pPr lvl="0"/>
            <a:r>
              <a:rPr lang="en-US" dirty="0" smtClean="0"/>
              <a:t>First Level</a:t>
            </a:r>
          </a:p>
          <a:p>
            <a:pPr lvl="1"/>
            <a:r>
              <a:rPr lang="en-US" dirty="0" smtClean="0"/>
              <a:t>Second level</a:t>
            </a:r>
          </a:p>
          <a:p>
            <a:pPr lvl="2"/>
            <a:r>
              <a:rPr lang="en-US" dirty="0" smtClean="0"/>
              <a:t>Third level</a:t>
            </a:r>
            <a:endParaRPr lang="en-US" dirty="0"/>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410540410"/>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Editable World Map">
    <p:spTree>
      <p:nvGrpSpPr>
        <p:cNvPr id="1" name=""/>
        <p:cNvGrpSpPr/>
        <p:nvPr/>
      </p:nvGrpSpPr>
      <p:grpSpPr>
        <a:xfrm>
          <a:off x="0" y="0"/>
          <a:ext cx="0" cy="0"/>
          <a:chOff x="0" y="0"/>
          <a:chExt cx="0" cy="0"/>
        </a:xfrm>
      </p:grpSpPr>
      <p:cxnSp>
        <p:nvCxnSpPr>
          <p:cNvPr id="8" name="Straight Connector 7"/>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Editable World Map</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453017746"/>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25715" y="1328060"/>
            <a:ext cx="10755085" cy="44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a:solidFill>
                  <a:prstClr val="black">
                    <a:lumMod val="75000"/>
                    <a:lumOff val="25000"/>
                  </a:prstClr>
                </a:solidFill>
                <a:latin typeface="Century Gothic" panose="020B0502020202020204" pitchFamily="34" charset="0"/>
              </a:rPr>
              <a:t>Public Health System</a:t>
            </a:r>
          </a:p>
        </p:txBody>
      </p:sp>
      <p:sp>
        <p:nvSpPr>
          <p:cNvPr id="10" name="Rectangle 9"/>
          <p:cNvSpPr/>
          <p:nvPr userDrawn="1"/>
        </p:nvSpPr>
        <p:spPr>
          <a:xfrm>
            <a:off x="7668669" y="5150530"/>
            <a:ext cx="3701388" cy="1564531"/>
          </a:xfrm>
          <a:prstGeom prst="rect">
            <a:avLst/>
          </a:prstGeom>
        </p:spPr>
        <p:txBody>
          <a:bodyPr wrap="square">
            <a:spAutoFit/>
          </a:bodyPr>
          <a:lstStyle/>
          <a:p>
            <a:pPr marL="1588" fontAlgn="auto">
              <a:spcBef>
                <a:spcPts val="900"/>
              </a:spcBef>
              <a:spcAft>
                <a:spcPts val="0"/>
              </a:spcAft>
            </a:pPr>
            <a:r>
              <a:rPr lang="en-US" sz="1600" dirty="0">
                <a:solidFill>
                  <a:prstClr val="black">
                    <a:lumMod val="75000"/>
                    <a:lumOff val="25000"/>
                  </a:prstClr>
                </a:solidFill>
                <a:latin typeface="Century Gothic" panose="020B0502020202020204" pitchFamily="34" charset="0"/>
              </a:rPr>
              <a:t>Partners</a:t>
            </a:r>
          </a:p>
          <a:p>
            <a:pPr marL="1588" fontAlgn="auto">
              <a:spcBef>
                <a:spcPts val="200"/>
              </a:spcBef>
              <a:spcAft>
                <a:spcPts val="0"/>
              </a:spcAft>
            </a:pPr>
            <a:r>
              <a:rPr lang="en-US" sz="1300" dirty="0">
                <a:solidFill>
                  <a:prstClr val="black">
                    <a:lumMod val="75000"/>
                    <a:lumOff val="25000"/>
                  </a:prstClr>
                </a:solidFill>
                <a:latin typeface="Century Gothic" panose="020B0502020202020204" pitchFamily="34" charset="0"/>
              </a:rPr>
              <a:t>Health Care Delivery System</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Professional Associations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Academic Institutions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Non-Profit Organizations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Private Sector</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Other Stakeholders</a:t>
            </a:r>
          </a:p>
        </p:txBody>
      </p:sp>
      <p:sp>
        <p:nvSpPr>
          <p:cNvPr id="11" name="Oval 10"/>
          <p:cNvSpPr/>
          <p:nvPr userDrawn="1"/>
        </p:nvSpPr>
        <p:spPr>
          <a:xfrm>
            <a:off x="2140794" y="3694148"/>
            <a:ext cx="6095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2" name="Rectangle 11"/>
          <p:cNvSpPr/>
          <p:nvPr userDrawn="1"/>
        </p:nvSpPr>
        <p:spPr>
          <a:xfrm>
            <a:off x="1727200" y="3199107"/>
            <a:ext cx="914400" cy="433387"/>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7" name="Rectangle 16"/>
          <p:cNvSpPr/>
          <p:nvPr userDrawn="1"/>
        </p:nvSpPr>
        <p:spPr>
          <a:xfrm>
            <a:off x="389182" y="5068873"/>
            <a:ext cx="3203764" cy="369332"/>
          </a:xfrm>
          <a:prstGeom prst="rect">
            <a:avLst/>
          </a:prstGeom>
          <a:solidFill>
            <a:schemeClr val="bg1"/>
          </a:solidFill>
        </p:spPr>
        <p:txBody>
          <a:bodyPr wrap="square">
            <a:spAutoFit/>
          </a:bodyPr>
          <a:lstStyle/>
          <a:p>
            <a:pPr fontAlgn="auto">
              <a:spcBef>
                <a:spcPts val="0"/>
              </a:spcBef>
              <a:spcAft>
                <a:spcPts val="0"/>
              </a:spcAft>
            </a:pPr>
            <a:r>
              <a:rPr lang="en-US" sz="1800" dirty="0">
                <a:solidFill>
                  <a:srgbClr val="349D96"/>
                </a:solidFill>
                <a:latin typeface="Century Gothic" panose="020B0502020202020204" pitchFamily="34" charset="0"/>
              </a:rPr>
              <a:t>WASHINGTON STATE</a:t>
            </a:r>
          </a:p>
        </p:txBody>
      </p:sp>
      <p:cxnSp>
        <p:nvCxnSpPr>
          <p:cNvPr id="18" name="Straight Connector 17"/>
          <p:cNvCxnSpPr/>
          <p:nvPr userDrawn="1"/>
        </p:nvCxnSpPr>
        <p:spPr>
          <a:xfrm>
            <a:off x="2171273" y="5966966"/>
            <a:ext cx="5606935" cy="9292"/>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2171272" y="3696252"/>
            <a:ext cx="3" cy="2270714"/>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4362412" y="5688106"/>
            <a:ext cx="317690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0" name="Rectangle 19"/>
          <p:cNvSpPr/>
          <p:nvPr userDrawn="1"/>
        </p:nvSpPr>
        <p:spPr>
          <a:xfrm>
            <a:off x="4302860" y="5149476"/>
            <a:ext cx="3556000" cy="1164421"/>
          </a:xfrm>
          <a:prstGeom prst="rect">
            <a:avLst/>
          </a:prstGeom>
          <a:noFill/>
        </p:spPr>
        <p:txBody>
          <a:bodyPr wrap="square">
            <a:spAutoFit/>
          </a:bodyPr>
          <a:lstStyle/>
          <a:p>
            <a:pPr fontAlgn="auto">
              <a:spcBef>
                <a:spcPts val="900"/>
              </a:spcBef>
              <a:spcAft>
                <a:spcPts val="0"/>
              </a:spcAft>
            </a:pPr>
            <a:r>
              <a:rPr lang="en-US" sz="1600" dirty="0">
                <a:solidFill>
                  <a:prstClr val="black">
                    <a:lumMod val="75000"/>
                    <a:lumOff val="25000"/>
                  </a:prstClr>
                </a:solidFill>
                <a:latin typeface="Century Gothic" panose="020B0502020202020204" pitchFamily="34" charset="0"/>
              </a:rPr>
              <a:t>Government</a:t>
            </a:r>
          </a:p>
          <a:p>
            <a:pPr fontAlgn="auto">
              <a:spcBef>
                <a:spcPts val="200"/>
              </a:spcBef>
              <a:spcAft>
                <a:spcPts val="0"/>
              </a:spcAft>
            </a:pPr>
            <a:r>
              <a:rPr lang="en-US" sz="1300" dirty="0">
                <a:solidFill>
                  <a:prstClr val="black">
                    <a:lumMod val="75000"/>
                    <a:lumOff val="25000"/>
                  </a:prstClr>
                </a:solidFill>
                <a:latin typeface="Century Gothic" panose="020B0502020202020204" pitchFamily="34" charset="0"/>
              </a:rPr>
              <a:t>Department of Health</a:t>
            </a:r>
          </a:p>
          <a:p>
            <a:pPr fontAlgn="auto">
              <a:spcBef>
                <a:spcPts val="0"/>
              </a:spcBef>
              <a:spcAft>
                <a:spcPts val="0"/>
              </a:spcAft>
            </a:pPr>
            <a:r>
              <a:rPr lang="en-US" sz="1300" dirty="0">
                <a:solidFill>
                  <a:prstClr val="black">
                    <a:lumMod val="75000"/>
                    <a:lumOff val="25000"/>
                  </a:prstClr>
                </a:solidFill>
                <a:latin typeface="Century Gothic" panose="020B0502020202020204" pitchFamily="34" charset="0"/>
              </a:rPr>
              <a:t>State Board of Health</a:t>
            </a:r>
          </a:p>
          <a:p>
            <a:pPr fontAlgn="auto">
              <a:spcBef>
                <a:spcPts val="0"/>
              </a:spcBef>
              <a:spcAft>
                <a:spcPts val="0"/>
              </a:spcAft>
            </a:pPr>
            <a:r>
              <a:rPr lang="en-US" sz="1300" dirty="0">
                <a:solidFill>
                  <a:prstClr val="black">
                    <a:lumMod val="75000"/>
                    <a:lumOff val="25000"/>
                  </a:prstClr>
                </a:solidFill>
                <a:latin typeface="Century Gothic" panose="020B0502020202020204" pitchFamily="34" charset="0"/>
              </a:rPr>
              <a:t>Local Health Jurisdictions (35)</a:t>
            </a:r>
          </a:p>
          <a:p>
            <a:pPr fontAlgn="auto">
              <a:spcBef>
                <a:spcPts val="0"/>
              </a:spcBef>
              <a:spcAft>
                <a:spcPts val="0"/>
              </a:spcAft>
            </a:pPr>
            <a:r>
              <a:rPr lang="en-US" sz="1300" dirty="0">
                <a:solidFill>
                  <a:prstClr val="black">
                    <a:lumMod val="75000"/>
                    <a:lumOff val="25000"/>
                  </a:prstClr>
                </a:solidFill>
                <a:latin typeface="Century Gothic" panose="020B0502020202020204" pitchFamily="34" charset="0"/>
              </a:rPr>
              <a:t>Tribal Nations (29)</a:t>
            </a:r>
          </a:p>
        </p:txBody>
      </p:sp>
    </p:spTree>
    <p:extLst>
      <p:ext uri="{BB962C8B-B14F-4D97-AF65-F5344CB8AC3E}">
        <p14:creationId xmlns:p14="http://schemas.microsoft.com/office/powerpoint/2010/main" val="1254123833"/>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3431263"/>
          </a:xfrm>
        </p:spPr>
        <p:txBody>
          <a:bodyPr/>
          <a:lstStyle>
            <a:lvl1pPr marL="0" indent="0">
              <a:buNone/>
              <a:defRPr/>
            </a:lvl1pPr>
          </a:lstStyle>
          <a:p>
            <a:r>
              <a:rPr lang="en-US" smtClean="0"/>
              <a:t>Click icon to add picture</a:t>
            </a:r>
            <a:endParaRPr lang="en-US" dirty="0"/>
          </a:p>
        </p:txBody>
      </p:sp>
      <p:sp>
        <p:nvSpPr>
          <p:cNvPr id="11" name="Text Placeholder 2"/>
          <p:cNvSpPr>
            <a:spLocks noGrp="1"/>
          </p:cNvSpPr>
          <p:nvPr>
            <p:ph type="body" sz="quarter" idx="12" hasCustomPrompt="1"/>
          </p:nvPr>
        </p:nvSpPr>
        <p:spPr>
          <a:xfrm>
            <a:off x="1620956" y="3933309"/>
            <a:ext cx="9001776"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2" name="Text Placeholder 2"/>
          <p:cNvSpPr>
            <a:spLocks noGrp="1"/>
          </p:cNvSpPr>
          <p:nvPr>
            <p:ph type="body" sz="quarter" idx="13" hasCustomPrompt="1"/>
          </p:nvPr>
        </p:nvSpPr>
        <p:spPr>
          <a:xfrm>
            <a:off x="1619537" y="4903935"/>
            <a:ext cx="9003195" cy="1363195"/>
          </a:xfrm>
        </p:spPr>
        <p:txBody>
          <a:bodyPr>
            <a:normAutofit/>
          </a:bodyPr>
          <a:lstStyle>
            <a:lvl1pPr marL="0" indent="0">
              <a:buNone/>
              <a:defRPr sz="180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168407731"/>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4778820"/>
          </a:xfrm>
        </p:spPr>
        <p:txBody>
          <a:bodyPr/>
          <a:lstStyle>
            <a:lvl1pPr marL="0" indent="0">
              <a:buNone/>
              <a:defRPr/>
            </a:lvl1pPr>
          </a:lstStyle>
          <a:p>
            <a:r>
              <a:rPr lang="en-US" smtClean="0"/>
              <a:t>Click icon to add picture</a:t>
            </a:r>
            <a:endParaRPr lang="en-US" dirty="0"/>
          </a:p>
        </p:txBody>
      </p:sp>
      <p:sp>
        <p:nvSpPr>
          <p:cNvPr id="11" name="Text Placeholder 2"/>
          <p:cNvSpPr>
            <a:spLocks noGrp="1"/>
          </p:cNvSpPr>
          <p:nvPr>
            <p:ph type="body" sz="quarter" idx="12" hasCustomPrompt="1"/>
          </p:nvPr>
        </p:nvSpPr>
        <p:spPr>
          <a:xfrm>
            <a:off x="1620956" y="5297702"/>
            <a:ext cx="9001776"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264407298"/>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3773978"/>
          </a:xfrm>
        </p:spPr>
        <p:txBody>
          <a:bodyPr/>
          <a:lstStyle>
            <a:lvl1pPr marL="0" indent="0">
              <a:buNone/>
              <a:defRPr/>
            </a:lvl1pPr>
          </a:lstStyle>
          <a:p>
            <a:r>
              <a:rPr lang="en-US" smtClean="0"/>
              <a:t>Click icon to add picture</a:t>
            </a:r>
            <a:endParaRPr lang="en-US" dirty="0"/>
          </a:p>
        </p:txBody>
      </p:sp>
      <p:sp>
        <p:nvSpPr>
          <p:cNvPr id="11" name="Text Placeholder 2"/>
          <p:cNvSpPr>
            <a:spLocks noGrp="1"/>
          </p:cNvSpPr>
          <p:nvPr>
            <p:ph type="body" sz="quarter" idx="12" hasCustomPrompt="1"/>
          </p:nvPr>
        </p:nvSpPr>
        <p:spPr>
          <a:xfrm>
            <a:off x="1119447" y="5297702"/>
            <a:ext cx="9986357"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569932991"/>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3773978"/>
          </a:xfrm>
        </p:spPr>
        <p:txBody>
          <a:bodyPr/>
          <a:lstStyle>
            <a:lvl1pPr marL="0" indent="0">
              <a:buNone/>
              <a:defRPr/>
            </a:lvl1pPr>
          </a:lstStyle>
          <a:p>
            <a:r>
              <a:rPr lang="en-US" smtClean="0"/>
              <a:t>Click icon to add picture</a:t>
            </a:r>
            <a:endParaRPr lang="en-US" dirty="0"/>
          </a:p>
        </p:txBody>
      </p:sp>
      <p:sp>
        <p:nvSpPr>
          <p:cNvPr id="11" name="Text Placeholder 2"/>
          <p:cNvSpPr>
            <a:spLocks noGrp="1"/>
          </p:cNvSpPr>
          <p:nvPr>
            <p:ph type="body" sz="quarter" idx="12" hasCustomPrompt="1"/>
          </p:nvPr>
        </p:nvSpPr>
        <p:spPr>
          <a:xfrm>
            <a:off x="1119447" y="5021477"/>
            <a:ext cx="9923549"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 name="Picture Placeholder 17"/>
          <p:cNvSpPr>
            <a:spLocks noGrp="1"/>
          </p:cNvSpPr>
          <p:nvPr>
            <p:ph type="pic" sz="quarter" idx="13"/>
          </p:nvPr>
        </p:nvSpPr>
        <p:spPr>
          <a:xfrm>
            <a:off x="6365702" y="814647"/>
            <a:ext cx="4677295" cy="3773978"/>
          </a:xfrm>
        </p:spPr>
        <p:txBody>
          <a:bodyPr/>
          <a:lstStyle>
            <a:lvl1pPr marL="0" indent="0">
              <a:buNone/>
              <a:defRPr/>
            </a:lvl1pPr>
          </a:lstStyle>
          <a:p>
            <a:r>
              <a:rPr lang="en-US" smtClean="0"/>
              <a:t>Click icon to add picture</a:t>
            </a:r>
            <a:endParaRPr lang="en-US" dirty="0"/>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112311337"/>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6865315"/>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1768225250"/>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1031777"/>
            <a:ext cx="12192000" cy="4778820"/>
          </a:xfrm>
        </p:spPr>
        <p:txBody>
          <a:bodyPr/>
          <a:lstStyle>
            <a:lvl1pPr marL="0" indent="0">
              <a:buNone/>
              <a:defRPr/>
            </a:lvl1pPr>
          </a:lstStyle>
          <a:p>
            <a:r>
              <a:rPr lang="en-US"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105871233"/>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5228706"/>
          </a:xfrm>
        </p:spPr>
        <p:txBody>
          <a:bodyPr/>
          <a:lstStyle>
            <a:lvl1pPr marL="0" indent="0">
              <a:buNone/>
              <a:defRPr/>
            </a:lvl1pPr>
          </a:lstStyle>
          <a:p>
            <a:r>
              <a:rPr lang="en-US"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652413104"/>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5187142"/>
          </a:xfrm>
        </p:spPr>
        <p:txBody>
          <a:bodyPr/>
          <a:lstStyle>
            <a:lvl1pPr marL="0" indent="0">
              <a:buNone/>
              <a:defRPr/>
            </a:lvl1pPr>
          </a:lstStyle>
          <a:p>
            <a:r>
              <a:rPr lang="en-US" smtClean="0"/>
              <a:t>Click icon to add picture</a:t>
            </a:r>
            <a:endParaRPr lang="en-US" dirty="0"/>
          </a:p>
        </p:txBody>
      </p:sp>
      <p:sp>
        <p:nvSpPr>
          <p:cNvPr id="4" name="Picture Placeholder 17"/>
          <p:cNvSpPr>
            <a:spLocks noGrp="1"/>
          </p:cNvSpPr>
          <p:nvPr>
            <p:ph type="pic" sz="quarter" idx="13"/>
          </p:nvPr>
        </p:nvSpPr>
        <p:spPr>
          <a:xfrm>
            <a:off x="6365702" y="814647"/>
            <a:ext cx="4677295" cy="5187142"/>
          </a:xfrm>
        </p:spPr>
        <p:txBody>
          <a:bodyPr/>
          <a:lstStyle>
            <a:lvl1pPr marL="0" indent="0">
              <a:buNone/>
              <a:defRPr/>
            </a:lvl1pPr>
          </a:lstStyle>
          <a:p>
            <a:r>
              <a:rPr lang="en-US"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45115760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smtClean="0"/>
              <a:t>Icon List (insert icons inside the circles)</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693987" y="2616608"/>
            <a:ext cx="2387600" cy="372955"/>
          </a:xfrm>
        </p:spPr>
        <p:txBody>
          <a:bodyPr>
            <a:noAutofit/>
          </a:bodyPr>
          <a:lstStyle>
            <a:lvl1pPr marL="285750" indent="-285750" algn="l">
              <a:buFont typeface="Arial" panose="020B0604020202020204" pitchFamily="34" charset="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4902735" y="2616606"/>
            <a:ext cx="23876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132184" y="2616610"/>
            <a:ext cx="23876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693987" y="2992984"/>
            <a:ext cx="2387600" cy="3198287"/>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4902557" y="2992982"/>
            <a:ext cx="2387600" cy="3198289"/>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131597" y="2992986"/>
            <a:ext cx="2387600" cy="3198285"/>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4" name="Oval 13"/>
          <p:cNvSpPr/>
          <p:nvPr/>
        </p:nvSpPr>
        <p:spPr>
          <a:xfrm>
            <a:off x="2381156"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7" name="Oval 16"/>
          <p:cNvSpPr/>
          <p:nvPr/>
        </p:nvSpPr>
        <p:spPr>
          <a:xfrm>
            <a:off x="5531382"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21" name="Oval 20"/>
          <p:cNvSpPr/>
          <p:nvPr/>
        </p:nvSpPr>
        <p:spPr>
          <a:xfrm>
            <a:off x="8773424"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6" name="TextBox 1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570728969"/>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196280" y="1233820"/>
            <a:ext cx="5280349"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1" name="Text Placeholder 3"/>
          <p:cNvSpPr>
            <a:spLocks noGrp="1"/>
          </p:cNvSpPr>
          <p:nvPr>
            <p:ph type="body" sz="half" idx="10" hasCustomPrompt="1"/>
          </p:nvPr>
        </p:nvSpPr>
        <p:spPr>
          <a:xfrm>
            <a:off x="6196282" y="3069758"/>
            <a:ext cx="5280349"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2" name="Picture Placeholder 2"/>
          <p:cNvSpPr>
            <a:spLocks noGrp="1" noChangeAspect="1"/>
          </p:cNvSpPr>
          <p:nvPr>
            <p:ph type="pic" idx="1"/>
          </p:nvPr>
        </p:nvSpPr>
        <p:spPr>
          <a:xfrm>
            <a:off x="-5384"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5" name="Text Placeholder 13"/>
          <p:cNvSpPr>
            <a:spLocks noGrp="1"/>
          </p:cNvSpPr>
          <p:nvPr>
            <p:ph type="body" sz="quarter" idx="11" hasCustomPrompt="1"/>
          </p:nvPr>
        </p:nvSpPr>
        <p:spPr>
          <a:xfrm>
            <a:off x="1170433" y="3290207"/>
            <a:ext cx="3755135" cy="2174875"/>
          </a:xfrm>
        </p:spPr>
        <p:txBody>
          <a:bodyPr>
            <a:normAutofit/>
          </a:bodyPr>
          <a:lstStyle>
            <a:lvl1pPr marL="0" indent="0" algn="r">
              <a:spcBef>
                <a:spcPts val="0"/>
              </a:spcBef>
              <a:buNone/>
              <a:defRPr sz="3000"/>
            </a:lvl1pPr>
          </a:lstStyle>
          <a:p>
            <a:pPr lvl="0"/>
            <a:r>
              <a:rPr lang="en-US" dirty="0" smtClean="0"/>
              <a:t>Left Photo Slide 1</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984505253"/>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384" y="-1"/>
            <a:ext cx="5280536"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Text Placeholder 3"/>
          <p:cNvSpPr>
            <a:spLocks noGrp="1"/>
          </p:cNvSpPr>
          <p:nvPr>
            <p:ph type="body" sz="half" idx="2" hasCustomPrompt="1"/>
          </p:nvPr>
        </p:nvSpPr>
        <p:spPr>
          <a:xfrm>
            <a:off x="6106342" y="2099462"/>
            <a:ext cx="5280349" cy="595546"/>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Left Photo Slide 2</a:t>
            </a:r>
          </a:p>
        </p:txBody>
      </p:sp>
      <p:sp>
        <p:nvSpPr>
          <p:cNvPr id="13" name="Text Placeholder 3"/>
          <p:cNvSpPr>
            <a:spLocks noGrp="1"/>
          </p:cNvSpPr>
          <p:nvPr>
            <p:ph type="body" sz="half" idx="10" hasCustomPrompt="1"/>
          </p:nvPr>
        </p:nvSpPr>
        <p:spPr>
          <a:xfrm>
            <a:off x="6106342" y="2702503"/>
            <a:ext cx="5280349"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Tree>
    <p:extLst>
      <p:ext uri="{BB962C8B-B14F-4D97-AF65-F5344CB8AC3E}">
        <p14:creationId xmlns:p14="http://schemas.microsoft.com/office/powerpoint/2010/main" val="2694376295"/>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7635330" y="1711757"/>
            <a:ext cx="3757193"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Left Photos Slide 3</a:t>
            </a:r>
          </a:p>
        </p:txBody>
      </p:sp>
      <p:sp>
        <p:nvSpPr>
          <p:cNvPr id="13" name="Text Placeholder 3"/>
          <p:cNvSpPr>
            <a:spLocks noGrp="1"/>
          </p:cNvSpPr>
          <p:nvPr>
            <p:ph type="body" sz="half" idx="10" hasCustomPrompt="1"/>
          </p:nvPr>
        </p:nvSpPr>
        <p:spPr>
          <a:xfrm>
            <a:off x="7635332" y="2702503"/>
            <a:ext cx="3757193"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5" name="Picture Placeholder 2"/>
          <p:cNvSpPr>
            <a:spLocks noGrp="1" noChangeAspect="1"/>
          </p:cNvSpPr>
          <p:nvPr>
            <p:ph type="pic" idx="1"/>
          </p:nvPr>
        </p:nvSpPr>
        <p:spPr>
          <a:xfrm>
            <a:off x="-9753" y="-2744"/>
            <a:ext cx="3491111" cy="6858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6" name="Picture Placeholder 2"/>
          <p:cNvSpPr>
            <a:spLocks noGrp="1" noChangeAspect="1"/>
          </p:cNvSpPr>
          <p:nvPr>
            <p:ph type="pic" idx="11"/>
          </p:nvPr>
        </p:nvSpPr>
        <p:spPr>
          <a:xfrm>
            <a:off x="3485967" y="-2744"/>
            <a:ext cx="3313229"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7" name="Picture Placeholder 2"/>
          <p:cNvSpPr>
            <a:spLocks noGrp="1" noChangeAspect="1"/>
          </p:cNvSpPr>
          <p:nvPr>
            <p:ph type="pic" idx="12"/>
          </p:nvPr>
        </p:nvSpPr>
        <p:spPr>
          <a:xfrm>
            <a:off x="3485967" y="3436316"/>
            <a:ext cx="3313229" cy="342168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400974612"/>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8" y="1219190"/>
            <a:ext cx="5280349"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1" name="Text Placeholder 3"/>
          <p:cNvSpPr>
            <a:spLocks noGrp="1"/>
          </p:cNvSpPr>
          <p:nvPr>
            <p:ph type="body" sz="half" idx="10" hasCustomPrompt="1"/>
          </p:nvPr>
        </p:nvSpPr>
        <p:spPr>
          <a:xfrm>
            <a:off x="839790" y="3055128"/>
            <a:ext cx="5280349"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2" name="Picture Placeholder 2"/>
          <p:cNvSpPr>
            <a:spLocks noGrp="1" noChangeAspect="1"/>
          </p:cNvSpPr>
          <p:nvPr>
            <p:ph type="pic" idx="1"/>
          </p:nvPr>
        </p:nvSpPr>
        <p:spPr>
          <a:xfrm>
            <a:off x="7411771"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5" name="Text Placeholder 13"/>
          <p:cNvSpPr>
            <a:spLocks noGrp="1"/>
          </p:cNvSpPr>
          <p:nvPr>
            <p:ph type="body" sz="quarter" idx="11" hasCustomPrompt="1"/>
          </p:nvPr>
        </p:nvSpPr>
        <p:spPr>
          <a:xfrm>
            <a:off x="7256237" y="3290207"/>
            <a:ext cx="3581096" cy="2174875"/>
          </a:xfrm>
        </p:spPr>
        <p:txBody>
          <a:bodyPr>
            <a:normAutofit/>
          </a:bodyPr>
          <a:lstStyle>
            <a:lvl1pPr marL="0" indent="0">
              <a:buNone/>
              <a:defRPr sz="3000"/>
            </a:lvl1pPr>
          </a:lstStyle>
          <a:p>
            <a:pPr lvl="0"/>
            <a:r>
              <a:rPr lang="en-US" dirty="0" smtClean="0"/>
              <a:t>Right Photo Slide 1</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639452375"/>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1"/>
            <a:ext cx="5280536"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3" name="Text Placeholder 3"/>
          <p:cNvSpPr>
            <a:spLocks noGrp="1"/>
          </p:cNvSpPr>
          <p:nvPr>
            <p:ph type="body" sz="half" idx="10" hasCustomPrompt="1"/>
          </p:nvPr>
        </p:nvSpPr>
        <p:spPr>
          <a:xfrm>
            <a:off x="839796" y="2709818"/>
            <a:ext cx="5280349"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5" name="Text Placeholder 3"/>
          <p:cNvSpPr>
            <a:spLocks noGrp="1"/>
          </p:cNvSpPr>
          <p:nvPr>
            <p:ph type="body" sz="half" idx="2" hasCustomPrompt="1"/>
          </p:nvPr>
        </p:nvSpPr>
        <p:spPr>
          <a:xfrm>
            <a:off x="839796" y="2106779"/>
            <a:ext cx="5280349" cy="595725"/>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Right Photo Slide 2</a:t>
            </a:r>
          </a:p>
        </p:txBody>
      </p:sp>
    </p:spTree>
    <p:extLst>
      <p:ext uri="{BB962C8B-B14F-4D97-AF65-F5344CB8AC3E}">
        <p14:creationId xmlns:p14="http://schemas.microsoft.com/office/powerpoint/2010/main" val="1618792205"/>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839777" y="1711757"/>
            <a:ext cx="3757193"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Right Photos Slide 3</a:t>
            </a:r>
          </a:p>
        </p:txBody>
      </p:sp>
      <p:sp>
        <p:nvSpPr>
          <p:cNvPr id="13" name="Text Placeholder 3"/>
          <p:cNvSpPr>
            <a:spLocks noGrp="1"/>
          </p:cNvSpPr>
          <p:nvPr>
            <p:ph type="body" sz="half" idx="10" hasCustomPrompt="1"/>
          </p:nvPr>
        </p:nvSpPr>
        <p:spPr>
          <a:xfrm>
            <a:off x="839778" y="2702503"/>
            <a:ext cx="3757193"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5" name="Picture Placeholder 2"/>
          <p:cNvSpPr>
            <a:spLocks noGrp="1" noChangeAspect="1"/>
          </p:cNvSpPr>
          <p:nvPr>
            <p:ph type="pic" idx="1"/>
          </p:nvPr>
        </p:nvSpPr>
        <p:spPr>
          <a:xfrm>
            <a:off x="8698918" y="-1"/>
            <a:ext cx="3491111"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6" name="Picture Placeholder 2"/>
          <p:cNvSpPr>
            <a:spLocks noGrp="1" noChangeAspect="1"/>
          </p:cNvSpPr>
          <p:nvPr>
            <p:ph type="pic" idx="11"/>
          </p:nvPr>
        </p:nvSpPr>
        <p:spPr>
          <a:xfrm>
            <a:off x="5373743" y="-1"/>
            <a:ext cx="3313229" cy="342150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7" name="Picture Placeholder 2"/>
          <p:cNvSpPr>
            <a:spLocks noGrp="1" noChangeAspect="1"/>
          </p:cNvSpPr>
          <p:nvPr>
            <p:ph type="pic" idx="12"/>
          </p:nvPr>
        </p:nvSpPr>
        <p:spPr>
          <a:xfrm>
            <a:off x="5373743" y="3429000"/>
            <a:ext cx="3313972"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912805547"/>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Table</a:t>
            </a:r>
            <a:endParaRPr lang="en-US" dirty="0"/>
          </a:p>
        </p:txBody>
      </p:sp>
      <p:sp>
        <p:nvSpPr>
          <p:cNvPr id="12" name="Text Placeholder 3"/>
          <p:cNvSpPr>
            <a:spLocks noGrp="1"/>
          </p:cNvSpPr>
          <p:nvPr>
            <p:ph type="body" sz="half" idx="10" hasCustomPrompt="1"/>
          </p:nvPr>
        </p:nvSpPr>
        <p:spPr>
          <a:xfrm>
            <a:off x="1506004" y="1498349"/>
            <a:ext cx="9182159" cy="971377"/>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274903821"/>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ata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Data Slide 1</a:t>
            </a:r>
            <a:endParaRPr lang="en-US" dirty="0"/>
          </a:p>
        </p:txBody>
      </p:sp>
      <p:sp>
        <p:nvSpPr>
          <p:cNvPr id="12" name="Text Placeholder 3"/>
          <p:cNvSpPr>
            <a:spLocks noGrp="1"/>
          </p:cNvSpPr>
          <p:nvPr>
            <p:ph type="body" sz="half" idx="10" hasCustomPrompt="1"/>
          </p:nvPr>
        </p:nvSpPr>
        <p:spPr>
          <a:xfrm>
            <a:off x="896404" y="2097064"/>
            <a:ext cx="3690451" cy="3495801"/>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441527932"/>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ata Slide 2">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Data Slide 2</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820158049"/>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7316"/>
            <a:ext cx="5280536" cy="686531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Text Placeholder 3"/>
          <p:cNvSpPr>
            <a:spLocks noGrp="1"/>
          </p:cNvSpPr>
          <p:nvPr>
            <p:ph type="body" sz="half" idx="2" hasCustomPrompt="1"/>
          </p:nvPr>
        </p:nvSpPr>
        <p:spPr>
          <a:xfrm>
            <a:off x="912369" y="1721334"/>
            <a:ext cx="5207776" cy="489160"/>
          </a:xfrm>
        </p:spPr>
        <p:txBody>
          <a:bodyPr>
            <a:noAutofit/>
          </a:bodyPr>
          <a:lstStyle>
            <a:lvl1pPr marL="0" indent="0">
              <a:buNone/>
              <a:defRPr sz="3000" b="1">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Name</a:t>
            </a:r>
          </a:p>
        </p:txBody>
      </p:sp>
      <p:sp>
        <p:nvSpPr>
          <p:cNvPr id="11" name="Text Placeholder 2"/>
          <p:cNvSpPr>
            <a:spLocks noGrp="1"/>
          </p:cNvSpPr>
          <p:nvPr>
            <p:ph type="body" sz="quarter" idx="11" hasCustomPrompt="1"/>
          </p:nvPr>
        </p:nvSpPr>
        <p:spPr>
          <a:xfrm>
            <a:off x="912891" y="2221606"/>
            <a:ext cx="5207255" cy="325437"/>
          </a:xfrm>
        </p:spPr>
        <p:txBody>
          <a:bodyPr>
            <a:noAutofit/>
          </a:bodyPr>
          <a:lstStyle>
            <a:lvl1pPr marL="0" indent="0">
              <a:buNone/>
              <a:defRPr sz="180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Manager Title</a:t>
            </a:r>
            <a:endParaRPr lang="en-US" dirty="0"/>
          </a:p>
        </p:txBody>
      </p:sp>
      <p:sp>
        <p:nvSpPr>
          <p:cNvPr id="12" name="Text Placeholder 3"/>
          <p:cNvSpPr>
            <a:spLocks noGrp="1"/>
          </p:cNvSpPr>
          <p:nvPr>
            <p:ph type="body" sz="half" idx="10" hasCustomPrompt="1"/>
          </p:nvPr>
        </p:nvSpPr>
        <p:spPr>
          <a:xfrm>
            <a:off x="912369" y="2702503"/>
            <a:ext cx="5207776"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Tree>
    <p:extLst>
      <p:ext uri="{BB962C8B-B14F-4D97-AF65-F5344CB8AC3E}">
        <p14:creationId xmlns:p14="http://schemas.microsoft.com/office/powerpoint/2010/main" val="93514396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userDrawn="1"/>
        </p:nvSpPr>
        <p:spPr>
          <a:xfrm>
            <a:off x="3697619" y="5894225"/>
            <a:ext cx="286603" cy="204716"/>
          </a:xfrm>
          <a:prstGeom prst="rect">
            <a:avLst/>
          </a:prstGeom>
          <a:solidFill>
            <a:srgbClr val="99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200"/>
              </a:spcBef>
              <a:spcAft>
                <a:spcPts val="0"/>
              </a:spcAft>
            </a:pPr>
            <a:endParaRPr lang="en-US" sz="800" dirty="0">
              <a:solidFill>
                <a:prstClr val="black">
                  <a:lumMod val="75000"/>
                  <a:lumOff val="25000"/>
                </a:prstClr>
              </a:solidFill>
              <a:latin typeface="Century Gothic" panose="020B0502020202020204" pitchFamily="34" charset="0"/>
            </a:endParaRPr>
          </a:p>
        </p:txBody>
      </p:sp>
      <p:sp>
        <p:nvSpPr>
          <p:cNvPr id="9" name="Rectangle 8"/>
          <p:cNvSpPr/>
          <p:nvPr userDrawn="1"/>
        </p:nvSpPr>
        <p:spPr>
          <a:xfrm>
            <a:off x="7103857" y="5890326"/>
            <a:ext cx="286603" cy="204716"/>
          </a:xfrm>
          <a:prstGeom prst="rect">
            <a:avLst/>
          </a:prstGeom>
          <a:solidFill>
            <a:srgbClr val="D8E3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200"/>
              </a:spcBef>
              <a:spcAft>
                <a:spcPts val="0"/>
              </a:spcAft>
            </a:pPr>
            <a:endParaRPr lang="en-US" sz="1800" dirty="0">
              <a:solidFill>
                <a:prstClr val="white"/>
              </a:solidFill>
            </a:endParaRPr>
          </a:p>
        </p:txBody>
      </p:sp>
      <p:sp>
        <p:nvSpPr>
          <p:cNvPr id="10" name="TextBox 9"/>
          <p:cNvSpPr txBox="1"/>
          <p:nvPr userDrawn="1"/>
        </p:nvSpPr>
        <p:spPr>
          <a:xfrm>
            <a:off x="1" y="583087"/>
            <a:ext cx="12192000" cy="523220"/>
          </a:xfrm>
          <a:prstGeom prst="rect">
            <a:avLst/>
          </a:prstGeom>
          <a:noFill/>
        </p:spPr>
        <p:txBody>
          <a:bodyPr wrap="none" rtlCol="0">
            <a:noAutofit/>
          </a:bodyPr>
          <a:lstStyle/>
          <a:p>
            <a:pPr algn="ctr" fontAlgn="auto">
              <a:spcBef>
                <a:spcPts val="0"/>
              </a:spcBef>
              <a:spcAft>
                <a:spcPts val="0"/>
              </a:spcAft>
            </a:pPr>
            <a:r>
              <a:rPr lang="en-US" sz="2800" dirty="0" smtClean="0">
                <a:solidFill>
                  <a:prstClr val="black">
                    <a:lumMod val="75000"/>
                    <a:lumOff val="25000"/>
                  </a:prstClr>
                </a:solidFill>
                <a:latin typeface="Century Gothic" panose="020B0502020202020204" pitchFamily="34" charset="0"/>
              </a:rPr>
              <a:t>Washington State Local Health Jurisdictions</a:t>
            </a:r>
            <a:endParaRPr lang="en-US" sz="2800" dirty="0">
              <a:solidFill>
                <a:prstClr val="black">
                  <a:lumMod val="75000"/>
                  <a:lumOff val="25000"/>
                </a:prstClr>
              </a:solidFill>
              <a:latin typeface="Century Gothic" panose="020B0502020202020204" pitchFamily="34" charset="0"/>
            </a:endParaRPr>
          </a:p>
        </p:txBody>
      </p:sp>
      <p:cxnSp>
        <p:nvCxnSpPr>
          <p:cNvPr id="11" name="Straight Connector 10"/>
          <p:cNvCxnSpPr/>
          <p:nvPr userDrawn="1"/>
        </p:nvCxnSpPr>
        <p:spPr>
          <a:xfrm flipV="1">
            <a:off x="5763752" y="1196655"/>
            <a:ext cx="666664" cy="1369"/>
          </a:xfrm>
          <a:prstGeom prst="line">
            <a:avLst/>
          </a:prstGeom>
          <a:ln w="50800">
            <a:solidFill>
              <a:srgbClr val="349D96"/>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3699036" y="6272819"/>
            <a:ext cx="286603" cy="204716"/>
          </a:xfrm>
          <a:prstGeom prst="rect">
            <a:avLst/>
          </a:prstGeom>
          <a:solidFill>
            <a:srgbClr val="E8E8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5" name="Rectangle 14"/>
          <p:cNvSpPr/>
          <p:nvPr userDrawn="1"/>
        </p:nvSpPr>
        <p:spPr>
          <a:xfrm>
            <a:off x="7114792" y="6272819"/>
            <a:ext cx="286603" cy="204716"/>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70118" y="6037360"/>
            <a:ext cx="1422005" cy="471857"/>
          </a:xfrm>
          <a:prstGeom prst="rect">
            <a:avLst/>
          </a:prstGeom>
        </p:spPr>
      </p:pic>
      <p:sp>
        <p:nvSpPr>
          <p:cNvPr id="17" name="TextBox 16"/>
          <p:cNvSpPr txBox="1"/>
          <p:nvPr userDrawn="1"/>
        </p:nvSpPr>
        <p:spPr>
          <a:xfrm>
            <a:off x="799879" y="5183825"/>
            <a:ext cx="1965175" cy="400110"/>
          </a:xfrm>
          <a:prstGeom prst="rect">
            <a:avLst/>
          </a:prstGeom>
          <a:noFill/>
        </p:spPr>
        <p:txBody>
          <a:bodyPr wrap="squar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*Agency lead by full-time physician health officer (</a:t>
            </a:r>
            <a:r>
              <a:rPr lang="en-US" sz="1000" b="1" i="1" dirty="0" smtClean="0">
                <a:solidFill>
                  <a:prstClr val="black">
                    <a:lumMod val="75000"/>
                    <a:lumOff val="25000"/>
                  </a:prstClr>
                </a:solidFill>
                <a:latin typeface="Century Gothic" panose="020B0502020202020204" pitchFamily="34" charset="0"/>
              </a:rPr>
              <a:t>3</a:t>
            </a:r>
            <a:r>
              <a:rPr lang="en-US" sz="1000" b="1" dirty="0" smtClean="0">
                <a:solidFill>
                  <a:prstClr val="black">
                    <a:lumMod val="75000"/>
                    <a:lumOff val="25000"/>
                  </a:prstClr>
                </a:solidFill>
                <a:latin typeface="Century Gothic" panose="020B0502020202020204" pitchFamily="34" charset="0"/>
              </a:rPr>
              <a:t>)</a:t>
            </a:r>
            <a:endParaRPr lang="en-US" sz="1000" b="1" dirty="0">
              <a:solidFill>
                <a:prstClr val="black">
                  <a:lumMod val="75000"/>
                  <a:lumOff val="25000"/>
                </a:prstClr>
              </a:solidFill>
              <a:latin typeface="Century Gothic" panose="020B0502020202020204" pitchFamily="34" charset="0"/>
            </a:endParaRPr>
          </a:p>
        </p:txBody>
      </p:sp>
      <p:grpSp>
        <p:nvGrpSpPr>
          <p:cNvPr id="18" name="Group 17"/>
          <p:cNvGrpSpPr/>
          <p:nvPr userDrawn="1"/>
        </p:nvGrpSpPr>
        <p:grpSpPr>
          <a:xfrm>
            <a:off x="1540760" y="1367869"/>
            <a:ext cx="8924846" cy="4392551"/>
            <a:chOff x="1155570" y="1501680"/>
            <a:chExt cx="6693635" cy="4392551"/>
          </a:xfrm>
        </p:grpSpPr>
        <p:grpSp>
          <p:nvGrpSpPr>
            <p:cNvPr id="19" name="Group 18"/>
            <p:cNvGrpSpPr/>
            <p:nvPr/>
          </p:nvGrpSpPr>
          <p:grpSpPr>
            <a:xfrm>
              <a:off x="1155570" y="1501680"/>
              <a:ext cx="6693635" cy="4194289"/>
              <a:chOff x="1777366" y="2155881"/>
              <a:chExt cx="4480731" cy="2843080"/>
            </a:xfrm>
            <a:effectLst>
              <a:outerShdw blurRad="50800" dist="38100" dir="2700000" algn="tl" rotWithShape="0">
                <a:prstClr val="black">
                  <a:alpha val="40000"/>
                </a:prstClr>
              </a:outerShdw>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6" name="Freeform 17"/>
              <p:cNvSpPr>
                <a:spLocks/>
              </p:cNvSpPr>
              <p:nvPr/>
            </p:nvSpPr>
            <p:spPr bwMode="auto">
              <a:xfrm>
                <a:off x="443478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r>
                  <a:rPr lang="en-US" sz="800" dirty="0" smtClean="0">
                    <a:solidFill>
                      <a:prstClr val="black">
                        <a:lumMod val="75000"/>
                        <a:lumOff val="25000"/>
                      </a:prstClr>
                    </a:solidFill>
                    <a:latin typeface="Century Gothic" panose="020B0502020202020204" pitchFamily="34" charset="0"/>
                  </a:rPr>
                  <a:t> </a:t>
                </a:r>
                <a:endParaRPr lang="en-US" sz="800" dirty="0">
                  <a:solidFill>
                    <a:prstClr val="black">
                      <a:lumMod val="75000"/>
                      <a:lumOff val="25000"/>
                    </a:prstClr>
                  </a:solidFill>
                  <a:latin typeface="Century Gothic" panose="020B0502020202020204" pitchFamily="34" charset="0"/>
                </a:endParaRP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grpSp>
        <p:sp>
          <p:nvSpPr>
            <p:cNvPr id="20" name="TextBox 19"/>
            <p:cNvSpPr txBox="1"/>
            <p:nvPr/>
          </p:nvSpPr>
          <p:spPr>
            <a:xfrm>
              <a:off x="5607265" y="5314585"/>
              <a:ext cx="2202767" cy="579646"/>
            </a:xfrm>
            <a:prstGeom prst="rect">
              <a:avLst/>
            </a:prstGeom>
            <a:noFill/>
            <a:ln w="12700">
              <a:solidFill>
                <a:schemeClr val="bg1"/>
              </a:solidFill>
            </a:ln>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Washington State Total Population </a:t>
              </a:r>
              <a:r>
                <a:rPr lang="en-US" sz="1000" b="1" i="1" dirty="0">
                  <a:solidFill>
                    <a:prstClr val="black">
                      <a:lumMod val="75000"/>
                      <a:lumOff val="25000"/>
                    </a:prstClr>
                  </a:solidFill>
                  <a:latin typeface="Century Gothic" panose="020B0502020202020204" pitchFamily="34" charset="0"/>
                </a:rPr>
                <a:t>(estimate)</a:t>
              </a:r>
            </a:p>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April 2016: </a:t>
              </a:r>
              <a:r>
                <a:rPr lang="en-US" sz="1000" b="1" dirty="0" smtClean="0">
                  <a:solidFill>
                    <a:prstClr val="black">
                      <a:lumMod val="75000"/>
                      <a:lumOff val="25000"/>
                    </a:prstClr>
                  </a:solidFill>
                  <a:latin typeface="Century Gothic" panose="020B0502020202020204" pitchFamily="34" charset="0"/>
                </a:rPr>
                <a:t>7,183,700</a:t>
              </a:r>
              <a:endParaRPr lang="en-US" sz="1000" b="1" dirty="0">
                <a:solidFill>
                  <a:prstClr val="black">
                    <a:lumMod val="75000"/>
                    <a:lumOff val="25000"/>
                  </a:prstClr>
                </a:solidFill>
                <a:latin typeface="Century Gothic" panose="020B0502020202020204" pitchFamily="34" charset="0"/>
              </a:endParaRPr>
            </a:p>
            <a:p>
              <a:pPr fontAlgn="auto">
                <a:spcBef>
                  <a:spcPts val="200"/>
                </a:spcBef>
                <a:spcAft>
                  <a:spcPts val="0"/>
                </a:spcAft>
              </a:pPr>
              <a:r>
                <a:rPr lang="en-US" sz="1000" b="1" i="1" dirty="0">
                  <a:solidFill>
                    <a:prstClr val="black">
                      <a:lumMod val="75000"/>
                      <a:lumOff val="25000"/>
                    </a:prstClr>
                  </a:solidFill>
                  <a:latin typeface="Century Gothic" panose="020B0502020202020204" pitchFamily="34" charset="0"/>
                </a:rPr>
                <a:t>Source: </a:t>
              </a:r>
              <a:r>
                <a:rPr lang="en-US" sz="1000" b="1" dirty="0">
                  <a:solidFill>
                    <a:prstClr val="black">
                      <a:lumMod val="75000"/>
                      <a:lumOff val="25000"/>
                    </a:prstClr>
                  </a:solidFill>
                  <a:latin typeface="Century Gothic" panose="020B0502020202020204" pitchFamily="34" charset="0"/>
                </a:rPr>
                <a:t>Office of Financial Management</a:t>
              </a:r>
            </a:p>
          </p:txBody>
        </p:sp>
        <p:sp>
          <p:nvSpPr>
            <p:cNvPr id="21" name="TextBox 20"/>
            <p:cNvSpPr txBox="1"/>
            <p:nvPr/>
          </p:nvSpPr>
          <p:spPr>
            <a:xfrm>
              <a:off x="3433400" y="1592155"/>
              <a:ext cx="588142"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Whatcom</a:t>
              </a:r>
            </a:p>
            <a:p>
              <a:pPr algn="ctr" fontAlgn="auto">
                <a:spcBef>
                  <a:spcPts val="0"/>
                </a:spcBef>
                <a:spcAft>
                  <a:spcPts val="0"/>
                </a:spcAft>
              </a:pPr>
              <a:r>
                <a:rPr lang="en-US" sz="1000" b="1" i="1" dirty="0" smtClean="0">
                  <a:solidFill>
                    <a:prstClr val="white"/>
                  </a:solidFill>
                  <a:latin typeface="Century Gothic" panose="020B0502020202020204" pitchFamily="34" charset="0"/>
                </a:rPr>
                <a:t>212,540</a:t>
              </a:r>
              <a:endParaRPr lang="en-US" sz="1000" b="1" i="1" dirty="0">
                <a:solidFill>
                  <a:prstClr val="white"/>
                </a:solidFill>
                <a:latin typeface="Century Gothic" panose="020B0502020202020204" pitchFamily="34" charset="0"/>
              </a:endParaRPr>
            </a:p>
          </p:txBody>
        </p:sp>
        <p:sp>
          <p:nvSpPr>
            <p:cNvPr id="22" name="TextBox 21"/>
            <p:cNvSpPr txBox="1"/>
            <p:nvPr/>
          </p:nvSpPr>
          <p:spPr>
            <a:xfrm>
              <a:off x="3450960" y="2027431"/>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Skagit</a:t>
              </a:r>
            </a:p>
            <a:p>
              <a:pPr algn="ctr" fontAlgn="auto">
                <a:spcBef>
                  <a:spcPts val="0"/>
                </a:spcBef>
                <a:spcAft>
                  <a:spcPts val="0"/>
                </a:spcAft>
              </a:pPr>
              <a:r>
                <a:rPr lang="en-US" sz="1000" b="1" i="1" dirty="0" smtClean="0">
                  <a:solidFill>
                    <a:prstClr val="white"/>
                  </a:solidFill>
                  <a:latin typeface="Century Gothic" panose="020B0502020202020204" pitchFamily="34" charset="0"/>
                </a:rPr>
                <a:t>122,270</a:t>
              </a:r>
              <a:endParaRPr lang="en-US" sz="1000" b="1" i="1" dirty="0">
                <a:solidFill>
                  <a:prstClr val="white"/>
                </a:solidFill>
                <a:latin typeface="Century Gothic" panose="020B0502020202020204" pitchFamily="34" charset="0"/>
              </a:endParaRPr>
            </a:p>
          </p:txBody>
        </p:sp>
        <p:sp>
          <p:nvSpPr>
            <p:cNvPr id="23" name="TextBox 22"/>
            <p:cNvSpPr txBox="1"/>
            <p:nvPr/>
          </p:nvSpPr>
          <p:spPr>
            <a:xfrm>
              <a:off x="3380995" y="2561877"/>
              <a:ext cx="68191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Snohomish*</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772,860</a:t>
              </a:r>
              <a:endParaRPr lang="en-US" sz="1000" b="1" i="1" dirty="0">
                <a:solidFill>
                  <a:prstClr val="black">
                    <a:lumMod val="75000"/>
                    <a:lumOff val="25000"/>
                  </a:prstClr>
                </a:solidFill>
                <a:latin typeface="Century Gothic" panose="020B0502020202020204" pitchFamily="34" charset="0"/>
              </a:endParaRPr>
            </a:p>
          </p:txBody>
        </p:sp>
        <p:sp>
          <p:nvSpPr>
            <p:cNvPr id="24" name="TextBox 23"/>
            <p:cNvSpPr txBox="1"/>
            <p:nvPr/>
          </p:nvSpPr>
          <p:spPr>
            <a:xfrm>
              <a:off x="3207143" y="3142394"/>
              <a:ext cx="778097" cy="553998"/>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Seattle &amp; King</a:t>
              </a:r>
            </a:p>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County</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2,105,100</a:t>
              </a:r>
              <a:endParaRPr lang="en-US" sz="1000" b="1" i="1" dirty="0">
                <a:solidFill>
                  <a:prstClr val="black">
                    <a:lumMod val="75000"/>
                    <a:lumOff val="25000"/>
                  </a:prstClr>
                </a:solidFill>
                <a:latin typeface="Century Gothic" panose="020B0502020202020204" pitchFamily="34" charset="0"/>
              </a:endParaRPr>
            </a:p>
          </p:txBody>
        </p:sp>
        <p:sp>
          <p:nvSpPr>
            <p:cNvPr id="25" name="TextBox 24"/>
            <p:cNvSpPr txBox="1"/>
            <p:nvPr/>
          </p:nvSpPr>
          <p:spPr>
            <a:xfrm>
              <a:off x="2965914" y="3810731"/>
              <a:ext cx="89471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Tacoma-Pierce*</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844,490</a:t>
              </a:r>
              <a:endParaRPr lang="en-US" sz="1000" b="1" i="1" dirty="0">
                <a:solidFill>
                  <a:prstClr val="black">
                    <a:lumMod val="75000"/>
                    <a:lumOff val="25000"/>
                  </a:prstClr>
                </a:solidFill>
                <a:latin typeface="Century Gothic" panose="020B0502020202020204" pitchFamily="34" charset="0"/>
              </a:endParaRPr>
            </a:p>
          </p:txBody>
        </p:sp>
        <p:sp>
          <p:nvSpPr>
            <p:cNvPr id="26" name="TextBox 25"/>
            <p:cNvSpPr txBox="1"/>
            <p:nvPr/>
          </p:nvSpPr>
          <p:spPr>
            <a:xfrm>
              <a:off x="2750271" y="4283681"/>
              <a:ext cx="43545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Lewis</a:t>
              </a:r>
            </a:p>
            <a:p>
              <a:pPr algn="ctr" fontAlgn="auto">
                <a:spcBef>
                  <a:spcPts val="0"/>
                </a:spcBef>
                <a:spcAft>
                  <a:spcPts val="0"/>
                </a:spcAft>
              </a:pPr>
              <a:r>
                <a:rPr lang="en-US" sz="1000" b="1" dirty="0" smtClean="0">
                  <a:solidFill>
                    <a:prstClr val="white"/>
                  </a:solidFill>
                  <a:latin typeface="Century Gothic" panose="020B0502020202020204" pitchFamily="34" charset="0"/>
                </a:rPr>
                <a:t>76,890</a:t>
              </a:r>
              <a:endParaRPr lang="en-US" sz="1000" b="1" dirty="0">
                <a:solidFill>
                  <a:prstClr val="white"/>
                </a:solidFill>
                <a:latin typeface="Century Gothic" panose="020B0502020202020204" pitchFamily="34" charset="0"/>
              </a:endParaRPr>
            </a:p>
          </p:txBody>
        </p:sp>
        <p:sp>
          <p:nvSpPr>
            <p:cNvPr id="27" name="TextBox 26"/>
            <p:cNvSpPr txBox="1"/>
            <p:nvPr/>
          </p:nvSpPr>
          <p:spPr>
            <a:xfrm>
              <a:off x="2602223" y="4731699"/>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Cowlitz</a:t>
              </a:r>
            </a:p>
            <a:p>
              <a:pPr algn="ctr" fontAlgn="auto">
                <a:spcBef>
                  <a:spcPts val="0"/>
                </a:spcBef>
                <a:spcAft>
                  <a:spcPts val="0"/>
                </a:spcAft>
              </a:pPr>
              <a:r>
                <a:rPr lang="en-US" sz="1000" b="1" i="1" dirty="0" smtClean="0">
                  <a:solidFill>
                    <a:prstClr val="white"/>
                  </a:solidFill>
                  <a:latin typeface="Century Gothic" panose="020B0502020202020204" pitchFamily="34" charset="0"/>
                </a:rPr>
                <a:t>104,850</a:t>
              </a:r>
              <a:endParaRPr lang="en-US" sz="1000" b="1" i="1" dirty="0">
                <a:solidFill>
                  <a:prstClr val="white"/>
                </a:solidFill>
                <a:latin typeface="Century Gothic" panose="020B0502020202020204" pitchFamily="34" charset="0"/>
              </a:endParaRPr>
            </a:p>
          </p:txBody>
        </p:sp>
        <p:sp>
          <p:nvSpPr>
            <p:cNvPr id="28" name="TextBox 27"/>
            <p:cNvSpPr txBox="1"/>
            <p:nvPr/>
          </p:nvSpPr>
          <p:spPr>
            <a:xfrm>
              <a:off x="2727350" y="5239124"/>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Clark*</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461,010</a:t>
              </a:r>
              <a:endParaRPr lang="en-US" sz="1000" b="1" i="1" dirty="0">
                <a:solidFill>
                  <a:prstClr val="black">
                    <a:lumMod val="75000"/>
                    <a:lumOff val="25000"/>
                  </a:prstClr>
                </a:solidFill>
                <a:latin typeface="Century Gothic" panose="020B0502020202020204" pitchFamily="34" charset="0"/>
              </a:endParaRPr>
            </a:p>
          </p:txBody>
        </p:sp>
        <p:sp>
          <p:nvSpPr>
            <p:cNvPr id="29" name="TextBox 28"/>
            <p:cNvSpPr txBox="1"/>
            <p:nvPr/>
          </p:nvSpPr>
          <p:spPr>
            <a:xfrm>
              <a:off x="3230262" y="4819375"/>
              <a:ext cx="60617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Skamania</a:t>
              </a:r>
            </a:p>
            <a:p>
              <a:pPr algn="ctr" fontAlgn="auto">
                <a:spcBef>
                  <a:spcPts val="0"/>
                </a:spcBef>
                <a:spcAft>
                  <a:spcPts val="0"/>
                </a:spcAft>
              </a:pPr>
              <a:r>
                <a:rPr lang="en-US" sz="1000" b="1" i="1" dirty="0" smtClean="0">
                  <a:solidFill>
                    <a:prstClr val="white"/>
                  </a:solidFill>
                  <a:latin typeface="Century Gothic" panose="020B0502020202020204" pitchFamily="34" charset="0"/>
                </a:rPr>
                <a:t>11,500</a:t>
              </a:r>
              <a:endParaRPr lang="en-US" sz="1000" b="1" i="1" dirty="0">
                <a:solidFill>
                  <a:prstClr val="white"/>
                </a:solidFill>
                <a:latin typeface="Century Gothic" panose="020B0502020202020204" pitchFamily="34" charset="0"/>
              </a:endParaRPr>
            </a:p>
          </p:txBody>
        </p:sp>
        <p:sp>
          <p:nvSpPr>
            <p:cNvPr id="30" name="TextBox 29"/>
            <p:cNvSpPr txBox="1"/>
            <p:nvPr/>
          </p:nvSpPr>
          <p:spPr>
            <a:xfrm>
              <a:off x="4094745" y="5160380"/>
              <a:ext cx="50518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Klickitat</a:t>
              </a:r>
            </a:p>
            <a:p>
              <a:pPr algn="ctr" fontAlgn="auto">
                <a:spcBef>
                  <a:spcPts val="0"/>
                </a:spcBef>
                <a:spcAft>
                  <a:spcPts val="0"/>
                </a:spcAft>
              </a:pPr>
              <a:r>
                <a:rPr lang="en-US" sz="1000" b="1" i="1" dirty="0" smtClean="0">
                  <a:solidFill>
                    <a:prstClr val="white"/>
                  </a:solidFill>
                  <a:latin typeface="Century Gothic" panose="020B0502020202020204" pitchFamily="34" charset="0"/>
                </a:rPr>
                <a:t>21,270</a:t>
              </a:r>
              <a:endParaRPr lang="en-US" sz="1000" b="1" i="1" dirty="0">
                <a:solidFill>
                  <a:prstClr val="white"/>
                </a:solidFill>
                <a:latin typeface="Century Gothic" panose="020B0502020202020204" pitchFamily="34" charset="0"/>
              </a:endParaRPr>
            </a:p>
          </p:txBody>
        </p:sp>
        <p:sp>
          <p:nvSpPr>
            <p:cNvPr id="31" name="TextBox 30"/>
            <p:cNvSpPr txBox="1"/>
            <p:nvPr/>
          </p:nvSpPr>
          <p:spPr>
            <a:xfrm>
              <a:off x="2517488" y="2254709"/>
              <a:ext cx="43545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Island</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82,910</a:t>
              </a:r>
              <a:endParaRPr lang="en-US" sz="1000" b="1" i="1" dirty="0">
                <a:solidFill>
                  <a:prstClr val="black">
                    <a:lumMod val="75000"/>
                    <a:lumOff val="25000"/>
                  </a:prstClr>
                </a:solidFill>
                <a:latin typeface="Century Gothic" panose="020B0502020202020204" pitchFamily="34" charset="0"/>
              </a:endParaRPr>
            </a:p>
          </p:txBody>
        </p:sp>
        <p:sp>
          <p:nvSpPr>
            <p:cNvPr id="32" name="TextBox 31"/>
            <p:cNvSpPr txBox="1"/>
            <p:nvPr/>
          </p:nvSpPr>
          <p:spPr>
            <a:xfrm>
              <a:off x="1559200" y="2518302"/>
              <a:ext cx="49917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Clallam</a:t>
              </a:r>
            </a:p>
            <a:p>
              <a:pPr algn="ctr" fontAlgn="auto">
                <a:spcBef>
                  <a:spcPts val="0"/>
                </a:spcBef>
                <a:spcAft>
                  <a:spcPts val="0"/>
                </a:spcAft>
              </a:pPr>
              <a:r>
                <a:rPr lang="en-US" sz="1000" b="1" i="1" dirty="0" smtClean="0">
                  <a:solidFill>
                    <a:prstClr val="white"/>
                  </a:solidFill>
                  <a:latin typeface="Century Gothic" panose="020B0502020202020204" pitchFamily="34" charset="0"/>
                </a:rPr>
                <a:t>73,410</a:t>
              </a:r>
              <a:endParaRPr lang="en-US" sz="1000" b="1" i="1" dirty="0">
                <a:solidFill>
                  <a:prstClr val="white"/>
                </a:solidFill>
                <a:latin typeface="Century Gothic" panose="020B0502020202020204" pitchFamily="34" charset="0"/>
              </a:endParaRPr>
            </a:p>
          </p:txBody>
        </p:sp>
        <p:sp>
          <p:nvSpPr>
            <p:cNvPr id="33" name="TextBox 32"/>
            <p:cNvSpPr txBox="1"/>
            <p:nvPr/>
          </p:nvSpPr>
          <p:spPr>
            <a:xfrm>
              <a:off x="1639079" y="2907111"/>
              <a:ext cx="552074"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Jefferson</a:t>
              </a:r>
            </a:p>
            <a:p>
              <a:pPr algn="ctr" fontAlgn="auto">
                <a:spcBef>
                  <a:spcPts val="0"/>
                </a:spcBef>
                <a:spcAft>
                  <a:spcPts val="0"/>
                </a:spcAft>
              </a:pPr>
              <a:r>
                <a:rPr lang="en-US" sz="1000" b="1" i="1" dirty="0" smtClean="0">
                  <a:solidFill>
                    <a:prstClr val="white"/>
                  </a:solidFill>
                  <a:latin typeface="Century Gothic" panose="020B0502020202020204" pitchFamily="34" charset="0"/>
                </a:rPr>
                <a:t>31,090</a:t>
              </a:r>
              <a:endParaRPr lang="en-US" sz="1000" b="1" i="1" dirty="0">
                <a:solidFill>
                  <a:prstClr val="white"/>
                </a:solidFill>
                <a:latin typeface="Century Gothic" panose="020B0502020202020204" pitchFamily="34" charset="0"/>
              </a:endParaRPr>
            </a:p>
          </p:txBody>
        </p:sp>
        <p:sp>
          <p:nvSpPr>
            <p:cNvPr id="34" name="TextBox 33"/>
            <p:cNvSpPr txBox="1"/>
            <p:nvPr/>
          </p:nvSpPr>
          <p:spPr>
            <a:xfrm>
              <a:off x="1637192" y="3319160"/>
              <a:ext cx="454691" cy="553998"/>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Grays</a:t>
              </a:r>
            </a:p>
            <a:p>
              <a:pPr algn="ctr" fontAlgn="auto">
                <a:spcBef>
                  <a:spcPts val="0"/>
                </a:spcBef>
                <a:spcAft>
                  <a:spcPts val="0"/>
                </a:spcAft>
              </a:pPr>
              <a:r>
                <a:rPr lang="en-US" sz="1000" b="1" dirty="0" smtClean="0">
                  <a:solidFill>
                    <a:prstClr val="white"/>
                  </a:solidFill>
                  <a:latin typeface="Century Gothic" panose="020B0502020202020204" pitchFamily="34" charset="0"/>
                </a:rPr>
                <a:t>Harbor</a:t>
              </a:r>
            </a:p>
            <a:p>
              <a:pPr algn="ctr" fontAlgn="auto">
                <a:spcBef>
                  <a:spcPts val="0"/>
                </a:spcBef>
                <a:spcAft>
                  <a:spcPts val="0"/>
                </a:spcAft>
              </a:pPr>
              <a:r>
                <a:rPr lang="en-US" sz="1000" b="1" i="1" dirty="0" smtClean="0">
                  <a:solidFill>
                    <a:prstClr val="white"/>
                  </a:solidFill>
                  <a:latin typeface="Century Gothic" panose="020B0502020202020204" pitchFamily="34" charset="0"/>
                </a:rPr>
                <a:t>72,820</a:t>
              </a:r>
              <a:endParaRPr lang="en-US" sz="1000" b="1" i="1" dirty="0">
                <a:solidFill>
                  <a:prstClr val="white"/>
                </a:solidFill>
                <a:latin typeface="Century Gothic" panose="020B0502020202020204" pitchFamily="34" charset="0"/>
              </a:endParaRPr>
            </a:p>
          </p:txBody>
        </p:sp>
        <p:sp>
          <p:nvSpPr>
            <p:cNvPr id="35" name="TextBox 34"/>
            <p:cNvSpPr txBox="1"/>
            <p:nvPr/>
          </p:nvSpPr>
          <p:spPr>
            <a:xfrm>
              <a:off x="1794273" y="4257708"/>
              <a:ext cx="45108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Pacific</a:t>
              </a:r>
            </a:p>
            <a:p>
              <a:pPr algn="ctr" fontAlgn="auto">
                <a:spcBef>
                  <a:spcPts val="0"/>
                </a:spcBef>
                <a:spcAft>
                  <a:spcPts val="0"/>
                </a:spcAft>
              </a:pPr>
              <a:r>
                <a:rPr lang="en-US" sz="1000" b="1" i="1" dirty="0" smtClean="0">
                  <a:solidFill>
                    <a:prstClr val="white"/>
                  </a:solidFill>
                  <a:latin typeface="Century Gothic" panose="020B0502020202020204" pitchFamily="34" charset="0"/>
                </a:rPr>
                <a:t>21,180</a:t>
              </a:r>
              <a:endParaRPr lang="en-US" sz="1000" b="1" i="1" dirty="0">
                <a:solidFill>
                  <a:prstClr val="white"/>
                </a:solidFill>
                <a:latin typeface="Century Gothic" panose="020B0502020202020204" pitchFamily="34" charset="0"/>
              </a:endParaRPr>
            </a:p>
          </p:txBody>
        </p:sp>
        <p:sp>
          <p:nvSpPr>
            <p:cNvPr id="36" name="TextBox 35"/>
            <p:cNvSpPr txBox="1"/>
            <p:nvPr/>
          </p:nvSpPr>
          <p:spPr>
            <a:xfrm>
              <a:off x="1673377" y="4739274"/>
              <a:ext cx="69153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Wahkiakum</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4,000</a:t>
              </a:r>
              <a:endParaRPr lang="en-US" sz="1000" b="1" i="1" dirty="0">
                <a:solidFill>
                  <a:prstClr val="black">
                    <a:lumMod val="75000"/>
                    <a:lumOff val="25000"/>
                  </a:prstClr>
                </a:solidFill>
                <a:latin typeface="Century Gothic" panose="020B0502020202020204" pitchFamily="34" charset="0"/>
              </a:endParaRPr>
            </a:p>
          </p:txBody>
        </p:sp>
        <p:sp>
          <p:nvSpPr>
            <p:cNvPr id="37" name="TextBox 36"/>
            <p:cNvSpPr txBox="1"/>
            <p:nvPr/>
          </p:nvSpPr>
          <p:spPr>
            <a:xfrm>
              <a:off x="2430509" y="3884109"/>
              <a:ext cx="51600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Thurston</a:t>
              </a:r>
            </a:p>
            <a:p>
              <a:pPr algn="ctr" fontAlgn="auto">
                <a:spcBef>
                  <a:spcPts val="0"/>
                </a:spcBef>
                <a:spcAft>
                  <a:spcPts val="0"/>
                </a:spcAft>
              </a:pPr>
              <a:r>
                <a:rPr lang="en-US" sz="1000" b="1" i="1" dirty="0" smtClean="0">
                  <a:solidFill>
                    <a:prstClr val="white"/>
                  </a:solidFill>
                  <a:latin typeface="Century Gothic" panose="020B0502020202020204" pitchFamily="34" charset="0"/>
                </a:rPr>
                <a:t>272,690</a:t>
              </a:r>
              <a:endParaRPr lang="en-US" sz="1000" b="1" i="1" dirty="0">
                <a:solidFill>
                  <a:prstClr val="white"/>
                </a:solidFill>
                <a:latin typeface="Century Gothic" panose="020B0502020202020204" pitchFamily="34" charset="0"/>
              </a:endParaRPr>
            </a:p>
          </p:txBody>
        </p:sp>
        <p:sp>
          <p:nvSpPr>
            <p:cNvPr id="38" name="TextBox 37"/>
            <p:cNvSpPr txBox="1"/>
            <p:nvPr/>
          </p:nvSpPr>
          <p:spPr>
            <a:xfrm>
              <a:off x="2162865" y="3474369"/>
              <a:ext cx="449883"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Mason</a:t>
              </a:r>
            </a:p>
            <a:p>
              <a:pPr algn="ctr" fontAlgn="auto">
                <a:spcBef>
                  <a:spcPts val="0"/>
                </a:spcBef>
                <a:spcAft>
                  <a:spcPts val="0"/>
                </a:spcAft>
              </a:pPr>
              <a:r>
                <a:rPr lang="en-US" sz="1000" b="1" i="1" dirty="0" smtClean="0">
                  <a:solidFill>
                    <a:prstClr val="white"/>
                  </a:solidFill>
                  <a:latin typeface="Century Gothic" panose="020B0502020202020204" pitchFamily="34" charset="0"/>
                </a:rPr>
                <a:t>63,320</a:t>
              </a:r>
              <a:endParaRPr lang="en-US" sz="1000" b="1" i="1" dirty="0">
                <a:solidFill>
                  <a:prstClr val="white"/>
                </a:solidFill>
                <a:latin typeface="Century Gothic" panose="020B0502020202020204" pitchFamily="34" charset="0"/>
              </a:endParaRPr>
            </a:p>
          </p:txBody>
        </p:sp>
        <p:sp>
          <p:nvSpPr>
            <p:cNvPr id="39" name="TextBox 38"/>
            <p:cNvSpPr txBox="1"/>
            <p:nvPr/>
          </p:nvSpPr>
          <p:spPr>
            <a:xfrm>
              <a:off x="4307417" y="4452314"/>
              <a:ext cx="49436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Yakima</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250,900</a:t>
              </a:r>
              <a:endParaRPr lang="en-US" sz="1000" b="1" i="1" dirty="0">
                <a:solidFill>
                  <a:prstClr val="black">
                    <a:lumMod val="75000"/>
                    <a:lumOff val="25000"/>
                  </a:prstClr>
                </a:solidFill>
                <a:latin typeface="Century Gothic" panose="020B0502020202020204" pitchFamily="34" charset="0"/>
              </a:endParaRPr>
            </a:p>
          </p:txBody>
        </p:sp>
        <p:sp>
          <p:nvSpPr>
            <p:cNvPr id="40" name="TextBox 39"/>
            <p:cNvSpPr txBox="1"/>
            <p:nvPr/>
          </p:nvSpPr>
          <p:spPr>
            <a:xfrm>
              <a:off x="4336130" y="3648644"/>
              <a:ext cx="436658"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Kittitas</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43,710</a:t>
              </a:r>
              <a:endParaRPr lang="en-US" sz="1000" b="1" i="1" dirty="0">
                <a:solidFill>
                  <a:prstClr val="black">
                    <a:lumMod val="75000"/>
                    <a:lumOff val="25000"/>
                  </a:prstClr>
                </a:solidFill>
                <a:latin typeface="Century Gothic" panose="020B0502020202020204" pitchFamily="34" charset="0"/>
              </a:endParaRPr>
            </a:p>
          </p:txBody>
        </p:sp>
        <p:sp>
          <p:nvSpPr>
            <p:cNvPr id="41" name="TextBox 40"/>
            <p:cNvSpPr txBox="1"/>
            <p:nvPr/>
          </p:nvSpPr>
          <p:spPr>
            <a:xfrm>
              <a:off x="4378365" y="3024131"/>
              <a:ext cx="476333"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Chelan</a:t>
              </a:r>
            </a:p>
            <a:p>
              <a:pPr algn="ctr" fontAlgn="auto">
                <a:spcBef>
                  <a:spcPts val="0"/>
                </a:spcBef>
                <a:spcAft>
                  <a:spcPts val="0"/>
                </a:spcAft>
              </a:pPr>
              <a:r>
                <a:rPr lang="en-US" sz="1000" b="1" i="1" dirty="0" smtClean="0">
                  <a:solidFill>
                    <a:prstClr val="white"/>
                  </a:solidFill>
                  <a:latin typeface="Century Gothic" panose="020B0502020202020204" pitchFamily="34" charset="0"/>
                </a:rPr>
                <a:t>75,910</a:t>
              </a:r>
              <a:endParaRPr lang="en-US" sz="1000" b="1" i="1" dirty="0">
                <a:solidFill>
                  <a:prstClr val="white"/>
                </a:solidFill>
                <a:latin typeface="Century Gothic" panose="020B0502020202020204" pitchFamily="34" charset="0"/>
              </a:endParaRPr>
            </a:p>
          </p:txBody>
        </p:sp>
        <p:sp>
          <p:nvSpPr>
            <p:cNvPr id="42" name="TextBox 41"/>
            <p:cNvSpPr txBox="1"/>
            <p:nvPr/>
          </p:nvSpPr>
          <p:spPr>
            <a:xfrm>
              <a:off x="5030459" y="3042937"/>
              <a:ext cx="517209"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Douglas</a:t>
              </a:r>
            </a:p>
            <a:p>
              <a:pPr algn="ctr" fontAlgn="auto">
                <a:spcBef>
                  <a:spcPts val="0"/>
                </a:spcBef>
                <a:spcAft>
                  <a:spcPts val="0"/>
                </a:spcAft>
              </a:pPr>
              <a:r>
                <a:rPr lang="en-US" sz="1000" b="1" i="1" dirty="0" smtClean="0">
                  <a:solidFill>
                    <a:prstClr val="white"/>
                  </a:solidFill>
                  <a:latin typeface="Century Gothic" panose="020B0502020202020204" pitchFamily="34" charset="0"/>
                </a:rPr>
                <a:t>40,720</a:t>
              </a:r>
              <a:endParaRPr lang="en-US" sz="1000" b="1" i="1" dirty="0">
                <a:solidFill>
                  <a:prstClr val="white"/>
                </a:solidFill>
                <a:latin typeface="Century Gothic" panose="020B0502020202020204" pitchFamily="34" charset="0"/>
              </a:endParaRPr>
            </a:p>
          </p:txBody>
        </p:sp>
        <p:sp>
          <p:nvSpPr>
            <p:cNvPr id="43" name="TextBox 42"/>
            <p:cNvSpPr txBox="1"/>
            <p:nvPr/>
          </p:nvSpPr>
          <p:spPr>
            <a:xfrm>
              <a:off x="4737463" y="2783022"/>
              <a:ext cx="968054" cy="246221"/>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(Chelan-Douglas)</a:t>
              </a:r>
              <a:endParaRPr lang="en-US" sz="1000" b="1" dirty="0">
                <a:solidFill>
                  <a:prstClr val="white"/>
                </a:solidFill>
                <a:latin typeface="Century Gothic" panose="020B0502020202020204" pitchFamily="34" charset="0"/>
              </a:endParaRPr>
            </a:p>
          </p:txBody>
        </p:sp>
        <p:sp>
          <p:nvSpPr>
            <p:cNvPr id="44" name="TextBox 43"/>
            <p:cNvSpPr txBox="1"/>
            <p:nvPr/>
          </p:nvSpPr>
          <p:spPr>
            <a:xfrm>
              <a:off x="5017035" y="1906893"/>
              <a:ext cx="642244"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Okanogan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41,730</a:t>
              </a:r>
              <a:endParaRPr lang="en-US" sz="1000" b="1" i="1" dirty="0">
                <a:solidFill>
                  <a:prstClr val="black">
                    <a:lumMod val="75000"/>
                    <a:lumOff val="25000"/>
                  </a:prstClr>
                </a:solidFill>
                <a:latin typeface="Century Gothic" panose="020B0502020202020204" pitchFamily="34" charset="0"/>
              </a:endParaRPr>
            </a:p>
          </p:txBody>
        </p:sp>
        <p:sp>
          <p:nvSpPr>
            <p:cNvPr id="45" name="TextBox 44"/>
            <p:cNvSpPr txBox="1"/>
            <p:nvPr/>
          </p:nvSpPr>
          <p:spPr>
            <a:xfrm>
              <a:off x="5317296" y="4788400"/>
              <a:ext cx="489557"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Benton</a:t>
              </a:r>
            </a:p>
            <a:p>
              <a:pPr algn="ctr" fontAlgn="auto">
                <a:spcBef>
                  <a:spcPts val="0"/>
                </a:spcBef>
                <a:spcAft>
                  <a:spcPts val="0"/>
                </a:spcAft>
              </a:pPr>
              <a:r>
                <a:rPr lang="en-US" sz="1000" b="1" i="1" dirty="0" smtClean="0">
                  <a:solidFill>
                    <a:prstClr val="white"/>
                  </a:solidFill>
                  <a:latin typeface="Century Gothic" panose="020B0502020202020204" pitchFamily="34" charset="0"/>
                </a:rPr>
                <a:t>190,500</a:t>
              </a:r>
              <a:endParaRPr lang="en-US" sz="1000" b="1" i="1" dirty="0">
                <a:solidFill>
                  <a:prstClr val="white"/>
                </a:solidFill>
                <a:latin typeface="Century Gothic" panose="020B0502020202020204" pitchFamily="34" charset="0"/>
              </a:endParaRPr>
            </a:p>
          </p:txBody>
        </p:sp>
        <p:sp>
          <p:nvSpPr>
            <p:cNvPr id="46" name="TextBox 45"/>
            <p:cNvSpPr txBox="1"/>
            <p:nvPr/>
          </p:nvSpPr>
          <p:spPr>
            <a:xfrm>
              <a:off x="5779941" y="4498791"/>
              <a:ext cx="49556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Franklin</a:t>
              </a:r>
            </a:p>
            <a:p>
              <a:pPr algn="ctr" fontAlgn="auto">
                <a:spcBef>
                  <a:spcPts val="0"/>
                </a:spcBef>
                <a:spcAft>
                  <a:spcPts val="0"/>
                </a:spcAft>
              </a:pPr>
              <a:r>
                <a:rPr lang="en-US" sz="1000" b="1" i="1" dirty="0" smtClean="0">
                  <a:solidFill>
                    <a:prstClr val="white"/>
                  </a:solidFill>
                  <a:latin typeface="Century Gothic" panose="020B0502020202020204" pitchFamily="34" charset="0"/>
                </a:rPr>
                <a:t>88,670</a:t>
              </a:r>
              <a:endParaRPr lang="en-US" sz="1000" b="1" i="1" dirty="0">
                <a:solidFill>
                  <a:prstClr val="white"/>
                </a:solidFill>
                <a:latin typeface="Century Gothic" panose="020B0502020202020204" pitchFamily="34" charset="0"/>
              </a:endParaRPr>
            </a:p>
          </p:txBody>
        </p:sp>
        <p:sp>
          <p:nvSpPr>
            <p:cNvPr id="47" name="TextBox 46"/>
            <p:cNvSpPr txBox="1"/>
            <p:nvPr/>
          </p:nvSpPr>
          <p:spPr>
            <a:xfrm>
              <a:off x="5341221" y="4344613"/>
              <a:ext cx="930784" cy="246221"/>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(Benton-Franklin</a:t>
              </a:r>
              <a:r>
                <a:rPr lang="en-US" sz="1000" b="1" dirty="0">
                  <a:solidFill>
                    <a:prstClr val="white"/>
                  </a:solidFill>
                  <a:latin typeface="Century Gothic" panose="020B0502020202020204" pitchFamily="34" charset="0"/>
                </a:rPr>
                <a:t>)</a:t>
              </a:r>
            </a:p>
          </p:txBody>
        </p:sp>
        <p:sp>
          <p:nvSpPr>
            <p:cNvPr id="48" name="TextBox 47"/>
            <p:cNvSpPr txBox="1"/>
            <p:nvPr/>
          </p:nvSpPr>
          <p:spPr>
            <a:xfrm>
              <a:off x="5375886" y="3580747"/>
              <a:ext cx="435456"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Grant</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94,610</a:t>
              </a:r>
              <a:endParaRPr lang="en-US" sz="1000" b="1" i="1" dirty="0">
                <a:solidFill>
                  <a:prstClr val="black">
                    <a:lumMod val="75000"/>
                    <a:lumOff val="25000"/>
                  </a:prstClr>
                </a:solidFill>
                <a:latin typeface="Century Gothic" panose="020B0502020202020204" pitchFamily="34" charset="0"/>
              </a:endParaRPr>
            </a:p>
          </p:txBody>
        </p:sp>
        <p:sp>
          <p:nvSpPr>
            <p:cNvPr id="49" name="TextBox 48"/>
            <p:cNvSpPr txBox="1"/>
            <p:nvPr/>
          </p:nvSpPr>
          <p:spPr>
            <a:xfrm>
              <a:off x="6165950" y="1946663"/>
              <a:ext cx="38135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Ferry</a:t>
              </a:r>
            </a:p>
            <a:p>
              <a:pPr algn="ctr" fontAlgn="auto">
                <a:spcBef>
                  <a:spcPts val="0"/>
                </a:spcBef>
                <a:spcAft>
                  <a:spcPts val="0"/>
                </a:spcAft>
              </a:pPr>
              <a:r>
                <a:rPr lang="en-US" sz="1000" b="1" i="1" dirty="0" smtClean="0">
                  <a:solidFill>
                    <a:prstClr val="white"/>
                  </a:solidFill>
                  <a:latin typeface="Century Gothic" panose="020B0502020202020204" pitchFamily="34" charset="0"/>
                </a:rPr>
                <a:t>7,700</a:t>
              </a:r>
              <a:endParaRPr lang="en-US" sz="1000" b="1" i="1" dirty="0">
                <a:solidFill>
                  <a:prstClr val="white"/>
                </a:solidFill>
                <a:latin typeface="Century Gothic" panose="020B0502020202020204" pitchFamily="34" charset="0"/>
              </a:endParaRPr>
            </a:p>
          </p:txBody>
        </p:sp>
        <p:sp>
          <p:nvSpPr>
            <p:cNvPr id="50" name="TextBox 49"/>
            <p:cNvSpPr txBox="1"/>
            <p:nvPr/>
          </p:nvSpPr>
          <p:spPr>
            <a:xfrm>
              <a:off x="6698109" y="2179078"/>
              <a:ext cx="49436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Stevens</a:t>
              </a:r>
            </a:p>
            <a:p>
              <a:pPr algn="ctr" fontAlgn="auto">
                <a:spcBef>
                  <a:spcPts val="0"/>
                </a:spcBef>
                <a:spcAft>
                  <a:spcPts val="0"/>
                </a:spcAft>
              </a:pPr>
              <a:r>
                <a:rPr lang="en-US" sz="1000" b="1" i="1" dirty="0" smtClean="0">
                  <a:solidFill>
                    <a:prstClr val="white"/>
                  </a:solidFill>
                  <a:latin typeface="Century Gothic" panose="020B0502020202020204" pitchFamily="34" charset="0"/>
                </a:rPr>
                <a:t>44,100</a:t>
              </a:r>
              <a:endParaRPr lang="en-US" sz="1000" b="1" i="1" dirty="0">
                <a:solidFill>
                  <a:prstClr val="white"/>
                </a:solidFill>
                <a:latin typeface="Century Gothic" panose="020B0502020202020204" pitchFamily="34" charset="0"/>
              </a:endParaRPr>
            </a:p>
          </p:txBody>
        </p:sp>
        <p:sp>
          <p:nvSpPr>
            <p:cNvPr id="51" name="TextBox 50"/>
            <p:cNvSpPr txBox="1"/>
            <p:nvPr/>
          </p:nvSpPr>
          <p:spPr>
            <a:xfrm>
              <a:off x="7192096" y="1859639"/>
              <a:ext cx="441467" cy="553998"/>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Pend</a:t>
              </a:r>
            </a:p>
            <a:p>
              <a:pPr algn="ctr" fontAlgn="auto">
                <a:spcBef>
                  <a:spcPts val="0"/>
                </a:spcBef>
                <a:spcAft>
                  <a:spcPts val="0"/>
                </a:spcAft>
              </a:pPr>
              <a:r>
                <a:rPr lang="en-US" sz="1000" b="1" dirty="0" smtClean="0">
                  <a:solidFill>
                    <a:prstClr val="white"/>
                  </a:solidFill>
                  <a:latin typeface="Century Gothic" panose="020B0502020202020204" pitchFamily="34" charset="0"/>
                </a:rPr>
                <a:t>Oreille</a:t>
              </a:r>
            </a:p>
            <a:p>
              <a:pPr algn="ctr" fontAlgn="auto">
                <a:spcBef>
                  <a:spcPts val="0"/>
                </a:spcBef>
                <a:spcAft>
                  <a:spcPts val="0"/>
                </a:spcAft>
              </a:pPr>
              <a:r>
                <a:rPr lang="en-US" sz="1000" b="1" i="1" dirty="0" smtClean="0">
                  <a:solidFill>
                    <a:prstClr val="white"/>
                  </a:solidFill>
                  <a:latin typeface="Century Gothic" panose="020B0502020202020204" pitchFamily="34" charset="0"/>
                </a:rPr>
                <a:t>13,290</a:t>
              </a:r>
              <a:endParaRPr lang="en-US" sz="1000" b="1" i="1" dirty="0">
                <a:solidFill>
                  <a:prstClr val="white"/>
                </a:solidFill>
                <a:latin typeface="Century Gothic" panose="020B0502020202020204" pitchFamily="34" charset="0"/>
              </a:endParaRPr>
            </a:p>
          </p:txBody>
        </p:sp>
        <p:sp>
          <p:nvSpPr>
            <p:cNvPr id="52" name="TextBox 51"/>
            <p:cNvSpPr txBox="1"/>
            <p:nvPr/>
          </p:nvSpPr>
          <p:spPr>
            <a:xfrm>
              <a:off x="6255027" y="3072466"/>
              <a:ext cx="464310"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Lincoln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10,640</a:t>
              </a:r>
              <a:endParaRPr lang="en-US" sz="1000" b="1" i="1" dirty="0">
                <a:solidFill>
                  <a:prstClr val="black">
                    <a:lumMod val="75000"/>
                    <a:lumOff val="25000"/>
                  </a:prstClr>
                </a:solidFill>
                <a:latin typeface="Century Gothic" panose="020B0502020202020204" pitchFamily="34" charset="0"/>
              </a:endParaRPr>
            </a:p>
          </p:txBody>
        </p:sp>
        <p:sp>
          <p:nvSpPr>
            <p:cNvPr id="53" name="TextBox 52"/>
            <p:cNvSpPr txBox="1"/>
            <p:nvPr/>
          </p:nvSpPr>
          <p:spPr>
            <a:xfrm>
              <a:off x="7038910" y="3050097"/>
              <a:ext cx="552074"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Spokane</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492,530</a:t>
              </a:r>
              <a:endParaRPr lang="en-US" sz="1000" b="1" i="1" dirty="0">
                <a:solidFill>
                  <a:prstClr val="black">
                    <a:lumMod val="75000"/>
                    <a:lumOff val="25000"/>
                  </a:prstClr>
                </a:solidFill>
                <a:latin typeface="Century Gothic" panose="020B0502020202020204" pitchFamily="34" charset="0"/>
              </a:endParaRPr>
            </a:p>
          </p:txBody>
        </p:sp>
        <p:sp>
          <p:nvSpPr>
            <p:cNvPr id="54" name="TextBox 53"/>
            <p:cNvSpPr txBox="1"/>
            <p:nvPr/>
          </p:nvSpPr>
          <p:spPr>
            <a:xfrm>
              <a:off x="6198841" y="3768082"/>
              <a:ext cx="46911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Adams</a:t>
              </a:r>
            </a:p>
            <a:p>
              <a:pPr algn="ctr" fontAlgn="auto">
                <a:spcBef>
                  <a:spcPts val="0"/>
                </a:spcBef>
                <a:spcAft>
                  <a:spcPts val="0"/>
                </a:spcAft>
              </a:pPr>
              <a:r>
                <a:rPr lang="en-US" sz="1000" b="1" i="1" dirty="0" smtClean="0">
                  <a:solidFill>
                    <a:prstClr val="white"/>
                  </a:solidFill>
                  <a:latin typeface="Century Gothic" panose="020B0502020202020204" pitchFamily="34" charset="0"/>
                </a:rPr>
                <a:t>19,510</a:t>
              </a:r>
              <a:endParaRPr lang="en-US" sz="1000" b="1" i="1" dirty="0">
                <a:solidFill>
                  <a:prstClr val="white"/>
                </a:solidFill>
                <a:latin typeface="Century Gothic" panose="020B0502020202020204" pitchFamily="34" charset="0"/>
              </a:endParaRPr>
            </a:p>
          </p:txBody>
        </p:sp>
        <p:sp>
          <p:nvSpPr>
            <p:cNvPr id="55" name="TextBox 54"/>
            <p:cNvSpPr txBox="1"/>
            <p:nvPr/>
          </p:nvSpPr>
          <p:spPr>
            <a:xfrm>
              <a:off x="6988174" y="3777256"/>
              <a:ext cx="546063"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Whitman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47,940</a:t>
              </a:r>
              <a:endParaRPr lang="en-US" sz="1000" b="1" i="1" dirty="0">
                <a:solidFill>
                  <a:prstClr val="black">
                    <a:lumMod val="75000"/>
                    <a:lumOff val="25000"/>
                  </a:prstClr>
                </a:solidFill>
                <a:latin typeface="Century Gothic" panose="020B0502020202020204" pitchFamily="34" charset="0"/>
              </a:endParaRPr>
            </a:p>
          </p:txBody>
        </p:sp>
        <p:sp>
          <p:nvSpPr>
            <p:cNvPr id="56" name="TextBox 55"/>
            <p:cNvSpPr txBox="1"/>
            <p:nvPr/>
          </p:nvSpPr>
          <p:spPr>
            <a:xfrm>
              <a:off x="6132447" y="4781974"/>
              <a:ext cx="684322"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Walla Walla</a:t>
              </a:r>
            </a:p>
            <a:p>
              <a:pPr algn="ctr" fontAlgn="auto">
                <a:spcBef>
                  <a:spcPts val="0"/>
                </a:spcBef>
                <a:spcAft>
                  <a:spcPts val="0"/>
                </a:spcAft>
              </a:pPr>
              <a:r>
                <a:rPr lang="en-US" sz="1000" b="1" i="1" dirty="0" smtClean="0">
                  <a:solidFill>
                    <a:prstClr val="white"/>
                  </a:solidFill>
                  <a:latin typeface="Century Gothic" panose="020B0502020202020204" pitchFamily="34" charset="0"/>
                </a:rPr>
                <a:t>60,730</a:t>
              </a:r>
              <a:endParaRPr lang="en-US" sz="1000" b="1" i="1" dirty="0">
                <a:solidFill>
                  <a:prstClr val="white"/>
                </a:solidFill>
                <a:latin typeface="Century Gothic" panose="020B0502020202020204" pitchFamily="34" charset="0"/>
              </a:endParaRPr>
            </a:p>
          </p:txBody>
        </p:sp>
        <p:sp>
          <p:nvSpPr>
            <p:cNvPr id="57" name="TextBox 56"/>
            <p:cNvSpPr txBox="1"/>
            <p:nvPr/>
          </p:nvSpPr>
          <p:spPr>
            <a:xfrm>
              <a:off x="6783441" y="4664743"/>
              <a:ext cx="595355"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Columbia</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1,050</a:t>
              </a:r>
              <a:endParaRPr lang="en-US" sz="1000" b="1" i="1" dirty="0">
                <a:solidFill>
                  <a:prstClr val="black">
                    <a:lumMod val="75000"/>
                    <a:lumOff val="25000"/>
                  </a:prstClr>
                </a:solidFill>
                <a:latin typeface="Century Gothic" panose="020B0502020202020204" pitchFamily="34" charset="0"/>
              </a:endParaRPr>
            </a:p>
          </p:txBody>
        </p:sp>
        <p:sp>
          <p:nvSpPr>
            <p:cNvPr id="58" name="TextBox 57"/>
            <p:cNvSpPr txBox="1"/>
            <p:nvPr/>
          </p:nvSpPr>
          <p:spPr>
            <a:xfrm>
              <a:off x="7027247" y="4316070"/>
              <a:ext cx="51119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Garfield</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2,200</a:t>
              </a:r>
              <a:endParaRPr lang="en-US" sz="1000" b="1" i="1" dirty="0">
                <a:solidFill>
                  <a:prstClr val="black">
                    <a:lumMod val="75000"/>
                    <a:lumOff val="25000"/>
                  </a:prstClr>
                </a:solidFill>
                <a:latin typeface="Century Gothic" panose="020B0502020202020204" pitchFamily="34" charset="0"/>
              </a:endParaRPr>
            </a:p>
          </p:txBody>
        </p:sp>
        <p:sp>
          <p:nvSpPr>
            <p:cNvPr id="59" name="TextBox 58"/>
            <p:cNvSpPr txBox="1"/>
            <p:nvPr/>
          </p:nvSpPr>
          <p:spPr>
            <a:xfrm>
              <a:off x="7373900" y="4698362"/>
              <a:ext cx="435456"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Asotin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22,150</a:t>
              </a:r>
            </a:p>
          </p:txBody>
        </p:sp>
        <p:sp>
          <p:nvSpPr>
            <p:cNvPr id="60" name="TextBox 59"/>
            <p:cNvSpPr txBox="1"/>
            <p:nvPr/>
          </p:nvSpPr>
          <p:spPr>
            <a:xfrm>
              <a:off x="6295066" y="1662712"/>
              <a:ext cx="1139976" cy="246221"/>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(Northeast Tri County)</a:t>
              </a:r>
              <a:endParaRPr lang="en-US" sz="1000" b="1" dirty="0">
                <a:solidFill>
                  <a:prstClr val="white"/>
                </a:solidFill>
                <a:latin typeface="Century Gothic" panose="020B0502020202020204" pitchFamily="34" charset="0"/>
              </a:endParaRPr>
            </a:p>
          </p:txBody>
        </p:sp>
        <p:sp>
          <p:nvSpPr>
            <p:cNvPr id="61" name="TextBox 60"/>
            <p:cNvSpPr txBox="1"/>
            <p:nvPr/>
          </p:nvSpPr>
          <p:spPr>
            <a:xfrm>
              <a:off x="2125400" y="1633938"/>
              <a:ext cx="561692"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San Juan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16,329</a:t>
              </a:r>
              <a:endParaRPr lang="en-US" sz="1000" b="1" i="1" dirty="0">
                <a:solidFill>
                  <a:prstClr val="black">
                    <a:lumMod val="75000"/>
                    <a:lumOff val="25000"/>
                  </a:prstClr>
                </a:solidFill>
                <a:latin typeface="Century Gothic" panose="020B0502020202020204" pitchFamily="34" charset="0"/>
              </a:endParaRPr>
            </a:p>
          </p:txBody>
        </p:sp>
        <p:sp>
          <p:nvSpPr>
            <p:cNvPr id="62" name="TextBox 61"/>
            <p:cNvSpPr txBox="1"/>
            <p:nvPr/>
          </p:nvSpPr>
          <p:spPr>
            <a:xfrm>
              <a:off x="2566840" y="2986762"/>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Kitsap</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262,590</a:t>
              </a:r>
              <a:endParaRPr lang="en-US" sz="1000" b="1" i="1" dirty="0">
                <a:solidFill>
                  <a:prstClr val="black">
                    <a:lumMod val="75000"/>
                    <a:lumOff val="25000"/>
                  </a:prstClr>
                </a:solidFill>
                <a:latin typeface="Century Gothic" panose="020B0502020202020204" pitchFamily="34" charset="0"/>
              </a:endParaRPr>
            </a:p>
          </p:txBody>
        </p:sp>
      </p:grpSp>
      <p:sp>
        <p:nvSpPr>
          <p:cNvPr id="124" name="TextBox 123"/>
          <p:cNvSpPr txBox="1"/>
          <p:nvPr userDrawn="1"/>
        </p:nvSpPr>
        <p:spPr>
          <a:xfrm>
            <a:off x="3983079" y="5803980"/>
            <a:ext cx="1747594" cy="400110"/>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Public Health &amp; Human</a:t>
            </a:r>
          </a:p>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Services Department (16)</a:t>
            </a:r>
            <a:endParaRPr lang="en-US" sz="1000" b="1" dirty="0">
              <a:solidFill>
                <a:prstClr val="black">
                  <a:lumMod val="75000"/>
                  <a:lumOff val="25000"/>
                </a:prstClr>
              </a:solidFill>
              <a:latin typeface="Century Gothic" panose="020B0502020202020204" pitchFamily="34" charset="0"/>
            </a:endParaRPr>
          </a:p>
        </p:txBody>
      </p:sp>
      <p:sp>
        <p:nvSpPr>
          <p:cNvPr id="126" name="TextBox 125"/>
          <p:cNvSpPr txBox="1"/>
          <p:nvPr userDrawn="1"/>
        </p:nvSpPr>
        <p:spPr>
          <a:xfrm>
            <a:off x="3974501" y="6255198"/>
            <a:ext cx="1685077" cy="246221"/>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Single County District (8)</a:t>
            </a:r>
            <a:endParaRPr lang="en-US" sz="1000" b="1" dirty="0">
              <a:solidFill>
                <a:prstClr val="black">
                  <a:lumMod val="75000"/>
                  <a:lumOff val="25000"/>
                </a:prstClr>
              </a:solidFill>
              <a:latin typeface="Century Gothic" panose="020B0502020202020204" pitchFamily="34" charset="0"/>
            </a:endParaRPr>
          </a:p>
        </p:txBody>
      </p:sp>
      <p:sp>
        <p:nvSpPr>
          <p:cNvPr id="128" name="TextBox 127"/>
          <p:cNvSpPr txBox="1"/>
          <p:nvPr userDrawn="1"/>
        </p:nvSpPr>
        <p:spPr>
          <a:xfrm>
            <a:off x="7390461" y="5875056"/>
            <a:ext cx="1973617" cy="246221"/>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Public Health Department (8)</a:t>
            </a:r>
            <a:endParaRPr lang="en-US" sz="1000" b="1" dirty="0">
              <a:solidFill>
                <a:prstClr val="black">
                  <a:lumMod val="75000"/>
                  <a:lumOff val="25000"/>
                </a:prstClr>
              </a:solidFill>
              <a:latin typeface="Century Gothic" panose="020B0502020202020204" pitchFamily="34" charset="0"/>
            </a:endParaRPr>
          </a:p>
        </p:txBody>
      </p:sp>
      <p:sp>
        <p:nvSpPr>
          <p:cNvPr id="130" name="TextBox 129"/>
          <p:cNvSpPr txBox="1"/>
          <p:nvPr userDrawn="1"/>
        </p:nvSpPr>
        <p:spPr>
          <a:xfrm>
            <a:off x="7390461" y="6247261"/>
            <a:ext cx="1604927" cy="246221"/>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Multi County District (3)</a:t>
            </a:r>
            <a:endParaRPr lang="en-US" sz="1000" b="1"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972319484"/>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Team Slide 1</a:t>
            </a:r>
            <a:endParaRPr lang="en-US" dirty="0"/>
          </a:p>
        </p:txBody>
      </p:sp>
      <p:sp>
        <p:nvSpPr>
          <p:cNvPr id="17" name="Picture Placeholder 15"/>
          <p:cNvSpPr>
            <a:spLocks noGrp="1"/>
          </p:cNvSpPr>
          <p:nvPr>
            <p:ph type="pic" sz="quarter" idx="23"/>
          </p:nvPr>
        </p:nvSpPr>
        <p:spPr>
          <a:xfrm>
            <a:off x="4612828" y="1787643"/>
            <a:ext cx="2887133" cy="2174875"/>
          </a:xfrm>
        </p:spPr>
        <p:txBody>
          <a:bodyPr/>
          <a:lstStyle>
            <a:lvl1pPr marL="0" indent="0">
              <a:buNone/>
              <a:defRPr/>
            </a:lvl1pPr>
          </a:lstStyle>
          <a:p>
            <a:r>
              <a:rPr lang="en-US" smtClean="0"/>
              <a:t>Click icon to add picture</a:t>
            </a:r>
            <a:endParaRPr lang="en-US" dirty="0"/>
          </a:p>
        </p:txBody>
      </p:sp>
      <p:sp>
        <p:nvSpPr>
          <p:cNvPr id="19" name="Picture Placeholder 15"/>
          <p:cNvSpPr>
            <a:spLocks noGrp="1"/>
          </p:cNvSpPr>
          <p:nvPr>
            <p:ph type="pic" sz="quarter" idx="24"/>
          </p:nvPr>
        </p:nvSpPr>
        <p:spPr>
          <a:xfrm>
            <a:off x="1065695" y="1787643"/>
            <a:ext cx="2887133" cy="2174875"/>
          </a:xfrm>
        </p:spPr>
        <p:txBody>
          <a:bodyPr/>
          <a:lstStyle>
            <a:lvl1pPr marL="0" indent="0">
              <a:buNone/>
              <a:defRPr/>
            </a:lvl1pPr>
          </a:lstStyle>
          <a:p>
            <a:r>
              <a:rPr lang="en-US" smtClean="0"/>
              <a:t>Click icon to add picture</a:t>
            </a:r>
            <a:endParaRPr lang="en-US" dirty="0"/>
          </a:p>
        </p:txBody>
      </p:sp>
      <p:sp>
        <p:nvSpPr>
          <p:cNvPr id="20" name="Picture Placeholder 15"/>
          <p:cNvSpPr>
            <a:spLocks noGrp="1"/>
          </p:cNvSpPr>
          <p:nvPr>
            <p:ph type="pic" sz="quarter" idx="22"/>
          </p:nvPr>
        </p:nvSpPr>
        <p:spPr>
          <a:xfrm>
            <a:off x="8163680" y="1787643"/>
            <a:ext cx="2887133" cy="2174875"/>
          </a:xfrm>
        </p:spPr>
        <p:txBody>
          <a:bodyPr/>
          <a:lstStyle>
            <a:lvl1pPr marL="0" indent="0">
              <a:buNone/>
              <a:defRPr/>
            </a:lvl1pPr>
          </a:lstStyle>
          <a:p>
            <a:r>
              <a:rPr lang="en-US" smtClean="0"/>
              <a:t>Click icon to add picture</a:t>
            </a:r>
            <a:endParaRPr lang="en-US" dirty="0"/>
          </a:p>
        </p:txBody>
      </p:sp>
      <p:sp>
        <p:nvSpPr>
          <p:cNvPr id="23" name="Text Placeholder 21"/>
          <p:cNvSpPr>
            <a:spLocks noGrp="1"/>
          </p:cNvSpPr>
          <p:nvPr>
            <p:ph type="body" sz="quarter" idx="25" hasCustomPrompt="1"/>
          </p:nvPr>
        </p:nvSpPr>
        <p:spPr>
          <a:xfrm>
            <a:off x="1065519" y="4369066"/>
            <a:ext cx="2887308"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4" name="Text Placeholder 21"/>
          <p:cNvSpPr>
            <a:spLocks noGrp="1"/>
          </p:cNvSpPr>
          <p:nvPr>
            <p:ph type="body" sz="quarter" idx="26" hasCustomPrompt="1"/>
          </p:nvPr>
        </p:nvSpPr>
        <p:spPr>
          <a:xfrm>
            <a:off x="4612830" y="4366079"/>
            <a:ext cx="2887132"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5" name="Text Placeholder 21"/>
          <p:cNvSpPr>
            <a:spLocks noGrp="1"/>
          </p:cNvSpPr>
          <p:nvPr>
            <p:ph type="body" sz="quarter" idx="27" hasCustomPrompt="1"/>
          </p:nvPr>
        </p:nvSpPr>
        <p:spPr>
          <a:xfrm>
            <a:off x="8163506" y="4358568"/>
            <a:ext cx="2887132" cy="349454"/>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7" name="Text Placeholder 21"/>
          <p:cNvSpPr>
            <a:spLocks noGrp="1"/>
          </p:cNvSpPr>
          <p:nvPr>
            <p:ph type="body" sz="quarter" idx="29" hasCustomPrompt="1"/>
          </p:nvPr>
        </p:nvSpPr>
        <p:spPr>
          <a:xfrm>
            <a:off x="4612654" y="4704753"/>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28" name="Text Placeholder 21"/>
          <p:cNvSpPr>
            <a:spLocks noGrp="1"/>
          </p:cNvSpPr>
          <p:nvPr>
            <p:ph type="body" sz="quarter" idx="30" hasCustomPrompt="1"/>
          </p:nvPr>
        </p:nvSpPr>
        <p:spPr>
          <a:xfrm>
            <a:off x="1065519" y="4712068"/>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29" name="Text Placeholder 21"/>
          <p:cNvSpPr>
            <a:spLocks noGrp="1"/>
          </p:cNvSpPr>
          <p:nvPr>
            <p:ph type="body" sz="quarter" idx="31" hasCustomPrompt="1"/>
          </p:nvPr>
        </p:nvSpPr>
        <p:spPr>
          <a:xfrm>
            <a:off x="8163506" y="4715116"/>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31" name="Text Placeholder 21"/>
          <p:cNvSpPr>
            <a:spLocks noGrp="1"/>
          </p:cNvSpPr>
          <p:nvPr>
            <p:ph type="body" sz="quarter" idx="33" hasCustomPrompt="1"/>
          </p:nvPr>
        </p:nvSpPr>
        <p:spPr>
          <a:xfrm>
            <a:off x="4612653" y="5047754"/>
            <a:ext cx="2887308" cy="1015312"/>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2" name="Text Placeholder 21"/>
          <p:cNvSpPr>
            <a:spLocks noGrp="1"/>
          </p:cNvSpPr>
          <p:nvPr>
            <p:ph type="body" sz="quarter" idx="32" hasCustomPrompt="1"/>
          </p:nvPr>
        </p:nvSpPr>
        <p:spPr>
          <a:xfrm>
            <a:off x="1065518" y="5055070"/>
            <a:ext cx="2887308" cy="1007997"/>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3" name="Text Placeholder 21"/>
          <p:cNvSpPr>
            <a:spLocks noGrp="1"/>
          </p:cNvSpPr>
          <p:nvPr>
            <p:ph type="body" sz="quarter" idx="34" hasCustomPrompt="1"/>
          </p:nvPr>
        </p:nvSpPr>
        <p:spPr>
          <a:xfrm>
            <a:off x="8163417" y="5055934"/>
            <a:ext cx="2887308" cy="1007133"/>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938383481"/>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Team Slide 2</a:t>
            </a:r>
            <a:endParaRPr lang="en-US" dirty="0"/>
          </a:p>
        </p:txBody>
      </p:sp>
      <p:sp>
        <p:nvSpPr>
          <p:cNvPr id="24" name="Text Placeholder 21"/>
          <p:cNvSpPr>
            <a:spLocks noGrp="1"/>
          </p:cNvSpPr>
          <p:nvPr>
            <p:ph type="body" sz="quarter" idx="25" hasCustomPrompt="1"/>
          </p:nvPr>
        </p:nvSpPr>
        <p:spPr>
          <a:xfrm>
            <a:off x="475" y="4569092"/>
            <a:ext cx="3028501" cy="342999"/>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8" name="Text Placeholder 21"/>
          <p:cNvSpPr>
            <a:spLocks noGrp="1"/>
          </p:cNvSpPr>
          <p:nvPr>
            <p:ph type="body" sz="quarter" idx="30" hasCustomPrompt="1"/>
          </p:nvPr>
        </p:nvSpPr>
        <p:spPr>
          <a:xfrm>
            <a:off x="475" y="4919407"/>
            <a:ext cx="3028501" cy="36494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31" name="Text Placeholder 21"/>
          <p:cNvSpPr>
            <a:spLocks noGrp="1"/>
          </p:cNvSpPr>
          <p:nvPr>
            <p:ph type="body" sz="quarter" idx="32" hasCustomPrompt="1"/>
          </p:nvPr>
        </p:nvSpPr>
        <p:spPr>
          <a:xfrm>
            <a:off x="474" y="5291672"/>
            <a:ext cx="3028503" cy="994230"/>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4" name="Picture Placeholder 15"/>
          <p:cNvSpPr>
            <a:spLocks noGrp="1"/>
          </p:cNvSpPr>
          <p:nvPr>
            <p:ph type="pic" sz="quarter" idx="23"/>
          </p:nvPr>
        </p:nvSpPr>
        <p:spPr>
          <a:xfrm>
            <a:off x="3034370" y="1838842"/>
            <a:ext cx="3002037" cy="2325903"/>
          </a:xfrm>
        </p:spPr>
        <p:txBody>
          <a:bodyPr/>
          <a:lstStyle>
            <a:lvl1pPr marL="0" indent="0">
              <a:buNone/>
              <a:defRPr/>
            </a:lvl1pPr>
          </a:lstStyle>
          <a:p>
            <a:r>
              <a:rPr lang="en-US" smtClean="0"/>
              <a:t>Click icon to add picture</a:t>
            </a:r>
            <a:endParaRPr lang="en-US" dirty="0"/>
          </a:p>
        </p:txBody>
      </p:sp>
      <p:sp>
        <p:nvSpPr>
          <p:cNvPr id="35" name="Picture Placeholder 15"/>
          <p:cNvSpPr>
            <a:spLocks noGrp="1"/>
          </p:cNvSpPr>
          <p:nvPr>
            <p:ph type="pic" sz="quarter" idx="24"/>
          </p:nvPr>
        </p:nvSpPr>
        <p:spPr>
          <a:xfrm>
            <a:off x="2744" y="1838842"/>
            <a:ext cx="3026233" cy="2325903"/>
          </a:xfrm>
        </p:spPr>
        <p:txBody>
          <a:bodyPr/>
          <a:lstStyle>
            <a:lvl1pPr marL="0" indent="0">
              <a:buNone/>
              <a:defRPr/>
            </a:lvl1pPr>
          </a:lstStyle>
          <a:p>
            <a:r>
              <a:rPr lang="en-US" smtClean="0"/>
              <a:t>Click icon to add picture</a:t>
            </a:r>
            <a:endParaRPr lang="en-US" dirty="0"/>
          </a:p>
        </p:txBody>
      </p:sp>
      <p:sp>
        <p:nvSpPr>
          <p:cNvPr id="36" name="Picture Placeholder 15"/>
          <p:cNvSpPr>
            <a:spLocks noGrp="1"/>
          </p:cNvSpPr>
          <p:nvPr>
            <p:ph type="pic" sz="quarter" idx="22"/>
          </p:nvPr>
        </p:nvSpPr>
        <p:spPr>
          <a:xfrm>
            <a:off x="6038673" y="1838842"/>
            <a:ext cx="3048641" cy="2325903"/>
          </a:xfrm>
        </p:spPr>
        <p:txBody>
          <a:bodyPr/>
          <a:lstStyle>
            <a:lvl1pPr marL="0" indent="0">
              <a:buNone/>
              <a:defRPr/>
            </a:lvl1pPr>
          </a:lstStyle>
          <a:p>
            <a:r>
              <a:rPr lang="en-US" smtClean="0"/>
              <a:t>Click icon to add picture</a:t>
            </a:r>
            <a:endParaRPr lang="en-US" dirty="0"/>
          </a:p>
        </p:txBody>
      </p:sp>
      <p:sp>
        <p:nvSpPr>
          <p:cNvPr id="37" name="Picture Placeholder 15"/>
          <p:cNvSpPr>
            <a:spLocks noGrp="1"/>
          </p:cNvSpPr>
          <p:nvPr>
            <p:ph type="pic" sz="quarter" idx="35"/>
          </p:nvPr>
        </p:nvSpPr>
        <p:spPr>
          <a:xfrm>
            <a:off x="9097067" y="1838842"/>
            <a:ext cx="3094932" cy="2325903"/>
          </a:xfrm>
        </p:spPr>
        <p:txBody>
          <a:bodyPr/>
          <a:lstStyle>
            <a:lvl1pPr marL="0" indent="0">
              <a:buNone/>
              <a:defRPr/>
            </a:lvl1pPr>
          </a:lstStyle>
          <a:p>
            <a:r>
              <a:rPr lang="en-US" smtClean="0"/>
              <a:t>Click icon to add picture</a:t>
            </a:r>
            <a:endParaRPr lang="en-US" dirty="0"/>
          </a:p>
        </p:txBody>
      </p:sp>
      <p:sp>
        <p:nvSpPr>
          <p:cNvPr id="38" name="Text Placeholder 21"/>
          <p:cNvSpPr>
            <a:spLocks noGrp="1"/>
          </p:cNvSpPr>
          <p:nvPr>
            <p:ph type="body" sz="quarter" idx="36" hasCustomPrompt="1"/>
          </p:nvPr>
        </p:nvSpPr>
        <p:spPr>
          <a:xfrm>
            <a:off x="3038730" y="4569092"/>
            <a:ext cx="3007431" cy="343002"/>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39" name="Text Placeholder 21"/>
          <p:cNvSpPr>
            <a:spLocks noGrp="1"/>
          </p:cNvSpPr>
          <p:nvPr>
            <p:ph type="body" sz="quarter" idx="37" hasCustomPrompt="1"/>
          </p:nvPr>
        </p:nvSpPr>
        <p:spPr>
          <a:xfrm>
            <a:off x="3038730" y="4919406"/>
            <a:ext cx="3007431" cy="372266"/>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0" name="Text Placeholder 21"/>
          <p:cNvSpPr>
            <a:spLocks noGrp="1"/>
          </p:cNvSpPr>
          <p:nvPr>
            <p:ph type="body" sz="quarter" idx="38" hasCustomPrompt="1"/>
          </p:nvPr>
        </p:nvSpPr>
        <p:spPr>
          <a:xfrm>
            <a:off x="3038731" y="5298984"/>
            <a:ext cx="3007429" cy="986918"/>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1" name="Text Placeholder 21"/>
          <p:cNvSpPr>
            <a:spLocks noGrp="1"/>
          </p:cNvSpPr>
          <p:nvPr>
            <p:ph type="body" sz="quarter" idx="39" hasCustomPrompt="1"/>
          </p:nvPr>
        </p:nvSpPr>
        <p:spPr>
          <a:xfrm>
            <a:off x="6055913" y="4569092"/>
            <a:ext cx="3076667"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42" name="Text Placeholder 21"/>
          <p:cNvSpPr>
            <a:spLocks noGrp="1"/>
          </p:cNvSpPr>
          <p:nvPr>
            <p:ph type="body" sz="quarter" idx="40" hasCustomPrompt="1"/>
          </p:nvPr>
        </p:nvSpPr>
        <p:spPr>
          <a:xfrm>
            <a:off x="6055915" y="4919408"/>
            <a:ext cx="3076667"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3" name="Text Placeholder 21"/>
          <p:cNvSpPr>
            <a:spLocks noGrp="1"/>
          </p:cNvSpPr>
          <p:nvPr>
            <p:ph type="body" sz="quarter" idx="41" hasCustomPrompt="1"/>
          </p:nvPr>
        </p:nvSpPr>
        <p:spPr>
          <a:xfrm>
            <a:off x="6055913" y="5296217"/>
            <a:ext cx="3076668" cy="994235"/>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4" name="Text Placeholder 21"/>
          <p:cNvSpPr>
            <a:spLocks noGrp="1"/>
          </p:cNvSpPr>
          <p:nvPr>
            <p:ph type="body" sz="quarter" idx="42" hasCustomPrompt="1"/>
          </p:nvPr>
        </p:nvSpPr>
        <p:spPr>
          <a:xfrm>
            <a:off x="9136063" y="4569091"/>
            <a:ext cx="3055936"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45" name="Text Placeholder 21"/>
          <p:cNvSpPr>
            <a:spLocks noGrp="1"/>
          </p:cNvSpPr>
          <p:nvPr>
            <p:ph type="body" sz="quarter" idx="43" hasCustomPrompt="1"/>
          </p:nvPr>
        </p:nvSpPr>
        <p:spPr>
          <a:xfrm>
            <a:off x="9136064" y="4919408"/>
            <a:ext cx="3055937"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6" name="Text Placeholder 21"/>
          <p:cNvSpPr>
            <a:spLocks noGrp="1"/>
          </p:cNvSpPr>
          <p:nvPr>
            <p:ph type="body" sz="quarter" idx="44" hasCustomPrompt="1"/>
          </p:nvPr>
        </p:nvSpPr>
        <p:spPr>
          <a:xfrm>
            <a:off x="9136064" y="5298980"/>
            <a:ext cx="3055937" cy="986923"/>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346508525"/>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a:solidFill>
                  <a:prstClr val="black">
                    <a:lumMod val="75000"/>
                    <a:lumOff val="25000"/>
                  </a:prstClr>
                </a:solidFill>
                <a:latin typeface="Century Gothic" panose="020B0502020202020204" pitchFamily="34" charset="0"/>
              </a:rPr>
              <a:t>Department of Health</a:t>
            </a:r>
          </a:p>
        </p:txBody>
      </p:sp>
      <p:pic>
        <p:nvPicPr>
          <p:cNvPr id="29" name="Picture 15"/>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057003" y="1845776"/>
            <a:ext cx="2998107" cy="23258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6055110" y="1845774"/>
            <a:ext cx="3070684" cy="23258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845773"/>
            <a:ext cx="3057003" cy="2325899"/>
          </a:xfrm>
          <a:prstGeom prst="rect">
            <a:avLst/>
          </a:prstGeom>
          <a:effectLst>
            <a:outerShdw blurRad="50800" dist="38100" dir="2700000" algn="tl" rotWithShape="0">
              <a:prstClr val="black">
                <a:alpha val="40000"/>
              </a:prstClr>
            </a:outerShdw>
          </a:effectLst>
        </p:spPr>
      </p:pic>
      <p:sp>
        <p:nvSpPr>
          <p:cNvPr id="50" name="TextBox 49"/>
          <p:cNvSpPr txBox="1"/>
          <p:nvPr userDrawn="1"/>
        </p:nvSpPr>
        <p:spPr>
          <a:xfrm>
            <a:off x="-9235" y="4393627"/>
            <a:ext cx="3066237" cy="2071336"/>
          </a:xfrm>
          <a:prstGeom prst="rect">
            <a:avLst/>
          </a:prstGeom>
          <a:noFill/>
          <a:ln>
            <a:noFill/>
          </a:ln>
        </p:spPr>
        <p:txBody>
          <a:bodyPr wrap="square" rtlCol="0">
            <a:spAutoFit/>
          </a:bodyPr>
          <a:lstStyle/>
          <a:p>
            <a:pPr marL="173038" algn="ctr" fontAlgn="auto">
              <a:lnSpc>
                <a:spcPct val="90000"/>
              </a:lnSpc>
              <a:spcBef>
                <a:spcPts val="100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Disease Control</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&amp; Health Statistics</a:t>
            </a:r>
          </a:p>
          <a:p>
            <a:pPr algn="ctr" fontAlgn="auto">
              <a:lnSpc>
                <a:spcPct val="90000"/>
              </a:lnSpc>
              <a:spcBef>
                <a:spcPts val="1200"/>
              </a:spcBef>
              <a:spcAft>
                <a:spcPts val="0"/>
              </a:spcAft>
              <a:buClr>
                <a:srgbClr val="57B6AF"/>
              </a:buClr>
              <a:buFont typeface="Arial" panose="020B0604020202020204" pitchFamily="34" charset="0"/>
              <a:buNone/>
            </a:pPr>
            <a:r>
              <a:rPr lang="en-US" sz="1800" i="1" dirty="0">
                <a:solidFill>
                  <a:srgbClr val="349D96"/>
                </a:solidFill>
                <a:latin typeface="Century Gothic" panose="020B0502020202020204" pitchFamily="34" charset="0"/>
              </a:rPr>
              <a:t>Initiatives</a:t>
            </a:r>
          </a:p>
          <a:p>
            <a:pPr algn="ctr" fontAlgn="auto">
              <a:lnSpc>
                <a:spcPct val="90000"/>
              </a:lnSpc>
              <a:spcBef>
                <a:spcPts val="12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EndAIDS</a:t>
            </a: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Vital Statistics</a:t>
            </a: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Disease Control</a:t>
            </a: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(E. coli, mumps, etc.)</a:t>
            </a:r>
          </a:p>
        </p:txBody>
      </p:sp>
      <p:sp>
        <p:nvSpPr>
          <p:cNvPr id="51" name="TextBox 50"/>
          <p:cNvSpPr txBox="1"/>
          <p:nvPr userDrawn="1"/>
        </p:nvSpPr>
        <p:spPr>
          <a:xfrm>
            <a:off x="6055110" y="4393628"/>
            <a:ext cx="3070684" cy="2185214"/>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Prevention and</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Community Health</a:t>
            </a:r>
          </a:p>
          <a:p>
            <a:pPr algn="ctr" fontAlgn="auto">
              <a:spcBef>
                <a:spcPts val="1200"/>
              </a:spcBef>
              <a:spcAft>
                <a:spcPts val="0"/>
              </a:spcAft>
            </a:pPr>
            <a:r>
              <a:rPr lang="en-US" sz="1800" i="1" dirty="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a:solidFill>
                  <a:prstClr val="black">
                    <a:lumMod val="75000"/>
                    <a:lumOff val="25000"/>
                  </a:prstClr>
                </a:solidFill>
                <a:latin typeface="Century Gothic" panose="020B0502020202020204" pitchFamily="34" charset="0"/>
              </a:rPr>
              <a:t>Tobacco 21</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Marijuana Prevention</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Immunization Rates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Suicide Prevention Plan</a:t>
            </a:r>
          </a:p>
        </p:txBody>
      </p:sp>
      <p:sp>
        <p:nvSpPr>
          <p:cNvPr id="52" name="TextBox 51"/>
          <p:cNvSpPr txBox="1"/>
          <p:nvPr userDrawn="1"/>
        </p:nvSpPr>
        <p:spPr>
          <a:xfrm>
            <a:off x="3057003" y="4393629"/>
            <a:ext cx="2998107" cy="1892826"/>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Environmental</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Public Health</a:t>
            </a:r>
          </a:p>
          <a:p>
            <a:pPr algn="ctr" fontAlgn="auto">
              <a:spcBef>
                <a:spcPts val="1200"/>
              </a:spcBef>
              <a:spcAft>
                <a:spcPts val="0"/>
              </a:spcAft>
            </a:pPr>
            <a:r>
              <a:rPr lang="en-US" sz="1800" i="1" dirty="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a:solidFill>
                  <a:prstClr val="black">
                    <a:lumMod val="75000"/>
                    <a:lumOff val="25000"/>
                  </a:prstClr>
                </a:solidFill>
                <a:latin typeface="Century Gothic" panose="020B0502020202020204" pitchFamily="34" charset="0"/>
              </a:rPr>
              <a:t>Shellfish Beds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Clean Air</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Pesticide Exposures</a:t>
            </a:r>
          </a:p>
        </p:txBody>
      </p:sp>
      <p:sp>
        <p:nvSpPr>
          <p:cNvPr id="53" name="TextBox 52"/>
          <p:cNvSpPr txBox="1"/>
          <p:nvPr userDrawn="1"/>
        </p:nvSpPr>
        <p:spPr>
          <a:xfrm>
            <a:off x="9125794" y="4394913"/>
            <a:ext cx="3066207" cy="1892826"/>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Health Systems</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Quality Assurance</a:t>
            </a:r>
          </a:p>
          <a:p>
            <a:pPr algn="ctr" fontAlgn="auto">
              <a:spcBef>
                <a:spcPts val="1200"/>
              </a:spcBef>
              <a:spcAft>
                <a:spcPts val="0"/>
              </a:spcAft>
            </a:pPr>
            <a:r>
              <a:rPr lang="en-US" sz="1800" i="1" dirty="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a:solidFill>
                  <a:prstClr val="black">
                    <a:lumMod val="75000"/>
                    <a:lumOff val="25000"/>
                  </a:prstClr>
                </a:solidFill>
                <a:latin typeface="Century Gothic" panose="020B0502020202020204" pitchFamily="34" charset="0"/>
              </a:rPr>
              <a:t>Opioids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Certificate of Need</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Health Professions</a:t>
            </a:r>
          </a:p>
        </p:txBody>
      </p:sp>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125794" y="1845773"/>
            <a:ext cx="3066207" cy="23258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8700806"/>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9" name="Text Placeholder 3"/>
          <p:cNvSpPr>
            <a:spLocks noGrp="1"/>
          </p:cNvSpPr>
          <p:nvPr>
            <p:ph type="body" sz="half" idx="2" hasCustomPrompt="1"/>
          </p:nvPr>
        </p:nvSpPr>
        <p:spPr>
          <a:xfrm>
            <a:off x="912370" y="1643611"/>
            <a:ext cx="4168237"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Web Presence Screenshot</a:t>
            </a:r>
          </a:p>
        </p:txBody>
      </p:sp>
      <p:sp>
        <p:nvSpPr>
          <p:cNvPr id="10" name="Text Placeholder 2"/>
          <p:cNvSpPr>
            <a:spLocks noGrp="1"/>
          </p:cNvSpPr>
          <p:nvPr>
            <p:ph type="body" sz="quarter" idx="11" hasCustomPrompt="1"/>
          </p:nvPr>
        </p:nvSpPr>
        <p:spPr>
          <a:xfrm>
            <a:off x="912371" y="2638651"/>
            <a:ext cx="4168236"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3" name="Picture Placeholder 14"/>
          <p:cNvSpPr>
            <a:spLocks noGrp="1"/>
          </p:cNvSpPr>
          <p:nvPr>
            <p:ph type="pic" sz="quarter" idx="12"/>
          </p:nvPr>
        </p:nvSpPr>
        <p:spPr>
          <a:xfrm>
            <a:off x="5626101" y="1876425"/>
            <a:ext cx="5219700" cy="2324100"/>
          </a:xfrm>
        </p:spPr>
        <p:txBody>
          <a:bodyPr/>
          <a:lstStyle>
            <a:lvl1pPr marL="0" indent="0">
              <a:buNone/>
              <a:defRPr/>
            </a:lvl1pPr>
          </a:lstStyle>
          <a:p>
            <a:r>
              <a:rPr lang="en-US" smtClean="0"/>
              <a:t>Click icon to add picture</a:t>
            </a:r>
            <a:endParaRPr lang="en-US" dirty="0"/>
          </a:p>
        </p:txBody>
      </p:sp>
      <p:sp>
        <p:nvSpPr>
          <p:cNvPr id="14" name="TextBox 13"/>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642632952"/>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sp>
        <p:nvSpPr>
          <p:cNvPr id="14" name="Text Placeholder 2"/>
          <p:cNvSpPr>
            <a:spLocks noGrp="1"/>
          </p:cNvSpPr>
          <p:nvPr>
            <p:ph type="body" sz="quarter" idx="12" hasCustomPrompt="1"/>
          </p:nvPr>
        </p:nvSpPr>
        <p:spPr>
          <a:xfrm>
            <a:off x="5651501" y="2833688"/>
            <a:ext cx="5168900" cy="557212"/>
          </a:xfrm>
        </p:spPr>
        <p:txBody>
          <a:bodyPr>
            <a:noAutofit/>
          </a:bodyPr>
          <a:lstStyle>
            <a:lvl1pPr marL="0" indent="0" algn="ctr">
              <a:buNone/>
              <a:defRPr sz="2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www.doh.wa.gov</a:t>
            </a:r>
            <a:endParaRPr lang="en-US" dirty="0"/>
          </a:p>
        </p:txBody>
      </p:sp>
      <p:sp>
        <p:nvSpPr>
          <p:cNvPr id="9" name="Text Placeholder 3"/>
          <p:cNvSpPr>
            <a:spLocks noGrp="1"/>
          </p:cNvSpPr>
          <p:nvPr>
            <p:ph type="body" sz="half" idx="2" hasCustomPrompt="1"/>
          </p:nvPr>
        </p:nvSpPr>
        <p:spPr>
          <a:xfrm>
            <a:off x="912370" y="1643611"/>
            <a:ext cx="4168237"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Web Presence Address</a:t>
            </a:r>
          </a:p>
        </p:txBody>
      </p:sp>
      <p:sp>
        <p:nvSpPr>
          <p:cNvPr id="10" name="Text Placeholder 2"/>
          <p:cNvSpPr>
            <a:spLocks noGrp="1"/>
          </p:cNvSpPr>
          <p:nvPr>
            <p:ph type="body" sz="quarter" idx="11" hasCustomPrompt="1"/>
          </p:nvPr>
        </p:nvSpPr>
        <p:spPr>
          <a:xfrm>
            <a:off x="912371" y="2638651"/>
            <a:ext cx="4168236"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36488085"/>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1147" y="683166"/>
            <a:ext cx="10820111" cy="5457268"/>
          </a:xfrm>
          <a:prstGeom prst="rect">
            <a:avLst/>
          </a:prstGeom>
        </p:spPr>
      </p:pic>
      <p:sp>
        <p:nvSpPr>
          <p:cNvPr id="8" name="Picture Placeholder 14"/>
          <p:cNvSpPr>
            <a:spLocks noGrp="1"/>
          </p:cNvSpPr>
          <p:nvPr>
            <p:ph type="pic" sz="quarter" idx="12"/>
          </p:nvPr>
        </p:nvSpPr>
        <p:spPr>
          <a:xfrm>
            <a:off x="1945531" y="966282"/>
            <a:ext cx="8482519" cy="4876800"/>
          </a:xfrm>
        </p:spPr>
        <p:txBody>
          <a:bodyPr/>
          <a:lstStyle>
            <a:lvl1pPr marL="0" indent="0">
              <a:buNone/>
              <a:defRPr/>
            </a:lvl1pPr>
          </a:lstStyle>
          <a:p>
            <a:r>
              <a:rPr lang="en-US" smtClean="0"/>
              <a:t>Click icon to add picture</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728706797"/>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08"/>
            <a:ext cx="453416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Mobile Presence Screenshot</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Picture Placeholder 9"/>
          <p:cNvSpPr>
            <a:spLocks noGrp="1"/>
          </p:cNvSpPr>
          <p:nvPr>
            <p:ph type="pic" sz="quarter" idx="13"/>
          </p:nvPr>
        </p:nvSpPr>
        <p:spPr>
          <a:xfrm>
            <a:off x="7286173" y="1763486"/>
            <a:ext cx="2835123" cy="3302000"/>
          </a:xfrm>
        </p:spPr>
        <p:txBody>
          <a:bodyPr/>
          <a:lstStyle>
            <a:lvl1pPr marL="0" indent="0">
              <a:buNone/>
              <a:defRPr/>
            </a:lvl1pPr>
          </a:lstStyle>
          <a:p>
            <a:r>
              <a:rPr lang="en-US" smtClean="0"/>
              <a:t>Click icon to add picture</a:t>
            </a:r>
            <a:endParaRPr lang="en-US" dirty="0"/>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636908635"/>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10"/>
            <a:ext cx="453416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Mobile Presence Address</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Text Placeholder 2"/>
          <p:cNvSpPr>
            <a:spLocks noGrp="1"/>
          </p:cNvSpPr>
          <p:nvPr>
            <p:ph type="body" sz="quarter" idx="16" hasCustomPrompt="1"/>
          </p:nvPr>
        </p:nvSpPr>
        <p:spPr>
          <a:xfrm>
            <a:off x="7247061" y="3264478"/>
            <a:ext cx="2908300" cy="409575"/>
          </a:xfrm>
        </p:spPr>
        <p:txBody>
          <a:bodyPr>
            <a:normAutofit/>
          </a:bodyPr>
          <a:lstStyle>
            <a:lvl1pPr marL="0" indent="0" algn="ctr">
              <a:lnSpc>
                <a:spcPct val="100000"/>
              </a:lnSpc>
              <a:spcBef>
                <a:spcPts val="0"/>
              </a:spcBef>
              <a:buNone/>
              <a:defRPr sz="1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www.doh.wa.gov</a:t>
            </a:r>
            <a:endParaRPr lang="en-US" dirty="0"/>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120811688"/>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Text Placeholder 8"/>
          <p:cNvSpPr>
            <a:spLocks noGrp="1"/>
          </p:cNvSpPr>
          <p:nvPr>
            <p:ph type="body" sz="quarter" idx="10" hasCustomPrompt="1"/>
          </p:nvPr>
        </p:nvSpPr>
        <p:spPr>
          <a:xfrm>
            <a:off x="-573" y="2971334"/>
            <a:ext cx="12192000" cy="478522"/>
          </a:xfrm>
        </p:spPr>
        <p:txBody>
          <a:bodyPr>
            <a:noAutofit/>
          </a:bodyPr>
          <a:lstStyle>
            <a:lvl1pPr marL="0" indent="0" algn="ctr">
              <a:buNone/>
              <a:defRPr sz="3000">
                <a:solidFill>
                  <a:srgbClr val="404040"/>
                </a:solidFill>
              </a:defRPr>
            </a:lvl1pPr>
          </a:lstStyle>
          <a:p>
            <a:pPr lvl="0"/>
            <a:r>
              <a:rPr lang="en-US" dirty="0" smtClean="0"/>
              <a:t>Questions?</a:t>
            </a:r>
            <a:endParaRPr lang="en-US" dirty="0"/>
          </a:p>
        </p:txBody>
      </p:sp>
      <p:cxnSp>
        <p:nvCxnSpPr>
          <p:cNvPr id="6" name="Straight Connector 5"/>
          <p:cNvCxnSpPr/>
          <p:nvPr userDrawn="1"/>
        </p:nvCxnSpPr>
        <p:spPr>
          <a:xfrm flipV="1">
            <a:off x="5763752" y="3549372"/>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875895"/>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4455880" y="4739420"/>
            <a:ext cx="329776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9" name="Text Placeholder 27"/>
          <p:cNvSpPr>
            <a:spLocks noGrp="1"/>
          </p:cNvSpPr>
          <p:nvPr>
            <p:ph type="body" sz="quarter" idx="20" hasCustomPrompt="1"/>
          </p:nvPr>
        </p:nvSpPr>
        <p:spPr>
          <a:xfrm>
            <a:off x="4455880" y="5067436"/>
            <a:ext cx="329776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Contact 1</a:t>
            </a:r>
            <a:endParaRPr lang="en-US" dirty="0"/>
          </a:p>
        </p:txBody>
      </p:sp>
      <p:sp>
        <p:nvSpPr>
          <p:cNvPr id="35" name="Text Placeholder 21"/>
          <p:cNvSpPr>
            <a:spLocks noGrp="1"/>
          </p:cNvSpPr>
          <p:nvPr>
            <p:ph type="body" sz="quarter" idx="16" hasCustomPrompt="1"/>
          </p:nvPr>
        </p:nvSpPr>
        <p:spPr>
          <a:xfrm>
            <a:off x="4455880" y="4313395"/>
            <a:ext cx="329776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36" name="Picture Placeholder 19"/>
          <p:cNvSpPr>
            <a:spLocks noGrp="1"/>
          </p:cNvSpPr>
          <p:nvPr>
            <p:ph type="pic" sz="quarter" idx="14"/>
          </p:nvPr>
        </p:nvSpPr>
        <p:spPr>
          <a:xfrm>
            <a:off x="4455881" y="1554491"/>
            <a:ext cx="3297767" cy="2487612"/>
          </a:xfrm>
        </p:spPr>
        <p:txBody>
          <a:bodyPr/>
          <a:lstStyle>
            <a:lvl1pPr marL="0" indent="0">
              <a:buNone/>
              <a:defRPr lang="en-US" dirty="0"/>
            </a:lvl1pPr>
          </a:lstStyle>
          <a:p>
            <a:r>
              <a:rPr lang="en-US" smtClean="0"/>
              <a:t>Click icon to add picture</a:t>
            </a:r>
            <a:endParaRPr lang="en-US" dirty="0"/>
          </a:p>
        </p:txBody>
      </p:sp>
      <p:sp>
        <p:nvSpPr>
          <p:cNvPr id="55"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smtClean="0"/>
              <a:t>www.doh.wa.gov</a:t>
            </a:r>
            <a:endParaRPr lang="en-US" dirty="0"/>
          </a:p>
        </p:txBody>
      </p:sp>
      <p:sp>
        <p:nvSpPr>
          <p:cNvPr id="2" name="TextBox 1"/>
          <p:cNvSpPr txBox="1"/>
          <p:nvPr userDrawn="1"/>
        </p:nvSpPr>
        <p:spPr>
          <a:xfrm>
            <a:off x="4455880" y="6430955"/>
            <a:ext cx="3297765" cy="307777"/>
          </a:xfrm>
          <a:prstGeom prst="rect">
            <a:avLst/>
          </a:prstGeom>
          <a:noFill/>
        </p:spPr>
        <p:txBody>
          <a:bodyPr wrap="square" rtlCol="0">
            <a:spAutoFit/>
          </a:bodyPr>
          <a:lstStyle/>
          <a:p>
            <a:pPr algn="ctr" fontAlgn="auto">
              <a:spcBef>
                <a:spcPts val="0"/>
              </a:spcBef>
              <a:spcAft>
                <a:spcPts val="0"/>
              </a:spcAft>
            </a:pPr>
            <a:r>
              <a:rPr lang="en-US" sz="1400" dirty="0">
                <a:solidFill>
                  <a:srgbClr val="404040"/>
                </a:solidFill>
                <a:latin typeface="Century Gothic" panose="020B0502020202020204" pitchFamily="34" charset="0"/>
              </a:rPr>
              <a:t>handle: WADeptHealth</a:t>
            </a:r>
          </a:p>
        </p:txBody>
      </p:sp>
      <p:grpSp>
        <p:nvGrpSpPr>
          <p:cNvPr id="9" name="Group 8"/>
          <p:cNvGrpSpPr/>
          <p:nvPr userDrawn="1"/>
        </p:nvGrpSpPr>
        <p:grpSpPr>
          <a:xfrm>
            <a:off x="5092080" y="6028973"/>
            <a:ext cx="1939341" cy="308053"/>
            <a:chOff x="3819060" y="6028972"/>
            <a:chExt cx="1454506" cy="308053"/>
          </a:xfrm>
        </p:grpSpPr>
        <p:grpSp>
          <p:nvGrpSpPr>
            <p:cNvPr id="66" name="Group 65"/>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71" name="Rounded Rectangle 70"/>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2" name="Rounded Rectangle 71"/>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3" name="Rounded Rectangle 72"/>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4" name="Rounded Rectangle 73"/>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gr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1904" y="6072952"/>
              <a:ext cx="237314" cy="226746"/>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39119" y="6107906"/>
              <a:ext cx="207447" cy="145213"/>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l="12061" t="5102" r="5429" b="7232"/>
            <a:stretch/>
          </p:blipFill>
          <p:spPr>
            <a:xfrm>
              <a:off x="4267307" y="6085958"/>
              <a:ext cx="186004" cy="197629"/>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131122383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ditable Washington State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lvl1pPr>
          </a:lstStyle>
          <a:p>
            <a:pPr lvl="0"/>
            <a:r>
              <a:rPr lang="en-US" dirty="0" smtClean="0"/>
              <a:t>Washington State Map 1</a:t>
            </a:r>
            <a:endParaRPr lang="en-US" dirty="0"/>
          </a:p>
        </p:txBody>
      </p:sp>
      <p:sp>
        <p:nvSpPr>
          <p:cNvPr id="82" name="Text Placeholder 77"/>
          <p:cNvSpPr>
            <a:spLocks noGrp="1"/>
          </p:cNvSpPr>
          <p:nvPr>
            <p:ph type="body" sz="quarter" idx="11" hasCustomPrompt="1"/>
          </p:nvPr>
        </p:nvSpPr>
        <p:spPr>
          <a:xfrm>
            <a:off x="992718" y="2858792"/>
            <a:ext cx="3657087" cy="2134650"/>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86" name="Text Placeholder 83"/>
          <p:cNvSpPr>
            <a:spLocks noGrp="1"/>
          </p:cNvSpPr>
          <p:nvPr>
            <p:ph type="body" sz="quarter" idx="12" hasCustomPrompt="1"/>
          </p:nvPr>
        </p:nvSpPr>
        <p:spPr>
          <a:xfrm>
            <a:off x="1366975" y="4993443"/>
            <a:ext cx="1691727"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1</a:t>
            </a:r>
            <a:endParaRPr lang="en-US" dirty="0"/>
          </a:p>
        </p:txBody>
      </p:sp>
      <p:sp>
        <p:nvSpPr>
          <p:cNvPr id="87" name="Text Placeholder 83"/>
          <p:cNvSpPr>
            <a:spLocks noGrp="1"/>
          </p:cNvSpPr>
          <p:nvPr>
            <p:ph type="body" sz="quarter" idx="13" hasCustomPrompt="1"/>
          </p:nvPr>
        </p:nvSpPr>
        <p:spPr>
          <a:xfrm>
            <a:off x="3411782" y="4995011"/>
            <a:ext cx="1545701"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2</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316847205"/>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2385486" y="4283999"/>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0127" y="4278472"/>
            <a:ext cx="3316177" cy="412750"/>
          </a:xfrm>
        </p:spPr>
        <p:txBody>
          <a:bodyPr>
            <a:normAutofit/>
          </a:bodyPr>
          <a:lstStyle>
            <a:lvl1pPr marL="0" indent="0" algn="ctr">
              <a:buNone/>
              <a:defRPr lang="en-US" sz="2200" b="1" kern="1200" dirty="0">
                <a:solidFill>
                  <a:schemeClr val="tx1">
                    <a:lumMod val="75000"/>
                    <a:lumOff val="25000"/>
                  </a:schemeClr>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smtClean="0"/>
              <a:t>Name</a:t>
            </a:r>
            <a:endParaRPr lang="en-US" dirty="0"/>
          </a:p>
        </p:txBody>
      </p:sp>
      <p:sp>
        <p:nvSpPr>
          <p:cNvPr id="25" name="Text Placeholder 24"/>
          <p:cNvSpPr>
            <a:spLocks noGrp="1"/>
          </p:cNvSpPr>
          <p:nvPr>
            <p:ph type="body" sz="quarter" idx="17" hasCustomPrompt="1"/>
          </p:nvPr>
        </p:nvSpPr>
        <p:spPr>
          <a:xfrm>
            <a:off x="2385485" y="4705636"/>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06633" y="4700175"/>
            <a:ext cx="3316176" cy="314335"/>
          </a:xfrm>
        </p:spPr>
        <p:txBody>
          <a:bodyPr>
            <a:normAutofit/>
          </a:bodyPr>
          <a:lstStyle>
            <a:lvl1pPr marL="0" indent="0" algn="ctr">
              <a:buNone/>
              <a:defRPr lang="en-US" sz="2000" i="1" kern="1200" dirty="0">
                <a:solidFill>
                  <a:srgbClr val="404040"/>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smtClean="0"/>
              <a:t>Title</a:t>
            </a:r>
            <a:endParaRPr lang="en-US" dirty="0"/>
          </a:p>
        </p:txBody>
      </p:sp>
      <p:sp>
        <p:nvSpPr>
          <p:cNvPr id="28" name="Text Placeholder 27"/>
          <p:cNvSpPr>
            <a:spLocks noGrp="1"/>
          </p:cNvSpPr>
          <p:nvPr>
            <p:ph type="body" sz="quarter" idx="19" hasCustomPrompt="1"/>
          </p:nvPr>
        </p:nvSpPr>
        <p:spPr>
          <a:xfrm>
            <a:off x="2385485" y="5028139"/>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0227" y="5023461"/>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cxnSp>
        <p:nvCxnSpPr>
          <p:cNvPr id="15" name="Straight Connector 14"/>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Contact 2</a:t>
            </a:r>
            <a:endParaRPr lang="en-US" dirty="0"/>
          </a:p>
        </p:txBody>
      </p:sp>
      <p:sp>
        <p:nvSpPr>
          <p:cNvPr id="45" name="Picture Placeholder 17"/>
          <p:cNvSpPr>
            <a:spLocks noGrp="1"/>
          </p:cNvSpPr>
          <p:nvPr>
            <p:ph type="pic" sz="quarter" idx="13"/>
          </p:nvPr>
        </p:nvSpPr>
        <p:spPr>
          <a:xfrm>
            <a:off x="2385485" y="1564831"/>
            <a:ext cx="3312583" cy="2487612"/>
          </a:xfrm>
        </p:spPr>
        <p:txBody>
          <a:bodyPr/>
          <a:lstStyle>
            <a:lvl1pPr marL="0" indent="0">
              <a:buNone/>
              <a:defRPr/>
            </a:lvl1pPr>
          </a:lstStyle>
          <a:p>
            <a:r>
              <a:rPr lang="en-US" smtClean="0"/>
              <a:t>Click icon to add picture</a:t>
            </a:r>
            <a:endParaRPr lang="en-US" dirty="0"/>
          </a:p>
        </p:txBody>
      </p:sp>
      <p:sp>
        <p:nvSpPr>
          <p:cNvPr id="46" name="Picture Placeholder 19"/>
          <p:cNvSpPr>
            <a:spLocks noGrp="1"/>
          </p:cNvSpPr>
          <p:nvPr>
            <p:ph type="pic" sz="quarter" idx="14"/>
          </p:nvPr>
        </p:nvSpPr>
        <p:spPr>
          <a:xfrm>
            <a:off x="6506634" y="1559083"/>
            <a:ext cx="3297767" cy="2487617"/>
          </a:xfrm>
        </p:spPr>
        <p:txBody>
          <a:bodyPr/>
          <a:lstStyle>
            <a:lvl1pPr marL="0" indent="0">
              <a:buNone/>
              <a:defRPr/>
            </a:lvl1pPr>
          </a:lstStyle>
          <a:p>
            <a:r>
              <a:rPr lang="en-US" smtClean="0"/>
              <a:t>Click icon to add picture</a:t>
            </a:r>
            <a:endParaRPr lang="en-US" dirty="0"/>
          </a:p>
        </p:txBody>
      </p:sp>
      <p:sp>
        <p:nvSpPr>
          <p:cNvPr id="47"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smtClean="0"/>
              <a:t>www.doh.wa.gov</a:t>
            </a:r>
            <a:endParaRPr lang="en-US" dirty="0"/>
          </a:p>
        </p:txBody>
      </p:sp>
      <p:sp>
        <p:nvSpPr>
          <p:cNvPr id="51" name="TextBox 50"/>
          <p:cNvSpPr txBox="1"/>
          <p:nvPr userDrawn="1"/>
        </p:nvSpPr>
        <p:spPr>
          <a:xfrm>
            <a:off x="4455880" y="6430955"/>
            <a:ext cx="3297765" cy="307777"/>
          </a:xfrm>
          <a:prstGeom prst="rect">
            <a:avLst/>
          </a:prstGeom>
          <a:noFill/>
        </p:spPr>
        <p:txBody>
          <a:bodyPr wrap="square" rtlCol="0">
            <a:spAutoFit/>
          </a:bodyPr>
          <a:lstStyle/>
          <a:p>
            <a:pPr algn="ctr" fontAlgn="auto">
              <a:spcBef>
                <a:spcPts val="0"/>
              </a:spcBef>
              <a:spcAft>
                <a:spcPts val="0"/>
              </a:spcAft>
            </a:pPr>
            <a:r>
              <a:rPr lang="en-US" sz="1400" dirty="0">
                <a:solidFill>
                  <a:srgbClr val="404040"/>
                </a:solidFill>
                <a:latin typeface="Century Gothic" panose="020B0502020202020204" pitchFamily="34" charset="0"/>
              </a:rPr>
              <a:t>handle: WADeptHealth</a:t>
            </a:r>
          </a:p>
        </p:txBody>
      </p:sp>
      <p:grpSp>
        <p:nvGrpSpPr>
          <p:cNvPr id="27" name="Group 26"/>
          <p:cNvGrpSpPr/>
          <p:nvPr userDrawn="1"/>
        </p:nvGrpSpPr>
        <p:grpSpPr>
          <a:xfrm>
            <a:off x="5092080" y="6028973"/>
            <a:ext cx="1939341" cy="308053"/>
            <a:chOff x="3819060" y="6028972"/>
            <a:chExt cx="1454506" cy="308053"/>
          </a:xfrm>
        </p:grpSpPr>
        <p:grpSp>
          <p:nvGrpSpPr>
            <p:cNvPr id="30" name="Group 29"/>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35" name="Rounded Rectangle 34"/>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6" name="Rounded Rectangle 35"/>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7" name="Rounded Rectangle 36"/>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8" name="Rounded Rectangle 37"/>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gr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1904" y="6072952"/>
              <a:ext cx="237314" cy="226746"/>
            </a:xfrm>
            <a:prstGeom prst="rect">
              <a:avLst/>
            </a:prstGeom>
          </p:spPr>
        </p:pic>
        <p:pic>
          <p:nvPicPr>
            <p:cNvPr id="32" name="Picture 3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39119" y="6107906"/>
              <a:ext cx="207447" cy="145213"/>
            </a:xfrm>
            <a:prstGeom prst="rect">
              <a:avLst/>
            </a:prstGeom>
          </p:spPr>
        </p:pic>
        <p:pic>
          <p:nvPicPr>
            <p:cNvPr id="33" name="Picture 32"/>
            <p:cNvPicPr>
              <a:picLocks noChangeAspect="1"/>
            </p:cNvPicPr>
            <p:nvPr userDrawn="1"/>
          </p:nvPicPr>
          <p:blipFill rotWithShape="1">
            <a:blip r:embed="rId4" cstate="screen">
              <a:extLst>
                <a:ext uri="{28A0092B-C50C-407E-A947-70E740481C1C}">
                  <a14:useLocalDpi xmlns:a14="http://schemas.microsoft.com/office/drawing/2010/main"/>
                </a:ext>
              </a:extLst>
            </a:blip>
            <a:srcRect l="12061" t="5102" r="5429" b="7232"/>
            <a:stretch/>
          </p:blipFill>
          <p:spPr>
            <a:xfrm>
              <a:off x="4267307" y="6085958"/>
              <a:ext cx="186004" cy="197629"/>
            </a:xfrm>
            <a:prstGeom prst="rect">
              <a:avLst/>
            </a:prstGeom>
          </p:spPr>
        </p:pic>
        <p:pic>
          <p:nvPicPr>
            <p:cNvPr id="34" name="Picture 3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4039879230"/>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smtClean="0"/>
              <a:t>Blank Slide</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078772259"/>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lumMod val="65000"/>
                  <a:lumOff val="35000"/>
                </a:prstClr>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5477" y="4043055"/>
            <a:ext cx="3681047" cy="1223520"/>
          </a:xfrm>
          <a:prstGeom prst="rect">
            <a:avLst/>
          </a:prstGeom>
        </p:spPr>
      </p:pic>
    </p:spTree>
    <p:extLst>
      <p:ext uri="{BB962C8B-B14F-4D97-AF65-F5344CB8AC3E}">
        <p14:creationId xmlns:p14="http://schemas.microsoft.com/office/powerpoint/2010/main" val="3841587978"/>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_Number List 2: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Number List 2: Traditional</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59219" cy="4662833"/>
          </a:xfrm>
        </p:spPr>
        <p:txBody>
          <a:bodyPr/>
          <a:lstStyle>
            <a:lvl1pPr marL="290513" indent="-290513">
              <a:buClr>
                <a:srgbClr val="404040"/>
              </a:buClr>
              <a:buFont typeface="+mj-lt"/>
              <a:buAutoNum type="arabicPeriod"/>
              <a:tabLst/>
              <a:defRPr sz="2000"/>
            </a:lvl1pPr>
            <a:lvl2pPr marL="571500" indent="-290513">
              <a:buClr>
                <a:srgbClr val="404040"/>
              </a:buClr>
              <a:buFont typeface="+mj-lt"/>
              <a:buAutoNum type="alphaLcPeriod"/>
              <a:defRPr sz="2000"/>
            </a:lvl2pPr>
            <a:lvl3pPr marL="747713" indent="-228600">
              <a:buClr>
                <a:srgbClr val="404040"/>
              </a:buClr>
              <a:buFont typeface="+mj-lt"/>
              <a:buAutoNum type="romanLcPeriod"/>
              <a:defRPr sz="1800"/>
            </a:lvl3pPr>
          </a:lstStyle>
          <a:p>
            <a:pPr lvl="0"/>
            <a:r>
              <a:rPr lang="en-US" dirty="0" smtClean="0"/>
              <a:t>First Level</a:t>
            </a:r>
          </a:p>
          <a:p>
            <a:pPr lvl="1"/>
            <a:r>
              <a:rPr lang="en-US" dirty="0" smtClean="0"/>
              <a:t>Second level</a:t>
            </a:r>
          </a:p>
          <a:p>
            <a:pPr lvl="2"/>
            <a:r>
              <a:rPr lang="en-US" dirty="0" smtClean="0"/>
              <a:t>Third level</a:t>
            </a:r>
            <a:endParaRPr lang="en-US" dirty="0"/>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090061087"/>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Title</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lstStyle>
            <a:lvl1pPr marL="0" indent="0">
              <a:buClr>
                <a:srgbClr val="57B6AF"/>
              </a:buClr>
              <a:buNone/>
              <a:defRPr sz="2000" baseline="0"/>
            </a:lvl1pPr>
            <a:lvl2pPr>
              <a:buClr>
                <a:srgbClr val="57B6AF"/>
              </a:buClr>
              <a:defRPr sz="2000"/>
            </a:lvl2pPr>
            <a:lvl3pPr>
              <a:buClr>
                <a:srgbClr val="57B6AF"/>
              </a:buClr>
              <a:defRPr sz="1800"/>
            </a:lvl3pPr>
            <a:lvl4pPr>
              <a:buClr>
                <a:srgbClr val="57B6AF"/>
              </a:buClr>
              <a:defRPr sz="1800"/>
            </a:lvl4pPr>
          </a:lstStyle>
          <a:p>
            <a:pPr lvl="0"/>
            <a:r>
              <a:rPr lang="en-US" dirty="0" smtClean="0"/>
              <a:t>Text…</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616438535"/>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Unordered List 2">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smtClean="0"/>
              <a:t>Unordered List 2</a:t>
            </a:r>
            <a:endParaRPr lang="en-US" dirty="0"/>
          </a:p>
        </p:txBody>
      </p:sp>
      <p:cxnSp>
        <p:nvCxnSpPr>
          <p:cNvPr id="25" name="Straight Connector 24"/>
          <p:cNvCxnSpPr/>
          <p:nvPr userDrawn="1"/>
        </p:nvCxnSpPr>
        <p:spPr>
          <a:xfrm flipV="1">
            <a:off x="5763752" y="1246352"/>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987462" y="2076021"/>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4" name="Oval 13"/>
          <p:cNvSpPr/>
          <p:nvPr userDrawn="1"/>
        </p:nvSpPr>
        <p:spPr>
          <a:xfrm>
            <a:off x="4603213" y="2076020"/>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7" name="Oval 16"/>
          <p:cNvSpPr/>
          <p:nvPr userDrawn="1"/>
        </p:nvSpPr>
        <p:spPr>
          <a:xfrm>
            <a:off x="8216393" y="2078054"/>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 name="Text Placeholder 2"/>
          <p:cNvSpPr>
            <a:spLocks noGrp="1"/>
          </p:cNvSpPr>
          <p:nvPr>
            <p:ph type="body" sz="quarter" idx="22" hasCustomPrompt="1"/>
          </p:nvPr>
        </p:nvSpPr>
        <p:spPr>
          <a:xfrm>
            <a:off x="1611928" y="2097857"/>
            <a:ext cx="2387600" cy="372955"/>
          </a:xfrm>
        </p:spPr>
        <p:txBody>
          <a:bodyPr>
            <a:noAutofit/>
          </a:bodyPr>
          <a:lstStyle>
            <a:lvl1pPr marL="285750" indent="-28575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5242703" y="2097857"/>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847297" y="2097857"/>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611928" y="2474230"/>
            <a:ext cx="2387600" cy="3702416"/>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5242525"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846711"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5" name="TextBox 1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993816974"/>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4009" y="4957833"/>
            <a:ext cx="1364648" cy="1360159"/>
          </a:xfrm>
          <a:prstGeom prst="rect">
            <a:avLst/>
          </a:prstGeom>
        </p:spPr>
      </p:pic>
      <p:sp>
        <p:nvSpPr>
          <p:cNvPr id="13" name="Text Placeholder 9"/>
          <p:cNvSpPr>
            <a:spLocks noGrp="1"/>
          </p:cNvSpPr>
          <p:nvPr>
            <p:ph type="body" sz="quarter" idx="10" hasCustomPrompt="1"/>
          </p:nvPr>
        </p:nvSpPr>
        <p:spPr>
          <a:xfrm>
            <a:off x="3733304"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3304"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b="24806"/>
          <a:stretch/>
        </p:blipFill>
        <p:spPr>
          <a:xfrm>
            <a:off x="0" y="0"/>
            <a:ext cx="12192000" cy="4591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5076817"/>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Seattle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val="0"/>
              </a:ext>
            </a:extLst>
          </a:blip>
          <a:srcRect t="25000"/>
          <a:stretch/>
        </p:blipFill>
        <p:spPr>
          <a:xfrm>
            <a:off x="0" y="1"/>
            <a:ext cx="1219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0427685"/>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Urba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t="24889"/>
          <a:stretch/>
        </p:blipFill>
        <p:spPr>
          <a:xfrm>
            <a:off x="0" y="0"/>
            <a:ext cx="12200525" cy="4571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2811377"/>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Wer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t="8955" b="17571"/>
          <a:stretch/>
        </p:blipFill>
        <p:spPr>
          <a:xfrm>
            <a:off x="1" y="0"/>
            <a:ext cx="1219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748232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ditable Washington State Map 2">
    <p:spTree>
      <p:nvGrpSpPr>
        <p:cNvPr id="1" name=""/>
        <p:cNvGrpSpPr/>
        <p:nvPr/>
      </p:nvGrpSpPr>
      <p:grpSpPr>
        <a:xfrm>
          <a:off x="0" y="0"/>
          <a:ext cx="0" cy="0"/>
          <a:chOff x="0" y="0"/>
          <a:chExt cx="0" cy="0"/>
        </a:xfrm>
      </p:grpSpPr>
      <p:sp>
        <p:nvSpPr>
          <p:cNvPr id="5" name="Rectangle 4"/>
          <p:cNvSpPr/>
          <p:nvPr userDrawn="1"/>
        </p:nvSpPr>
        <p:spPr>
          <a:xfrm>
            <a:off x="6803923" y="0"/>
            <a:ext cx="5388077"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34373E"/>
              </a:solidFill>
            </a:endParaRPr>
          </a:p>
        </p:txBody>
      </p:sp>
      <p:sp>
        <p:nvSpPr>
          <p:cNvPr id="78" name="Text Placeholder 77"/>
          <p:cNvSpPr>
            <a:spLocks noGrp="1"/>
          </p:cNvSpPr>
          <p:nvPr>
            <p:ph type="body" sz="quarter" idx="11" hasCustomPrompt="1"/>
          </p:nvPr>
        </p:nvSpPr>
        <p:spPr>
          <a:xfrm>
            <a:off x="7830294" y="2698533"/>
            <a:ext cx="3657087"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79" name="Text Placeholder 74"/>
          <p:cNvSpPr>
            <a:spLocks noGrp="1"/>
          </p:cNvSpPr>
          <p:nvPr>
            <p:ph type="body" sz="quarter" idx="10" hasCustomPrompt="1"/>
          </p:nvPr>
        </p:nvSpPr>
        <p:spPr>
          <a:xfrm>
            <a:off x="7830293" y="1739980"/>
            <a:ext cx="3657087" cy="954087"/>
          </a:xfrm>
        </p:spPr>
        <p:txBody>
          <a:bodyPr>
            <a:normAutofit/>
          </a:bodyPr>
          <a:lstStyle>
            <a:lvl1pPr marL="0" indent="0">
              <a:buNone/>
              <a:defRPr sz="3000">
                <a:solidFill>
                  <a:schemeClr val="bg1"/>
                </a:solidFill>
              </a:defRPr>
            </a:lvl1pPr>
          </a:lstStyle>
          <a:p>
            <a:pPr lvl="0"/>
            <a:r>
              <a:rPr lang="en-US" dirty="0" smtClean="0"/>
              <a:t>Washington State Map 2</a:t>
            </a:r>
            <a:endParaRPr lang="en-US" dirty="0"/>
          </a:p>
        </p:txBody>
      </p:sp>
      <p:sp>
        <p:nvSpPr>
          <p:cNvPr id="97" name="Text Placeholder 93"/>
          <p:cNvSpPr>
            <a:spLocks noGrp="1"/>
          </p:cNvSpPr>
          <p:nvPr>
            <p:ph type="body" sz="quarter" idx="12" hasCustomPrompt="1"/>
          </p:nvPr>
        </p:nvSpPr>
        <p:spPr>
          <a:xfrm>
            <a:off x="7828782" y="4795984"/>
            <a:ext cx="3658596"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1      10%</a:t>
            </a:r>
            <a:endParaRPr lang="en-US" dirty="0"/>
          </a:p>
        </p:txBody>
      </p:sp>
      <p:sp>
        <p:nvSpPr>
          <p:cNvPr id="98" name="Text Placeholder 93"/>
          <p:cNvSpPr>
            <a:spLocks noGrp="1"/>
          </p:cNvSpPr>
          <p:nvPr>
            <p:ph type="body" sz="quarter" idx="13" hasCustomPrompt="1"/>
          </p:nvPr>
        </p:nvSpPr>
        <p:spPr>
          <a:xfrm>
            <a:off x="7828779" y="5314142"/>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2      10%</a:t>
            </a:r>
            <a:endParaRPr lang="en-US" dirty="0"/>
          </a:p>
        </p:txBody>
      </p:sp>
      <p:sp>
        <p:nvSpPr>
          <p:cNvPr id="99" name="Text Placeholder 93"/>
          <p:cNvSpPr>
            <a:spLocks noGrp="1"/>
          </p:cNvSpPr>
          <p:nvPr>
            <p:ph type="body" sz="quarter" idx="14" hasCustomPrompt="1"/>
          </p:nvPr>
        </p:nvSpPr>
        <p:spPr>
          <a:xfrm>
            <a:off x="7834941" y="5846160"/>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3      80%</a:t>
            </a:r>
            <a:endParaRPr lang="en-US" dirty="0"/>
          </a:p>
        </p:txBody>
      </p:sp>
    </p:spTree>
    <p:extLst>
      <p:ext uri="{BB962C8B-B14F-4D97-AF65-F5344CB8AC3E}">
        <p14:creationId xmlns:p14="http://schemas.microsoft.com/office/powerpoint/2010/main" val="2423037871"/>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Gree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l="47422"/>
          <a:stretch/>
        </p:blipFill>
        <p:spPr>
          <a:xfrm>
            <a:off x="-8525" y="1"/>
            <a:ext cx="12200525"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7444155"/>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Ea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b="11379"/>
          <a:stretch/>
        </p:blipFill>
        <p:spPr>
          <a:xfrm>
            <a:off x="-1" y="0"/>
            <a:ext cx="12192001"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8193702"/>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Patter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t="49950"/>
          <a:stretch/>
        </p:blipFill>
        <p:spPr>
          <a:xfrm>
            <a:off x="-1" y="-1"/>
            <a:ext cx="12192001" cy="4572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8551787"/>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12192000" cy="4572000"/>
          </a:xfrm>
          <a:effectLst>
            <a:outerShdw blurRad="50800" dist="38100" dir="2700000" algn="tl" rotWithShape="0">
              <a:prstClr val="black">
                <a:alpha val="40000"/>
              </a:prstClr>
            </a:outerShdw>
          </a:effectLst>
        </p:spPr>
        <p:txBody>
          <a:bodyPr/>
          <a:lstStyle>
            <a:lvl1pPr marL="0" indent="0">
              <a:buNone/>
              <a:defRPr/>
            </a:lvl1pPr>
          </a:lstStyle>
          <a:p>
            <a:r>
              <a:rPr lang="en-US" dirty="0" smtClean="0"/>
              <a:t>Click icon to add picture</a:t>
            </a:r>
            <a:endParaRPr lang="en-US"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0"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1" name="Text Placeholder 2"/>
          <p:cNvSpPr>
            <a:spLocks noGrp="1"/>
          </p:cNvSpPr>
          <p:nvPr>
            <p:ph type="body" sz="quarter" idx="12"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spTree>
    <p:extLst>
      <p:ext uri="{BB962C8B-B14F-4D97-AF65-F5344CB8AC3E}">
        <p14:creationId xmlns:p14="http://schemas.microsoft.com/office/powerpoint/2010/main" val="1904349468"/>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239963"/>
            <a:ext cx="3297767" cy="2487612"/>
          </a:xfrm>
        </p:spPr>
        <p:txBody>
          <a:bodyPr/>
          <a:lstStyle>
            <a:lvl1pPr marL="0" indent="0">
              <a:buNone/>
              <a:defRPr/>
            </a:lvl1pPr>
          </a:lstStyle>
          <a:p>
            <a:r>
              <a:rPr lang="en-US" dirty="0" smtClean="0"/>
              <a:t>Click icon to add picture</a:t>
            </a:r>
            <a:endParaRPr lang="en-US" dirty="0"/>
          </a:p>
        </p:txBody>
      </p:sp>
      <p:sp>
        <p:nvSpPr>
          <p:cNvPr id="18" name="Picture Placeholder 17"/>
          <p:cNvSpPr>
            <a:spLocks noGrp="1"/>
          </p:cNvSpPr>
          <p:nvPr>
            <p:ph type="pic" sz="quarter" idx="13"/>
          </p:nvPr>
        </p:nvSpPr>
        <p:spPr>
          <a:xfrm>
            <a:off x="2423585" y="2239963"/>
            <a:ext cx="3312583" cy="2487612"/>
          </a:xfrm>
        </p:spPr>
        <p:txBody>
          <a:bodyPr/>
          <a:lstStyle>
            <a:lvl1pPr marL="0" indent="0">
              <a:buNone/>
              <a:defRPr/>
            </a:lvl1pPr>
          </a:lstStyle>
          <a:p>
            <a:r>
              <a:rPr lang="en-US" dirty="0" smtClean="0"/>
              <a:t>Click icon to add picture</a:t>
            </a:r>
            <a:endParaRPr lang="en-US" dirty="0"/>
          </a:p>
        </p:txBody>
      </p:sp>
      <p:sp>
        <p:nvSpPr>
          <p:cNvPr id="12" name="Text Placeholder 11"/>
          <p:cNvSpPr>
            <a:spLocks noGrp="1"/>
          </p:cNvSpPr>
          <p:nvPr>
            <p:ph type="body" sz="quarter" idx="10" hasCustomPrompt="1"/>
          </p:nvPr>
        </p:nvSpPr>
        <p:spPr>
          <a:xfrm>
            <a:off x="-11084" y="677872"/>
            <a:ext cx="12192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smtClean="0"/>
              <a:t>Subtitle 1</a:t>
            </a:r>
            <a:endParaRPr lang="en-US" dirty="0"/>
          </a:p>
        </p:txBody>
      </p:sp>
      <p:sp>
        <p:nvSpPr>
          <p:cNvPr id="14" name="Text Placeholder 13"/>
          <p:cNvSpPr>
            <a:spLocks noGrp="1"/>
          </p:cNvSpPr>
          <p:nvPr>
            <p:ph type="body" sz="quarter" idx="11" hasCustomPrompt="1"/>
          </p:nvPr>
        </p:nvSpPr>
        <p:spPr>
          <a:xfrm>
            <a:off x="-11084" y="1115870"/>
            <a:ext cx="12191999" cy="350440"/>
          </a:xfrm>
        </p:spPr>
        <p:txBody>
          <a:bodyPr>
            <a:noAutofit/>
          </a:bodyPr>
          <a:lstStyle>
            <a:lvl1pPr marL="0" indent="0" algn="ctr">
              <a:buNone/>
              <a:defRPr sz="2200">
                <a:solidFill>
                  <a:schemeClr val="tx1">
                    <a:lumMod val="75000"/>
                    <a:lumOff val="25000"/>
                  </a:schemeClr>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dirty="0" smtClean="0"/>
              <a:t>@ location</a:t>
            </a:r>
            <a:endParaRPr lang="en-US" dirty="0"/>
          </a:p>
        </p:txBody>
      </p:sp>
      <p:sp>
        <p:nvSpPr>
          <p:cNvPr id="16" name="Text Placeholder 15"/>
          <p:cNvSpPr>
            <a:spLocks noGrp="1"/>
          </p:cNvSpPr>
          <p:nvPr>
            <p:ph type="body" sz="quarter" idx="12" hasCustomPrompt="1"/>
          </p:nvPr>
        </p:nvSpPr>
        <p:spPr>
          <a:xfrm>
            <a:off x="-11084" y="1539191"/>
            <a:ext cx="12191999" cy="304800"/>
          </a:xfrm>
        </p:spPr>
        <p:txBody>
          <a:bodyPr/>
          <a:lstStyle>
            <a:lvl1pPr marL="0" indent="0" algn="ctr">
              <a:buNone/>
              <a:defRPr sz="1800">
                <a:solidFill>
                  <a:schemeClr val="tx1">
                    <a:lumMod val="75000"/>
                    <a:lumOff val="25000"/>
                  </a:schemeClr>
                </a:solidFill>
              </a:defRPr>
            </a:lvl1pPr>
          </a:lstStyle>
          <a:p>
            <a:pPr lvl="0"/>
            <a:r>
              <a:rPr lang="en-US" dirty="0" smtClean="0"/>
              <a:t>Date</a:t>
            </a:r>
            <a:endParaRPr lang="en-US" dirty="0"/>
          </a:p>
        </p:txBody>
      </p:sp>
      <p:sp>
        <p:nvSpPr>
          <p:cNvPr id="22" name="Text Placeholder 21"/>
          <p:cNvSpPr>
            <a:spLocks noGrp="1"/>
          </p:cNvSpPr>
          <p:nvPr>
            <p:ph type="body" sz="quarter" idx="15" hasCustomPrompt="1"/>
          </p:nvPr>
        </p:nvSpPr>
        <p:spPr>
          <a:xfrm>
            <a:off x="2423586" y="4968656"/>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35401" y="4966303"/>
            <a:ext cx="3316177" cy="412750"/>
          </a:xfrm>
        </p:spPr>
        <p:txBody>
          <a:bodyPr>
            <a:normAutofit/>
          </a:bodyPr>
          <a:lstStyle>
            <a:lvl1pPr marL="0" indent="0" algn="ctr">
              <a:buNone/>
              <a:defRPr sz="2200" b="1" i="0">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423585" y="5402255"/>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35401" y="5402061"/>
            <a:ext cx="3316176"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423585" y="5746218"/>
            <a:ext cx="3312583" cy="374650"/>
          </a:xfrm>
        </p:spPr>
        <p:txBody>
          <a:bodyPr>
            <a:normAutofit/>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44173" y="5742722"/>
            <a:ext cx="3312583" cy="374650"/>
          </a:xfrm>
        </p:spPr>
        <p:txBody>
          <a:bodyPr>
            <a:normAutofit/>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Tree>
    <p:extLst>
      <p:ext uri="{BB962C8B-B14F-4D97-AF65-F5344CB8AC3E}">
        <p14:creationId xmlns:p14="http://schemas.microsoft.com/office/powerpoint/2010/main" val="4279247291"/>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103883"/>
            <a:ext cx="3297767" cy="2487612"/>
          </a:xfrm>
        </p:spPr>
        <p:txBody>
          <a:bodyPr/>
          <a:lstStyle>
            <a:lvl1pPr marL="0" indent="0">
              <a:buNone/>
              <a:defRPr/>
            </a:lvl1pPr>
          </a:lstStyle>
          <a:p>
            <a:r>
              <a:rPr lang="en-US" dirty="0" smtClean="0"/>
              <a:t>Click icon to add picture</a:t>
            </a:r>
            <a:endParaRPr lang="en-US" dirty="0"/>
          </a:p>
        </p:txBody>
      </p:sp>
      <p:sp>
        <p:nvSpPr>
          <p:cNvPr id="18" name="Picture Placeholder 17"/>
          <p:cNvSpPr>
            <a:spLocks noGrp="1"/>
          </p:cNvSpPr>
          <p:nvPr>
            <p:ph type="pic" sz="quarter" idx="13"/>
          </p:nvPr>
        </p:nvSpPr>
        <p:spPr>
          <a:xfrm>
            <a:off x="2423585" y="2103883"/>
            <a:ext cx="3312583" cy="2487612"/>
          </a:xfrm>
        </p:spPr>
        <p:txBody>
          <a:bodyPr/>
          <a:lstStyle>
            <a:lvl1pPr marL="0" indent="0">
              <a:buNone/>
              <a:defRPr/>
            </a:lvl1pPr>
          </a:lstStyle>
          <a:p>
            <a:r>
              <a:rPr lang="en-US" dirty="0" smtClean="0"/>
              <a:t>Click icon to add picture</a:t>
            </a:r>
            <a:endParaRPr lang="en-US" dirty="0"/>
          </a:p>
        </p:txBody>
      </p:sp>
      <p:sp>
        <p:nvSpPr>
          <p:cNvPr id="12" name="Text Placeholder 11"/>
          <p:cNvSpPr>
            <a:spLocks noGrp="1"/>
          </p:cNvSpPr>
          <p:nvPr>
            <p:ph type="body" sz="quarter" idx="10" hasCustomPrompt="1"/>
          </p:nvPr>
        </p:nvSpPr>
        <p:spPr>
          <a:xfrm>
            <a:off x="-11084" y="677872"/>
            <a:ext cx="12192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smtClean="0"/>
              <a:t>Subtitle 2</a:t>
            </a:r>
            <a:endParaRPr lang="en-US" dirty="0"/>
          </a:p>
        </p:txBody>
      </p:sp>
      <p:sp>
        <p:nvSpPr>
          <p:cNvPr id="16" name="Text Placeholder 15"/>
          <p:cNvSpPr>
            <a:spLocks noGrp="1"/>
          </p:cNvSpPr>
          <p:nvPr>
            <p:ph type="body" sz="quarter" idx="12" hasCustomPrompt="1"/>
          </p:nvPr>
        </p:nvSpPr>
        <p:spPr>
          <a:xfrm>
            <a:off x="-11084" y="1248908"/>
            <a:ext cx="12191999" cy="304800"/>
          </a:xfrm>
        </p:spPr>
        <p:txBody>
          <a:bodyPr/>
          <a:lstStyle>
            <a:lvl1pPr marL="0" indent="0" algn="ctr">
              <a:buNone/>
              <a:defRPr sz="1800">
                <a:solidFill>
                  <a:schemeClr val="tx1">
                    <a:lumMod val="75000"/>
                    <a:lumOff val="25000"/>
                  </a:schemeClr>
                </a:solidFill>
              </a:defRPr>
            </a:lvl1pPr>
          </a:lstStyle>
          <a:p>
            <a:pPr lvl="0"/>
            <a:r>
              <a:rPr lang="en-US" dirty="0" smtClean="0"/>
              <a:t>Date</a:t>
            </a:r>
            <a:endParaRPr lang="en-US" dirty="0"/>
          </a:p>
        </p:txBody>
      </p:sp>
      <p:sp>
        <p:nvSpPr>
          <p:cNvPr id="22" name="Text Placeholder 21"/>
          <p:cNvSpPr>
            <a:spLocks noGrp="1"/>
          </p:cNvSpPr>
          <p:nvPr>
            <p:ph type="body" sz="quarter" idx="15" hasCustomPrompt="1"/>
          </p:nvPr>
        </p:nvSpPr>
        <p:spPr>
          <a:xfrm>
            <a:off x="2423586" y="4832576"/>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35401" y="4830223"/>
            <a:ext cx="3316177" cy="412750"/>
          </a:xfrm>
        </p:spPr>
        <p:txBody>
          <a:bodyPr>
            <a:normAutofit/>
          </a:bodyPr>
          <a:lstStyle>
            <a:lvl1pPr marL="0" indent="0" algn="ctr">
              <a:buNone/>
              <a:defRPr sz="2200" b="1" i="0">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423585" y="5266175"/>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35401" y="5265981"/>
            <a:ext cx="3316176"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423585" y="5610138"/>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44173" y="5606642"/>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cxnSp>
        <p:nvCxnSpPr>
          <p:cNvPr id="17" name="Straight Connector 16"/>
          <p:cNvCxnSpPr/>
          <p:nvPr userDrawn="1"/>
        </p:nvCxnSpPr>
        <p:spPr>
          <a:xfrm flipV="1">
            <a:off x="5763752" y="1699837"/>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18957"/>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Presenters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2628231"/>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1782" y="2625878"/>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390633" y="3061826"/>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11782" y="3061632"/>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390633" y="3412177"/>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1782" y="3408681"/>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 1</a:t>
            </a:r>
            <a:endParaRPr lang="en-US" dirty="0"/>
          </a:p>
        </p:txBody>
      </p:sp>
    </p:spTree>
    <p:extLst>
      <p:ext uri="{BB962C8B-B14F-4D97-AF65-F5344CB8AC3E}">
        <p14:creationId xmlns:p14="http://schemas.microsoft.com/office/powerpoint/2010/main" val="2328005793"/>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683753" y="2628231"/>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4439142" y="2625878"/>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683753" y="3061826"/>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4439142" y="3061632"/>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683753" y="3412177"/>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4439142" y="3408681"/>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 2</a:t>
            </a:r>
            <a:endParaRPr lang="en-US" dirty="0"/>
          </a:p>
        </p:txBody>
      </p:sp>
      <p:sp>
        <p:nvSpPr>
          <p:cNvPr id="11" name="Text Placeholder 21"/>
          <p:cNvSpPr>
            <a:spLocks noGrp="1"/>
          </p:cNvSpPr>
          <p:nvPr>
            <p:ph type="body" sz="quarter" idx="22" hasCustomPrompt="1"/>
          </p:nvPr>
        </p:nvSpPr>
        <p:spPr>
          <a:xfrm>
            <a:off x="8146763" y="2625878"/>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12" name="Text Placeholder 24"/>
          <p:cNvSpPr>
            <a:spLocks noGrp="1"/>
          </p:cNvSpPr>
          <p:nvPr>
            <p:ph type="body" sz="quarter" idx="23" hasCustomPrompt="1"/>
          </p:nvPr>
        </p:nvSpPr>
        <p:spPr>
          <a:xfrm>
            <a:off x="8146763" y="3059473"/>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13" name="Text Placeholder 27"/>
          <p:cNvSpPr>
            <a:spLocks noGrp="1"/>
          </p:cNvSpPr>
          <p:nvPr>
            <p:ph type="body" sz="quarter" idx="24" hasCustomPrompt="1"/>
          </p:nvPr>
        </p:nvSpPr>
        <p:spPr>
          <a:xfrm>
            <a:off x="8146763" y="3409824"/>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Tree>
    <p:extLst>
      <p:ext uri="{BB962C8B-B14F-4D97-AF65-F5344CB8AC3E}">
        <p14:creationId xmlns:p14="http://schemas.microsoft.com/office/powerpoint/2010/main" val="196286701"/>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Presenters Slide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4739028"/>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1782" y="4736675"/>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390633" y="5172623"/>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11782" y="5172429"/>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390633" y="5522974"/>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1782" y="5519478"/>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5" name="Picture Placeholder 19"/>
          <p:cNvSpPr>
            <a:spLocks noGrp="1"/>
          </p:cNvSpPr>
          <p:nvPr>
            <p:ph type="pic" sz="quarter" idx="14"/>
          </p:nvPr>
        </p:nvSpPr>
        <p:spPr>
          <a:xfrm>
            <a:off x="6511782" y="2010333"/>
            <a:ext cx="3297767" cy="2487612"/>
          </a:xfrm>
        </p:spPr>
        <p:txBody>
          <a:bodyPr/>
          <a:lstStyle>
            <a:lvl1pPr marL="0" indent="0">
              <a:buNone/>
              <a:defRPr/>
            </a:lvl1pPr>
          </a:lstStyle>
          <a:p>
            <a:r>
              <a:rPr lang="en-US" dirty="0" smtClean="0"/>
              <a:t>Click icon to add picture</a:t>
            </a:r>
            <a:endParaRPr lang="en-US" dirty="0"/>
          </a:p>
        </p:txBody>
      </p:sp>
      <p:sp>
        <p:nvSpPr>
          <p:cNvPr id="46" name="Picture Placeholder 17"/>
          <p:cNvSpPr>
            <a:spLocks noGrp="1"/>
          </p:cNvSpPr>
          <p:nvPr>
            <p:ph type="pic" sz="quarter" idx="13"/>
          </p:nvPr>
        </p:nvSpPr>
        <p:spPr>
          <a:xfrm>
            <a:off x="2390633" y="2010333"/>
            <a:ext cx="3312583" cy="2487612"/>
          </a:xfrm>
        </p:spPr>
        <p:txBody>
          <a:bodyPr/>
          <a:lstStyle>
            <a:lvl1pPr marL="0" indent="0">
              <a:buNone/>
              <a:defRPr/>
            </a:lvl1pPr>
          </a:lstStyle>
          <a:p>
            <a:r>
              <a:rPr lang="en-US" dirty="0" smtClean="0"/>
              <a:t>Click icon to add picture</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a:t>
            </a:r>
            <a:endParaRPr lang="en-US" dirty="0"/>
          </a:p>
        </p:txBody>
      </p:sp>
    </p:spTree>
    <p:extLst>
      <p:ext uri="{BB962C8B-B14F-4D97-AF65-F5344CB8AC3E}">
        <p14:creationId xmlns:p14="http://schemas.microsoft.com/office/powerpoint/2010/main" val="3334450590"/>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5765519" y="2815174"/>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8"/>
          <p:cNvSpPr>
            <a:spLocks noGrp="1"/>
          </p:cNvSpPr>
          <p:nvPr>
            <p:ph type="body" sz="quarter" idx="10" hasCustomPrompt="1"/>
          </p:nvPr>
        </p:nvSpPr>
        <p:spPr>
          <a:xfrm>
            <a:off x="-11084" y="2256440"/>
            <a:ext cx="12192000" cy="478522"/>
          </a:xfrm>
        </p:spPr>
        <p:txBody>
          <a:bodyPr>
            <a:noAutofit/>
          </a:bodyPr>
          <a:lstStyle>
            <a:lvl1pPr marL="0" indent="0" algn="ctr">
              <a:buNone/>
              <a:defRPr sz="3000">
                <a:solidFill>
                  <a:schemeClr val="tx1">
                    <a:lumMod val="75000"/>
                    <a:lumOff val="25000"/>
                  </a:schemeClr>
                </a:solidFill>
              </a:defRPr>
            </a:lvl1pPr>
          </a:lstStyle>
          <a:p>
            <a:pPr lvl="0"/>
            <a:r>
              <a:rPr lang="en-US" dirty="0" smtClean="0"/>
              <a:t>Section Divider</a:t>
            </a:r>
            <a:endParaRPr lang="en-US" dirty="0"/>
          </a:p>
        </p:txBody>
      </p:sp>
      <p:sp>
        <p:nvSpPr>
          <p:cNvPr id="6" name="Text Placeholder 9"/>
          <p:cNvSpPr>
            <a:spLocks noGrp="1"/>
          </p:cNvSpPr>
          <p:nvPr>
            <p:ph type="body" sz="quarter" idx="12" hasCustomPrompt="1"/>
          </p:nvPr>
        </p:nvSpPr>
        <p:spPr>
          <a:xfrm>
            <a:off x="-1" y="3229980"/>
            <a:ext cx="12180916" cy="1111250"/>
          </a:xfrm>
        </p:spPr>
        <p:txBody>
          <a:bodyPr>
            <a:normAutofit/>
          </a:bodyPr>
          <a:lstStyle>
            <a:lvl1pPr marL="0" indent="0" algn="ctr">
              <a:lnSpc>
                <a:spcPct val="100000"/>
              </a:lnSpc>
              <a:spcBef>
                <a:spcPts val="0"/>
              </a:spcBef>
              <a:buNone/>
              <a:defRPr sz="3000" cap="all" baseline="0">
                <a:solidFill>
                  <a:srgbClr val="404040"/>
                </a:solidFill>
              </a:defRPr>
            </a:lvl1pPr>
          </a:lstStyle>
          <a:p>
            <a:pPr lvl="0"/>
            <a:r>
              <a:rPr lang="en-US" dirty="0" smtClean="0"/>
              <a:t>Chapter title</a:t>
            </a:r>
          </a:p>
        </p:txBody>
      </p:sp>
    </p:spTree>
    <p:extLst>
      <p:ext uri="{BB962C8B-B14F-4D97-AF65-F5344CB8AC3E}">
        <p14:creationId xmlns:p14="http://schemas.microsoft.com/office/powerpoint/2010/main" val="181901745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ditable United States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lvl1pPr>
          </a:lstStyle>
          <a:p>
            <a:pPr lvl="0"/>
            <a:r>
              <a:rPr lang="en-US" dirty="0" smtClean="0"/>
              <a:t>United States Map 1</a:t>
            </a:r>
            <a:endParaRPr lang="en-US" dirty="0"/>
          </a:p>
        </p:txBody>
      </p:sp>
      <p:sp>
        <p:nvSpPr>
          <p:cNvPr id="82" name="Text Placeholder 77"/>
          <p:cNvSpPr>
            <a:spLocks noGrp="1"/>
          </p:cNvSpPr>
          <p:nvPr>
            <p:ph type="body" sz="quarter" idx="11" hasCustomPrompt="1"/>
          </p:nvPr>
        </p:nvSpPr>
        <p:spPr>
          <a:xfrm>
            <a:off x="992718" y="2858791"/>
            <a:ext cx="3657087" cy="2117065"/>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smtClean="0"/>
              <a:t>Text… Click on a state to recolor it. You can add or erase items to the legend below to correspond with your map needs.</a:t>
            </a:r>
            <a:endParaRPr lang="en-US" dirty="0"/>
          </a:p>
        </p:txBody>
      </p:sp>
      <p:sp>
        <p:nvSpPr>
          <p:cNvPr id="6" name="Text Placeholder 83"/>
          <p:cNvSpPr>
            <a:spLocks noGrp="1"/>
          </p:cNvSpPr>
          <p:nvPr>
            <p:ph type="body" sz="quarter" idx="12" hasCustomPrompt="1"/>
          </p:nvPr>
        </p:nvSpPr>
        <p:spPr>
          <a:xfrm>
            <a:off x="1366976" y="4975858"/>
            <a:ext cx="1536939"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1</a:t>
            </a:r>
            <a:endParaRPr lang="en-US" dirty="0"/>
          </a:p>
        </p:txBody>
      </p:sp>
      <p:sp>
        <p:nvSpPr>
          <p:cNvPr id="7" name="Text Placeholder 83"/>
          <p:cNvSpPr>
            <a:spLocks noGrp="1"/>
          </p:cNvSpPr>
          <p:nvPr>
            <p:ph type="body" sz="quarter" idx="13" hasCustomPrompt="1"/>
          </p:nvPr>
        </p:nvSpPr>
        <p:spPr>
          <a:xfrm>
            <a:off x="3411781" y="4977426"/>
            <a:ext cx="1612281"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2</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03166889"/>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Title</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lstStyle>
            <a:lvl1pPr marL="0" indent="0">
              <a:buClr>
                <a:srgbClr val="57B6AF"/>
              </a:buClr>
              <a:buNone/>
              <a:defRPr sz="2000" baseline="0"/>
            </a:lvl1pPr>
            <a:lvl2pPr>
              <a:buClr>
                <a:srgbClr val="57B6AF"/>
              </a:buClr>
              <a:defRPr sz="2000"/>
            </a:lvl2pPr>
            <a:lvl3pPr>
              <a:buClr>
                <a:srgbClr val="57B6AF"/>
              </a:buClr>
              <a:defRPr sz="1800"/>
            </a:lvl3pPr>
            <a:lvl4pPr>
              <a:buClr>
                <a:srgbClr val="57B6AF"/>
              </a:buClr>
              <a:defRPr sz="1800"/>
            </a:lvl4pPr>
          </a:lstStyle>
          <a:p>
            <a:pPr lvl="0"/>
            <a:r>
              <a:rPr lang="en-US" dirty="0" smtClean="0"/>
              <a:t>Text…</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710564674"/>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Unordered List 1">
    <p:spTree>
      <p:nvGrpSpPr>
        <p:cNvPr id="1" name=""/>
        <p:cNvGrpSpPr/>
        <p:nvPr/>
      </p:nvGrpSpPr>
      <p:grpSpPr>
        <a:xfrm>
          <a:off x="0" y="0"/>
          <a:ext cx="0" cy="0"/>
          <a:chOff x="0" y="0"/>
          <a:chExt cx="0" cy="0"/>
        </a:xfrm>
      </p:grpSpPr>
      <p:sp>
        <p:nvSpPr>
          <p:cNvPr id="15" name="Oval 14"/>
          <p:cNvSpPr/>
          <p:nvPr/>
        </p:nvSpPr>
        <p:spPr>
          <a:xfrm>
            <a:off x="1128133"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6" name="Oval 15"/>
          <p:cNvSpPr/>
          <p:nvPr/>
        </p:nvSpPr>
        <p:spPr>
          <a:xfrm>
            <a:off x="6488154"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Unordered List 1</a:t>
            </a:r>
            <a:endParaRPr lang="en-US" dirty="0"/>
          </a:p>
        </p:txBody>
      </p:sp>
      <p:sp>
        <p:nvSpPr>
          <p:cNvPr id="20" name="Text Placeholder 19"/>
          <p:cNvSpPr>
            <a:spLocks noGrp="1"/>
          </p:cNvSpPr>
          <p:nvPr userDrawn="1">
            <p:ph type="body" sz="quarter" idx="22" hasCustomPrompt="1"/>
          </p:nvPr>
        </p:nvSpPr>
        <p:spPr>
          <a:xfrm>
            <a:off x="1751719" y="2106227"/>
            <a:ext cx="4011964" cy="373362"/>
          </a:xfrm>
        </p:spPr>
        <p:txBody>
          <a:bodyPr>
            <a:normAutofit/>
          </a:bodyPr>
          <a:lstStyle>
            <a:lvl1pPr marL="0" indent="0">
              <a:buNone/>
              <a:defRPr sz="2000" b="1">
                <a:solidFill>
                  <a:schemeClr val="tx1">
                    <a:lumMod val="75000"/>
                    <a:lumOff val="25000"/>
                  </a:schemeClr>
                </a:solidFill>
              </a:defRPr>
            </a:lvl1pPr>
          </a:lstStyle>
          <a:p>
            <a:pPr lvl="0"/>
            <a:r>
              <a:rPr lang="en-US" dirty="0" smtClean="0"/>
              <a:t>Text…</a:t>
            </a:r>
            <a:endParaRPr lang="en-US" dirty="0"/>
          </a:p>
        </p:txBody>
      </p:sp>
      <p:sp>
        <p:nvSpPr>
          <p:cNvPr id="21" name="Text Placeholder 19"/>
          <p:cNvSpPr>
            <a:spLocks noGrp="1"/>
          </p:cNvSpPr>
          <p:nvPr userDrawn="1">
            <p:ph type="body" sz="quarter" idx="23" hasCustomPrompt="1"/>
          </p:nvPr>
        </p:nvSpPr>
        <p:spPr>
          <a:xfrm>
            <a:off x="7118621" y="2106227"/>
            <a:ext cx="4011964" cy="373362"/>
          </a:xfrm>
        </p:spPr>
        <p:txBody>
          <a:bodyPr>
            <a:normAutofit/>
          </a:bodyPr>
          <a:lstStyle>
            <a:lvl1pPr marL="0" indent="0">
              <a:buNone/>
              <a:defRPr sz="2000" b="1">
                <a:solidFill>
                  <a:schemeClr val="tx1">
                    <a:lumMod val="75000"/>
                    <a:lumOff val="25000"/>
                  </a:schemeClr>
                </a:solidFill>
              </a:defRPr>
            </a:lvl1pPr>
          </a:lstStyle>
          <a:p>
            <a:pPr lvl="0"/>
            <a:r>
              <a:rPr lang="en-US" dirty="0" smtClean="0"/>
              <a:t>Text…</a:t>
            </a:r>
            <a:endParaRPr lang="en-US" dirty="0"/>
          </a:p>
        </p:txBody>
      </p:sp>
      <p:sp>
        <p:nvSpPr>
          <p:cNvPr id="23" name="Text Placeholder 22"/>
          <p:cNvSpPr>
            <a:spLocks noGrp="1"/>
          </p:cNvSpPr>
          <p:nvPr userDrawn="1">
            <p:ph type="body" sz="quarter" idx="24" hasCustomPrompt="1"/>
          </p:nvPr>
        </p:nvSpPr>
        <p:spPr>
          <a:xfrm>
            <a:off x="1752601" y="2480365"/>
            <a:ext cx="4011084" cy="3617913"/>
          </a:xfrm>
        </p:spPr>
        <p:txBody>
          <a:bodyPr>
            <a:normAutofit/>
          </a:bodyPr>
          <a:lstStyle>
            <a:lvl1pPr marL="0" indent="0">
              <a:buNone/>
              <a:defRPr sz="2000" baseline="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Text…</a:t>
            </a:r>
            <a:endParaRPr lang="en-US" dirty="0"/>
          </a:p>
        </p:txBody>
      </p:sp>
      <p:sp>
        <p:nvSpPr>
          <p:cNvPr id="24" name="Text Placeholder 22"/>
          <p:cNvSpPr>
            <a:spLocks noGrp="1"/>
          </p:cNvSpPr>
          <p:nvPr userDrawn="1">
            <p:ph type="body" sz="quarter" idx="25" hasCustomPrompt="1"/>
          </p:nvPr>
        </p:nvSpPr>
        <p:spPr>
          <a:xfrm>
            <a:off x="7119501" y="2486904"/>
            <a:ext cx="4011084" cy="3611426"/>
          </a:xfrm>
        </p:spPr>
        <p:txBody>
          <a:bodyPr>
            <a:normAutofit/>
          </a:bodyPr>
          <a:lstStyle>
            <a:lvl1pPr marL="0" indent="0">
              <a:buNone/>
              <a:defRPr sz="20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Text…</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569225836"/>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Unordered List 2">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smtClean="0"/>
              <a:t>Unordered List 2</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987461"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4" name="Oval 13"/>
          <p:cNvSpPr/>
          <p:nvPr userDrawn="1"/>
        </p:nvSpPr>
        <p:spPr>
          <a:xfrm>
            <a:off x="4603211"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7" name="Oval 16"/>
          <p:cNvSpPr/>
          <p:nvPr userDrawn="1"/>
        </p:nvSpPr>
        <p:spPr>
          <a:xfrm>
            <a:off x="8216391" y="2078052"/>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 name="Text Placeholder 2"/>
          <p:cNvSpPr>
            <a:spLocks noGrp="1"/>
          </p:cNvSpPr>
          <p:nvPr>
            <p:ph type="body" sz="quarter" idx="22" hasCustomPrompt="1"/>
          </p:nvPr>
        </p:nvSpPr>
        <p:spPr>
          <a:xfrm>
            <a:off x="1611928" y="2097855"/>
            <a:ext cx="2387600" cy="372955"/>
          </a:xfrm>
        </p:spPr>
        <p:txBody>
          <a:bodyPr>
            <a:noAutofit/>
          </a:bodyPr>
          <a:lstStyle>
            <a:lvl1pPr marL="285750" indent="-28575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5242703" y="2097855"/>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847297" y="2097855"/>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611928" y="2474230"/>
            <a:ext cx="2387600" cy="3702416"/>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5242525"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846711"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5" name="TextBox 1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191981055"/>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78608" y="1487830"/>
            <a:ext cx="10674488" cy="4574396"/>
            <a:chOff x="892593" y="1460430"/>
            <a:chExt cx="8005866" cy="4574396"/>
          </a:xfrm>
        </p:grpSpPr>
        <p:sp>
          <p:nvSpPr>
            <p:cNvPr id="16" name="TextBox 15"/>
            <p:cNvSpPr txBox="1"/>
            <p:nvPr/>
          </p:nvSpPr>
          <p:spPr>
            <a:xfrm>
              <a:off x="4082659" y="4080445"/>
              <a:ext cx="2332018" cy="1954381"/>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Strategy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Through collaborations and partnerships, we</a:t>
              </a:r>
            </a:p>
            <a:p>
              <a:pPr fontAlgn="auto">
                <a:spcBef>
                  <a:spcPts val="0"/>
                </a:spcBef>
                <a:spcAft>
                  <a:spcPts val="0"/>
                </a:spcAft>
              </a:pPr>
              <a:r>
                <a:rPr lang="en-US" sz="1400" dirty="0">
                  <a:solidFill>
                    <a:prstClr val="black">
                      <a:lumMod val="75000"/>
                      <a:lumOff val="25000"/>
                    </a:prstClr>
                  </a:solidFill>
                  <a:latin typeface="Century Gothic" panose="020B0502020202020204" pitchFamily="34" charset="0"/>
                </a:rPr>
                <a:t>will leverage the knowledge, relation-ships and resources necessary to influence the conditions that promote good health and safety for everyone.</a:t>
              </a:r>
            </a:p>
          </p:txBody>
        </p:sp>
        <p:sp>
          <p:nvSpPr>
            <p:cNvPr id="20" name="TextBox 19"/>
            <p:cNvSpPr txBox="1"/>
            <p:nvPr/>
          </p:nvSpPr>
          <p:spPr>
            <a:xfrm>
              <a:off x="6791671" y="4080608"/>
              <a:ext cx="2106788" cy="1308050"/>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Mission</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The Department of Health works with others to protect and improve the health of all people in Washington.</a:t>
              </a:r>
            </a:p>
          </p:txBody>
        </p:sp>
        <p:sp>
          <p:nvSpPr>
            <p:cNvPr id="21" name="TextBox 20"/>
            <p:cNvSpPr txBox="1"/>
            <p:nvPr/>
          </p:nvSpPr>
          <p:spPr>
            <a:xfrm>
              <a:off x="1357926" y="4081738"/>
              <a:ext cx="2116475" cy="1308050"/>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Vision</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People in Washington enjoy longer and healthier lives because they live in healthy families and communities.</a:t>
              </a:r>
            </a:p>
          </p:txBody>
        </p:sp>
        <p:grpSp>
          <p:nvGrpSpPr>
            <p:cNvPr id="28" name="Group 27"/>
            <p:cNvGrpSpPr/>
            <p:nvPr/>
          </p:nvGrpSpPr>
          <p:grpSpPr>
            <a:xfrm>
              <a:off x="892593" y="1460430"/>
              <a:ext cx="8005866" cy="2323717"/>
              <a:chOff x="846099" y="1909880"/>
              <a:chExt cx="8005866" cy="2323717"/>
            </a:xfrm>
          </p:grpSpPr>
          <p:sp>
            <p:nvSpPr>
              <p:cNvPr id="32" name="TextBox 31"/>
              <p:cNvSpPr txBox="1"/>
              <p:nvPr/>
            </p:nvSpPr>
            <p:spPr>
              <a:xfrm>
                <a:off x="1313790" y="2032497"/>
                <a:ext cx="1792023" cy="1677382"/>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What We Do</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Ensure public safety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Create the healthiest next generation</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Promote healthy living and healthy aging</a:t>
                </a:r>
                <a:endParaRPr lang="en-US" sz="1200" dirty="0">
                  <a:solidFill>
                    <a:prstClr val="black">
                      <a:lumMod val="75000"/>
                      <a:lumOff val="25000"/>
                    </a:prstClr>
                  </a:solidFill>
                  <a:latin typeface="Century Gothic" panose="020B0502020202020204" pitchFamily="34" charset="0"/>
                </a:endParaRPr>
              </a:p>
            </p:txBody>
          </p:sp>
          <p:sp>
            <p:nvSpPr>
              <p:cNvPr id="33" name="TextBox 32"/>
              <p:cNvSpPr txBox="1"/>
              <p:nvPr/>
            </p:nvSpPr>
            <p:spPr>
              <a:xfrm>
                <a:off x="4030709" y="1909880"/>
                <a:ext cx="2175037" cy="2169825"/>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How We Do</a:t>
                </a:r>
              </a:p>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Our Work</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Serve our customers and continue to improve</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Be efficient, innovative and transparent</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Develop and support our workforce</a:t>
                </a:r>
              </a:p>
            </p:txBody>
          </p:sp>
          <p:sp>
            <p:nvSpPr>
              <p:cNvPr id="34" name="TextBox 33"/>
              <p:cNvSpPr txBox="1"/>
              <p:nvPr/>
            </p:nvSpPr>
            <p:spPr>
              <a:xfrm>
                <a:off x="6742366" y="1909884"/>
                <a:ext cx="2109599" cy="2323713"/>
              </a:xfrm>
              <a:prstGeom prst="rect">
                <a:avLst/>
              </a:prstGeom>
              <a:noFill/>
              <a:ln>
                <a:noFill/>
              </a:ln>
            </p:spPr>
            <p:txBody>
              <a:bodyPr wrap="square" rtlCol="0">
                <a:spAutoFit/>
              </a:bodyPr>
              <a:lstStyle/>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Guiding</a:t>
                </a:r>
              </a:p>
              <a:p>
                <a:pPr fontAlgn="auto">
                  <a:spcBef>
                    <a:spcPts val="0"/>
                  </a:spcBef>
                  <a:spcAft>
                    <a:spcPts val="0"/>
                  </a:spcAft>
                </a:pPr>
                <a:r>
                  <a:rPr lang="en-US" sz="1800" b="1" dirty="0">
                    <a:solidFill>
                      <a:prstClr val="black">
                        <a:lumMod val="75000"/>
                        <a:lumOff val="25000"/>
                      </a:prstClr>
                    </a:solidFill>
                    <a:latin typeface="Century Gothic" panose="020B0502020202020204" pitchFamily="34" charset="0"/>
                  </a:rPr>
                  <a:t>Principles</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Evidence-based public health practice</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Partnership</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Transparency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Health equity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Seven generations</a:t>
                </a:r>
                <a:endParaRPr lang="en-US" sz="1400" dirty="0">
                  <a:solidFill>
                    <a:prstClr val="black">
                      <a:lumMod val="75000"/>
                      <a:lumOff val="25000"/>
                    </a:prstClr>
                  </a:solidFill>
                  <a:latin typeface="Century Gothic" panose="020B0502020202020204" pitchFamily="34" charset="0"/>
                </a:endParaRPr>
              </a:p>
            </p:txBody>
          </p:sp>
          <p:sp>
            <p:nvSpPr>
              <p:cNvPr id="35" name="Oval 34"/>
              <p:cNvSpPr/>
              <p:nvPr/>
            </p:nvSpPr>
            <p:spPr>
              <a:xfrm>
                <a:off x="846099"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6" name="Oval 35"/>
              <p:cNvSpPr/>
              <p:nvPr/>
            </p:nvSpPr>
            <p:spPr>
              <a:xfrm>
                <a:off x="3557912"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7" name="Oval 36"/>
              <p:cNvSpPr/>
              <p:nvPr/>
            </p:nvSpPr>
            <p:spPr>
              <a:xfrm>
                <a:off x="6267797" y="2073135"/>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29" name="Oval 28"/>
            <p:cNvSpPr/>
            <p:nvPr/>
          </p:nvSpPr>
          <p:spPr>
            <a:xfrm>
              <a:off x="892593" y="4125259"/>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0" name="Oval 29"/>
            <p:cNvSpPr/>
            <p:nvPr/>
          </p:nvSpPr>
          <p:spPr>
            <a:xfrm>
              <a:off x="3604406" y="412525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1" name="Oval 30"/>
            <p:cNvSpPr/>
            <p:nvPr/>
          </p:nvSpPr>
          <p:spPr>
            <a:xfrm>
              <a:off x="6314291" y="4122376"/>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40" name="TextBox 39"/>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a:solidFill>
                  <a:prstClr val="black">
                    <a:lumMod val="75000"/>
                    <a:lumOff val="25000"/>
                  </a:prstClr>
                </a:solidFill>
                <a:latin typeface="Century Gothic" panose="020B0502020202020204" pitchFamily="34" charset="0"/>
              </a:rPr>
              <a:t>DOH Strategic Plan</a:t>
            </a:r>
          </a:p>
        </p:txBody>
      </p:sp>
    </p:spTree>
    <p:extLst>
      <p:ext uri="{BB962C8B-B14F-4D97-AF65-F5344CB8AC3E}">
        <p14:creationId xmlns:p14="http://schemas.microsoft.com/office/powerpoint/2010/main" val="1971829090"/>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Unordered List 3: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Unordered List 3: Traditional </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lstStyle>
            <a:lvl1pPr>
              <a:buClr>
                <a:srgbClr val="349D96"/>
              </a:buClr>
              <a:defRPr sz="2000" baseline="0"/>
            </a:lvl1pPr>
            <a:lvl2pPr>
              <a:buClr>
                <a:srgbClr val="349D96"/>
              </a:buClr>
              <a:defRPr sz="2000"/>
            </a:lvl2pPr>
            <a:lvl3pPr>
              <a:buClr>
                <a:srgbClr val="349D96"/>
              </a:buClr>
              <a:defRPr sz="1800"/>
            </a:lvl3pPr>
            <a:lvl4pPr>
              <a:buClr>
                <a:srgbClr val="349D96"/>
              </a:buClr>
              <a:defRPr sz="1800"/>
            </a:lvl4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473415063"/>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Number List 1">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smtClean="0"/>
              <a:t>Number List 1</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518141" y="2097855"/>
            <a:ext cx="2681108"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5148916" y="2097855"/>
            <a:ext cx="267209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753510" y="2097855"/>
            <a:ext cx="264131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518141" y="2474230"/>
            <a:ext cx="2681107" cy="3702416"/>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5148738" y="2474230"/>
            <a:ext cx="2672276"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752924" y="2474230"/>
            <a:ext cx="2641904"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5" name="Oval 14"/>
          <p:cNvSpPr/>
          <p:nvPr userDrawn="1"/>
        </p:nvSpPr>
        <p:spPr>
          <a:xfrm>
            <a:off x="816435" y="2038158"/>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a:solidFill>
                  <a:prstClr val="white"/>
                </a:solidFill>
                <a:latin typeface="Century Gothic" panose="020B0502020202020204" pitchFamily="34" charset="0"/>
              </a:rPr>
              <a:t>1</a:t>
            </a:r>
          </a:p>
        </p:txBody>
      </p:sp>
      <p:sp>
        <p:nvSpPr>
          <p:cNvPr id="16" name="Oval 15"/>
          <p:cNvSpPr/>
          <p:nvPr userDrawn="1"/>
        </p:nvSpPr>
        <p:spPr>
          <a:xfrm>
            <a:off x="4433937" y="2038157"/>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a:solidFill>
                  <a:prstClr val="white"/>
                </a:solidFill>
                <a:latin typeface="Century Gothic" panose="020B0502020202020204" pitchFamily="34" charset="0"/>
              </a:rPr>
              <a:t>2</a:t>
            </a:r>
          </a:p>
        </p:txBody>
      </p:sp>
      <p:sp>
        <p:nvSpPr>
          <p:cNvPr id="20" name="Oval 19"/>
          <p:cNvSpPr/>
          <p:nvPr userDrawn="1"/>
        </p:nvSpPr>
        <p:spPr>
          <a:xfrm>
            <a:off x="8047117" y="2038156"/>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a:solidFill>
                  <a:prstClr val="white"/>
                </a:solidFill>
                <a:latin typeface="Century Gothic" panose="020B0502020202020204" pitchFamily="34" charset="0"/>
              </a:rPr>
              <a:t>3</a:t>
            </a:r>
          </a:p>
        </p:txBody>
      </p:sp>
      <p:sp>
        <p:nvSpPr>
          <p:cNvPr id="17" name="TextBox 1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547973212"/>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Number List 2: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Number List 2: Traditional</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59219" cy="4662833"/>
          </a:xfrm>
        </p:spPr>
        <p:txBody>
          <a:bodyPr/>
          <a:lstStyle>
            <a:lvl1pPr marL="290513" indent="-290513">
              <a:buClr>
                <a:srgbClr val="404040"/>
              </a:buClr>
              <a:buFont typeface="+mj-lt"/>
              <a:buAutoNum type="arabicPeriod"/>
              <a:tabLst/>
              <a:defRPr sz="2000"/>
            </a:lvl1pPr>
            <a:lvl2pPr marL="571500" indent="-290513">
              <a:buClr>
                <a:srgbClr val="404040"/>
              </a:buClr>
              <a:buFont typeface="+mj-lt"/>
              <a:buAutoNum type="alphaLcPeriod"/>
              <a:defRPr sz="2000"/>
            </a:lvl2pPr>
            <a:lvl3pPr marL="747713" indent="-228600">
              <a:buClr>
                <a:srgbClr val="404040"/>
              </a:buClr>
              <a:buFont typeface="+mj-lt"/>
              <a:buAutoNum type="romanLcPeriod"/>
              <a:defRPr sz="1800"/>
            </a:lvl3pPr>
          </a:lstStyle>
          <a:p>
            <a:pPr lvl="0"/>
            <a:r>
              <a:rPr lang="en-US" dirty="0" smtClean="0"/>
              <a:t>First Level</a:t>
            </a:r>
          </a:p>
          <a:p>
            <a:pPr lvl="1"/>
            <a:r>
              <a:rPr lang="en-US" dirty="0" smtClean="0"/>
              <a:t>Second level</a:t>
            </a:r>
          </a:p>
          <a:p>
            <a:pPr lvl="2"/>
            <a:r>
              <a:rPr lang="en-US" dirty="0" smtClean="0"/>
              <a:t>Third level</a:t>
            </a:r>
            <a:endParaRPr lang="en-US" dirty="0"/>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2838128"/>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Icon List">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smtClean="0"/>
              <a:t>Icon List (insert icons inside the circles)</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693987" y="2616608"/>
            <a:ext cx="2387600" cy="372955"/>
          </a:xfrm>
        </p:spPr>
        <p:txBody>
          <a:bodyPr>
            <a:noAutofit/>
          </a:bodyPr>
          <a:lstStyle>
            <a:lvl1pPr marL="285750" indent="-285750" algn="l">
              <a:buFont typeface="Arial" panose="020B0604020202020204" pitchFamily="34" charset="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4902735" y="2616606"/>
            <a:ext cx="23876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132184" y="2616610"/>
            <a:ext cx="23876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693987" y="2992984"/>
            <a:ext cx="2387600" cy="3198287"/>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4902557" y="2992982"/>
            <a:ext cx="2387600" cy="3198289"/>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131597" y="2992986"/>
            <a:ext cx="2387600" cy="3198285"/>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4" name="Oval 13"/>
          <p:cNvSpPr/>
          <p:nvPr/>
        </p:nvSpPr>
        <p:spPr>
          <a:xfrm>
            <a:off x="2381156"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7" name="Oval 16"/>
          <p:cNvSpPr/>
          <p:nvPr/>
        </p:nvSpPr>
        <p:spPr>
          <a:xfrm>
            <a:off x="5531382"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21" name="Oval 20"/>
          <p:cNvSpPr/>
          <p:nvPr/>
        </p:nvSpPr>
        <p:spPr>
          <a:xfrm>
            <a:off x="8773424"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6" name="TextBox 1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122490632"/>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Washington State Map with Population">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userDrawn="1"/>
        </p:nvSpPr>
        <p:spPr>
          <a:xfrm>
            <a:off x="3697619" y="5894225"/>
            <a:ext cx="286603" cy="204716"/>
          </a:xfrm>
          <a:prstGeom prst="rect">
            <a:avLst/>
          </a:prstGeom>
          <a:solidFill>
            <a:srgbClr val="99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200"/>
              </a:spcBef>
              <a:spcAft>
                <a:spcPts val="0"/>
              </a:spcAft>
            </a:pPr>
            <a:endParaRPr lang="en-US" sz="800" dirty="0">
              <a:solidFill>
                <a:prstClr val="black">
                  <a:lumMod val="75000"/>
                  <a:lumOff val="25000"/>
                </a:prstClr>
              </a:solidFill>
              <a:latin typeface="Century Gothic" panose="020B0502020202020204" pitchFamily="34" charset="0"/>
            </a:endParaRPr>
          </a:p>
        </p:txBody>
      </p:sp>
      <p:sp>
        <p:nvSpPr>
          <p:cNvPr id="9" name="Rectangle 8"/>
          <p:cNvSpPr/>
          <p:nvPr userDrawn="1"/>
        </p:nvSpPr>
        <p:spPr>
          <a:xfrm>
            <a:off x="7103857" y="5890326"/>
            <a:ext cx="286603" cy="204716"/>
          </a:xfrm>
          <a:prstGeom prst="rect">
            <a:avLst/>
          </a:prstGeom>
          <a:solidFill>
            <a:srgbClr val="D8E3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200"/>
              </a:spcBef>
              <a:spcAft>
                <a:spcPts val="0"/>
              </a:spcAft>
            </a:pPr>
            <a:endParaRPr lang="en-US" sz="1800" dirty="0">
              <a:solidFill>
                <a:prstClr val="white"/>
              </a:solidFill>
            </a:endParaRPr>
          </a:p>
        </p:txBody>
      </p:sp>
      <p:sp>
        <p:nvSpPr>
          <p:cNvPr id="10" name="TextBox 9"/>
          <p:cNvSpPr txBox="1"/>
          <p:nvPr userDrawn="1"/>
        </p:nvSpPr>
        <p:spPr>
          <a:xfrm>
            <a:off x="1" y="583087"/>
            <a:ext cx="12192000" cy="523220"/>
          </a:xfrm>
          <a:prstGeom prst="rect">
            <a:avLst/>
          </a:prstGeom>
          <a:noFill/>
        </p:spPr>
        <p:txBody>
          <a:bodyPr wrap="none" rtlCol="0">
            <a:noAutofit/>
          </a:bodyPr>
          <a:lstStyle/>
          <a:p>
            <a:pPr algn="ctr" fontAlgn="auto">
              <a:spcBef>
                <a:spcPts val="0"/>
              </a:spcBef>
              <a:spcAft>
                <a:spcPts val="0"/>
              </a:spcAft>
            </a:pPr>
            <a:r>
              <a:rPr lang="en-US" dirty="0">
                <a:solidFill>
                  <a:prstClr val="black">
                    <a:lumMod val="75000"/>
                    <a:lumOff val="25000"/>
                  </a:prstClr>
                </a:solidFill>
                <a:latin typeface="Century Gothic" panose="020B0502020202020204" pitchFamily="34" charset="0"/>
              </a:rPr>
              <a:t>Washington State Local Health Jurisdictions</a:t>
            </a:r>
          </a:p>
        </p:txBody>
      </p:sp>
      <p:cxnSp>
        <p:nvCxnSpPr>
          <p:cNvPr id="11" name="Straight Connector 10"/>
          <p:cNvCxnSpPr/>
          <p:nvPr userDrawn="1"/>
        </p:nvCxnSpPr>
        <p:spPr>
          <a:xfrm flipV="1">
            <a:off x="5763752" y="1196655"/>
            <a:ext cx="666664" cy="1369"/>
          </a:xfrm>
          <a:prstGeom prst="line">
            <a:avLst/>
          </a:prstGeom>
          <a:ln w="50800">
            <a:solidFill>
              <a:srgbClr val="349D96"/>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3699036" y="6272819"/>
            <a:ext cx="286603" cy="204716"/>
          </a:xfrm>
          <a:prstGeom prst="rect">
            <a:avLst/>
          </a:prstGeom>
          <a:solidFill>
            <a:srgbClr val="E8E8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5" name="Rectangle 14"/>
          <p:cNvSpPr/>
          <p:nvPr userDrawn="1"/>
        </p:nvSpPr>
        <p:spPr>
          <a:xfrm>
            <a:off x="7114792" y="6272819"/>
            <a:ext cx="286603" cy="204716"/>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70118" y="6037360"/>
            <a:ext cx="1422005" cy="471857"/>
          </a:xfrm>
          <a:prstGeom prst="rect">
            <a:avLst/>
          </a:prstGeom>
        </p:spPr>
      </p:pic>
      <p:sp>
        <p:nvSpPr>
          <p:cNvPr id="17" name="TextBox 16"/>
          <p:cNvSpPr txBox="1"/>
          <p:nvPr userDrawn="1"/>
        </p:nvSpPr>
        <p:spPr>
          <a:xfrm>
            <a:off x="799879" y="5183825"/>
            <a:ext cx="1965175" cy="400110"/>
          </a:xfrm>
          <a:prstGeom prst="rect">
            <a:avLst/>
          </a:prstGeom>
          <a:noFill/>
        </p:spPr>
        <p:txBody>
          <a:bodyPr wrap="squar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*Agency lead by full-time physician health officer (</a:t>
            </a:r>
            <a:r>
              <a:rPr lang="en-US" sz="1000" b="1" i="1" dirty="0">
                <a:solidFill>
                  <a:prstClr val="black">
                    <a:lumMod val="75000"/>
                    <a:lumOff val="25000"/>
                  </a:prstClr>
                </a:solidFill>
                <a:latin typeface="Century Gothic" panose="020B0502020202020204" pitchFamily="34" charset="0"/>
              </a:rPr>
              <a:t>3</a:t>
            </a:r>
            <a:r>
              <a:rPr lang="en-US" sz="1000" b="1" dirty="0">
                <a:solidFill>
                  <a:prstClr val="black">
                    <a:lumMod val="75000"/>
                    <a:lumOff val="25000"/>
                  </a:prstClr>
                </a:solidFill>
                <a:latin typeface="Century Gothic" panose="020B0502020202020204" pitchFamily="34" charset="0"/>
              </a:rPr>
              <a:t>)</a:t>
            </a:r>
          </a:p>
        </p:txBody>
      </p:sp>
      <p:grpSp>
        <p:nvGrpSpPr>
          <p:cNvPr id="18" name="Group 17"/>
          <p:cNvGrpSpPr/>
          <p:nvPr userDrawn="1"/>
        </p:nvGrpSpPr>
        <p:grpSpPr>
          <a:xfrm>
            <a:off x="1540760" y="1367869"/>
            <a:ext cx="8924846" cy="4392551"/>
            <a:chOff x="1155570" y="1501680"/>
            <a:chExt cx="6693635" cy="4392551"/>
          </a:xfrm>
        </p:grpSpPr>
        <p:grpSp>
          <p:nvGrpSpPr>
            <p:cNvPr id="19" name="Group 18"/>
            <p:cNvGrpSpPr/>
            <p:nvPr/>
          </p:nvGrpSpPr>
          <p:grpSpPr>
            <a:xfrm>
              <a:off x="1155570" y="1501680"/>
              <a:ext cx="6693635" cy="4194289"/>
              <a:chOff x="1777366" y="2155881"/>
              <a:chExt cx="4480731" cy="2843080"/>
            </a:xfrm>
            <a:effectLst>
              <a:outerShdw blurRad="50800" dist="38100" dir="2700000" algn="tl" rotWithShape="0">
                <a:prstClr val="black">
                  <a:alpha val="40000"/>
                </a:prstClr>
              </a:outerShdw>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6" name="Freeform 17"/>
              <p:cNvSpPr>
                <a:spLocks/>
              </p:cNvSpPr>
              <p:nvPr/>
            </p:nvSpPr>
            <p:spPr bwMode="auto">
              <a:xfrm>
                <a:off x="443478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r>
                  <a:rPr lang="en-US" sz="800" dirty="0">
                    <a:solidFill>
                      <a:prstClr val="black">
                        <a:lumMod val="75000"/>
                        <a:lumOff val="25000"/>
                      </a:prstClr>
                    </a:solidFill>
                    <a:latin typeface="Century Gothic" panose="020B0502020202020204" pitchFamily="34" charset="0"/>
                  </a:rPr>
                  <a:t> </a:t>
                </a: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grpSp>
        <p:sp>
          <p:nvSpPr>
            <p:cNvPr id="20" name="TextBox 19"/>
            <p:cNvSpPr txBox="1"/>
            <p:nvPr/>
          </p:nvSpPr>
          <p:spPr>
            <a:xfrm>
              <a:off x="5607265" y="5314585"/>
              <a:ext cx="2202767" cy="579646"/>
            </a:xfrm>
            <a:prstGeom prst="rect">
              <a:avLst/>
            </a:prstGeom>
            <a:noFill/>
            <a:ln w="12700">
              <a:solidFill>
                <a:schemeClr val="bg1"/>
              </a:solidFill>
            </a:ln>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Washington State Total Population </a:t>
              </a:r>
              <a:r>
                <a:rPr lang="en-US" sz="1000" b="1" i="1" dirty="0">
                  <a:solidFill>
                    <a:prstClr val="black">
                      <a:lumMod val="75000"/>
                      <a:lumOff val="25000"/>
                    </a:prstClr>
                  </a:solidFill>
                  <a:latin typeface="Century Gothic" panose="020B0502020202020204" pitchFamily="34" charset="0"/>
                </a:rPr>
                <a:t>(estimate)</a:t>
              </a:r>
            </a:p>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April 2016: 7,183,700</a:t>
              </a:r>
            </a:p>
            <a:p>
              <a:pPr fontAlgn="auto">
                <a:spcBef>
                  <a:spcPts val="200"/>
                </a:spcBef>
                <a:spcAft>
                  <a:spcPts val="0"/>
                </a:spcAft>
              </a:pPr>
              <a:r>
                <a:rPr lang="en-US" sz="1000" b="1" i="1" dirty="0">
                  <a:solidFill>
                    <a:prstClr val="black">
                      <a:lumMod val="75000"/>
                      <a:lumOff val="25000"/>
                    </a:prstClr>
                  </a:solidFill>
                  <a:latin typeface="Century Gothic" panose="020B0502020202020204" pitchFamily="34" charset="0"/>
                </a:rPr>
                <a:t>Source: </a:t>
              </a:r>
              <a:r>
                <a:rPr lang="en-US" sz="1000" b="1" dirty="0">
                  <a:solidFill>
                    <a:prstClr val="black">
                      <a:lumMod val="75000"/>
                      <a:lumOff val="25000"/>
                    </a:prstClr>
                  </a:solidFill>
                  <a:latin typeface="Century Gothic" panose="020B0502020202020204" pitchFamily="34" charset="0"/>
                </a:rPr>
                <a:t>Office of Financial Management</a:t>
              </a:r>
            </a:p>
          </p:txBody>
        </p:sp>
        <p:sp>
          <p:nvSpPr>
            <p:cNvPr id="21" name="TextBox 20"/>
            <p:cNvSpPr txBox="1"/>
            <p:nvPr/>
          </p:nvSpPr>
          <p:spPr>
            <a:xfrm>
              <a:off x="3433400" y="1592155"/>
              <a:ext cx="588142"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Whatcom</a:t>
              </a:r>
            </a:p>
            <a:p>
              <a:pPr algn="ctr" fontAlgn="auto">
                <a:spcBef>
                  <a:spcPts val="0"/>
                </a:spcBef>
                <a:spcAft>
                  <a:spcPts val="0"/>
                </a:spcAft>
              </a:pPr>
              <a:r>
                <a:rPr lang="en-US" sz="1000" b="1" i="1" dirty="0">
                  <a:solidFill>
                    <a:prstClr val="white"/>
                  </a:solidFill>
                  <a:latin typeface="Century Gothic" panose="020B0502020202020204" pitchFamily="34" charset="0"/>
                </a:rPr>
                <a:t>212,540</a:t>
              </a:r>
            </a:p>
          </p:txBody>
        </p:sp>
        <p:sp>
          <p:nvSpPr>
            <p:cNvPr id="22" name="TextBox 21"/>
            <p:cNvSpPr txBox="1"/>
            <p:nvPr/>
          </p:nvSpPr>
          <p:spPr>
            <a:xfrm>
              <a:off x="3450960" y="2027431"/>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Skagit</a:t>
              </a:r>
            </a:p>
            <a:p>
              <a:pPr algn="ctr" fontAlgn="auto">
                <a:spcBef>
                  <a:spcPts val="0"/>
                </a:spcBef>
                <a:spcAft>
                  <a:spcPts val="0"/>
                </a:spcAft>
              </a:pPr>
              <a:r>
                <a:rPr lang="en-US" sz="1000" b="1" i="1" dirty="0">
                  <a:solidFill>
                    <a:prstClr val="white"/>
                  </a:solidFill>
                  <a:latin typeface="Century Gothic" panose="020B0502020202020204" pitchFamily="34" charset="0"/>
                </a:rPr>
                <a:t>122,270</a:t>
              </a:r>
            </a:p>
          </p:txBody>
        </p:sp>
        <p:sp>
          <p:nvSpPr>
            <p:cNvPr id="23" name="TextBox 22"/>
            <p:cNvSpPr txBox="1"/>
            <p:nvPr/>
          </p:nvSpPr>
          <p:spPr>
            <a:xfrm>
              <a:off x="3380995" y="2561877"/>
              <a:ext cx="68191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Snohomish*</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772,860</a:t>
              </a:r>
            </a:p>
          </p:txBody>
        </p:sp>
        <p:sp>
          <p:nvSpPr>
            <p:cNvPr id="24" name="TextBox 23"/>
            <p:cNvSpPr txBox="1"/>
            <p:nvPr/>
          </p:nvSpPr>
          <p:spPr>
            <a:xfrm>
              <a:off x="3207143" y="3142394"/>
              <a:ext cx="778097" cy="553998"/>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Seattle &amp; King</a:t>
              </a:r>
            </a:p>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County</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2,105,100</a:t>
              </a:r>
            </a:p>
          </p:txBody>
        </p:sp>
        <p:sp>
          <p:nvSpPr>
            <p:cNvPr id="25" name="TextBox 24"/>
            <p:cNvSpPr txBox="1"/>
            <p:nvPr/>
          </p:nvSpPr>
          <p:spPr>
            <a:xfrm>
              <a:off x="2965914" y="3810731"/>
              <a:ext cx="89471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Tacoma-Pierce*</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844,490</a:t>
              </a:r>
            </a:p>
          </p:txBody>
        </p:sp>
        <p:sp>
          <p:nvSpPr>
            <p:cNvPr id="26" name="TextBox 25"/>
            <p:cNvSpPr txBox="1"/>
            <p:nvPr/>
          </p:nvSpPr>
          <p:spPr>
            <a:xfrm>
              <a:off x="2750271" y="4283681"/>
              <a:ext cx="43545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Lewis</a:t>
              </a:r>
            </a:p>
            <a:p>
              <a:pPr algn="ctr" fontAlgn="auto">
                <a:spcBef>
                  <a:spcPts val="0"/>
                </a:spcBef>
                <a:spcAft>
                  <a:spcPts val="0"/>
                </a:spcAft>
              </a:pPr>
              <a:r>
                <a:rPr lang="en-US" sz="1000" b="1" dirty="0">
                  <a:solidFill>
                    <a:prstClr val="white"/>
                  </a:solidFill>
                  <a:latin typeface="Century Gothic" panose="020B0502020202020204" pitchFamily="34" charset="0"/>
                </a:rPr>
                <a:t>76,890</a:t>
              </a:r>
            </a:p>
          </p:txBody>
        </p:sp>
        <p:sp>
          <p:nvSpPr>
            <p:cNvPr id="27" name="TextBox 26"/>
            <p:cNvSpPr txBox="1"/>
            <p:nvPr/>
          </p:nvSpPr>
          <p:spPr>
            <a:xfrm>
              <a:off x="2602223" y="4731699"/>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Cowlitz</a:t>
              </a:r>
            </a:p>
            <a:p>
              <a:pPr algn="ctr" fontAlgn="auto">
                <a:spcBef>
                  <a:spcPts val="0"/>
                </a:spcBef>
                <a:spcAft>
                  <a:spcPts val="0"/>
                </a:spcAft>
              </a:pPr>
              <a:r>
                <a:rPr lang="en-US" sz="1000" b="1" i="1" dirty="0">
                  <a:solidFill>
                    <a:prstClr val="white"/>
                  </a:solidFill>
                  <a:latin typeface="Century Gothic" panose="020B0502020202020204" pitchFamily="34" charset="0"/>
                </a:rPr>
                <a:t>104,850</a:t>
              </a:r>
            </a:p>
          </p:txBody>
        </p:sp>
        <p:sp>
          <p:nvSpPr>
            <p:cNvPr id="28" name="TextBox 27"/>
            <p:cNvSpPr txBox="1"/>
            <p:nvPr/>
          </p:nvSpPr>
          <p:spPr>
            <a:xfrm>
              <a:off x="2727350" y="5239124"/>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Clark*</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461,010</a:t>
              </a:r>
            </a:p>
          </p:txBody>
        </p:sp>
        <p:sp>
          <p:nvSpPr>
            <p:cNvPr id="29" name="TextBox 28"/>
            <p:cNvSpPr txBox="1"/>
            <p:nvPr/>
          </p:nvSpPr>
          <p:spPr>
            <a:xfrm>
              <a:off x="3230262" y="4819375"/>
              <a:ext cx="60617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Skamania</a:t>
              </a:r>
            </a:p>
            <a:p>
              <a:pPr algn="ctr" fontAlgn="auto">
                <a:spcBef>
                  <a:spcPts val="0"/>
                </a:spcBef>
                <a:spcAft>
                  <a:spcPts val="0"/>
                </a:spcAft>
              </a:pPr>
              <a:r>
                <a:rPr lang="en-US" sz="1000" b="1" i="1" dirty="0">
                  <a:solidFill>
                    <a:prstClr val="white"/>
                  </a:solidFill>
                  <a:latin typeface="Century Gothic" panose="020B0502020202020204" pitchFamily="34" charset="0"/>
                </a:rPr>
                <a:t>11,500</a:t>
              </a:r>
            </a:p>
          </p:txBody>
        </p:sp>
        <p:sp>
          <p:nvSpPr>
            <p:cNvPr id="30" name="TextBox 29"/>
            <p:cNvSpPr txBox="1"/>
            <p:nvPr/>
          </p:nvSpPr>
          <p:spPr>
            <a:xfrm>
              <a:off x="4094745" y="5160380"/>
              <a:ext cx="50518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Klickitat</a:t>
              </a:r>
            </a:p>
            <a:p>
              <a:pPr algn="ctr" fontAlgn="auto">
                <a:spcBef>
                  <a:spcPts val="0"/>
                </a:spcBef>
                <a:spcAft>
                  <a:spcPts val="0"/>
                </a:spcAft>
              </a:pPr>
              <a:r>
                <a:rPr lang="en-US" sz="1000" b="1" i="1" dirty="0">
                  <a:solidFill>
                    <a:prstClr val="white"/>
                  </a:solidFill>
                  <a:latin typeface="Century Gothic" panose="020B0502020202020204" pitchFamily="34" charset="0"/>
                </a:rPr>
                <a:t>21,270</a:t>
              </a:r>
            </a:p>
          </p:txBody>
        </p:sp>
        <p:sp>
          <p:nvSpPr>
            <p:cNvPr id="31" name="TextBox 30"/>
            <p:cNvSpPr txBox="1"/>
            <p:nvPr/>
          </p:nvSpPr>
          <p:spPr>
            <a:xfrm>
              <a:off x="2517488" y="2254709"/>
              <a:ext cx="43545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Island</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82,910</a:t>
              </a:r>
            </a:p>
          </p:txBody>
        </p:sp>
        <p:sp>
          <p:nvSpPr>
            <p:cNvPr id="32" name="TextBox 31"/>
            <p:cNvSpPr txBox="1"/>
            <p:nvPr/>
          </p:nvSpPr>
          <p:spPr>
            <a:xfrm>
              <a:off x="1559200" y="2518302"/>
              <a:ext cx="499175"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Clallam</a:t>
              </a:r>
            </a:p>
            <a:p>
              <a:pPr algn="ctr" fontAlgn="auto">
                <a:spcBef>
                  <a:spcPts val="0"/>
                </a:spcBef>
                <a:spcAft>
                  <a:spcPts val="0"/>
                </a:spcAft>
              </a:pPr>
              <a:r>
                <a:rPr lang="en-US" sz="1000" b="1" i="1" dirty="0">
                  <a:solidFill>
                    <a:prstClr val="white"/>
                  </a:solidFill>
                  <a:latin typeface="Century Gothic" panose="020B0502020202020204" pitchFamily="34" charset="0"/>
                </a:rPr>
                <a:t>73,410</a:t>
              </a:r>
            </a:p>
          </p:txBody>
        </p:sp>
        <p:sp>
          <p:nvSpPr>
            <p:cNvPr id="33" name="TextBox 32"/>
            <p:cNvSpPr txBox="1"/>
            <p:nvPr/>
          </p:nvSpPr>
          <p:spPr>
            <a:xfrm>
              <a:off x="1639079" y="2907111"/>
              <a:ext cx="552074"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Jefferson</a:t>
              </a:r>
            </a:p>
            <a:p>
              <a:pPr algn="ctr" fontAlgn="auto">
                <a:spcBef>
                  <a:spcPts val="0"/>
                </a:spcBef>
                <a:spcAft>
                  <a:spcPts val="0"/>
                </a:spcAft>
              </a:pPr>
              <a:r>
                <a:rPr lang="en-US" sz="1000" b="1" i="1" dirty="0">
                  <a:solidFill>
                    <a:prstClr val="white"/>
                  </a:solidFill>
                  <a:latin typeface="Century Gothic" panose="020B0502020202020204" pitchFamily="34" charset="0"/>
                </a:rPr>
                <a:t>31,090</a:t>
              </a:r>
            </a:p>
          </p:txBody>
        </p:sp>
        <p:sp>
          <p:nvSpPr>
            <p:cNvPr id="34" name="TextBox 33"/>
            <p:cNvSpPr txBox="1"/>
            <p:nvPr/>
          </p:nvSpPr>
          <p:spPr>
            <a:xfrm>
              <a:off x="1637192" y="3319160"/>
              <a:ext cx="454691" cy="553998"/>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Grays</a:t>
              </a:r>
            </a:p>
            <a:p>
              <a:pPr algn="ctr" fontAlgn="auto">
                <a:spcBef>
                  <a:spcPts val="0"/>
                </a:spcBef>
                <a:spcAft>
                  <a:spcPts val="0"/>
                </a:spcAft>
              </a:pPr>
              <a:r>
                <a:rPr lang="en-US" sz="1000" b="1" dirty="0">
                  <a:solidFill>
                    <a:prstClr val="white"/>
                  </a:solidFill>
                  <a:latin typeface="Century Gothic" panose="020B0502020202020204" pitchFamily="34" charset="0"/>
                </a:rPr>
                <a:t>Harbor</a:t>
              </a:r>
            </a:p>
            <a:p>
              <a:pPr algn="ctr" fontAlgn="auto">
                <a:spcBef>
                  <a:spcPts val="0"/>
                </a:spcBef>
                <a:spcAft>
                  <a:spcPts val="0"/>
                </a:spcAft>
              </a:pPr>
              <a:r>
                <a:rPr lang="en-US" sz="1000" b="1" i="1" dirty="0">
                  <a:solidFill>
                    <a:prstClr val="white"/>
                  </a:solidFill>
                  <a:latin typeface="Century Gothic" panose="020B0502020202020204" pitchFamily="34" charset="0"/>
                </a:rPr>
                <a:t>72,820</a:t>
              </a:r>
            </a:p>
          </p:txBody>
        </p:sp>
        <p:sp>
          <p:nvSpPr>
            <p:cNvPr id="35" name="TextBox 34"/>
            <p:cNvSpPr txBox="1"/>
            <p:nvPr/>
          </p:nvSpPr>
          <p:spPr>
            <a:xfrm>
              <a:off x="1794273" y="4257708"/>
              <a:ext cx="451085"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Pacific</a:t>
              </a:r>
            </a:p>
            <a:p>
              <a:pPr algn="ctr" fontAlgn="auto">
                <a:spcBef>
                  <a:spcPts val="0"/>
                </a:spcBef>
                <a:spcAft>
                  <a:spcPts val="0"/>
                </a:spcAft>
              </a:pPr>
              <a:r>
                <a:rPr lang="en-US" sz="1000" b="1" i="1" dirty="0">
                  <a:solidFill>
                    <a:prstClr val="white"/>
                  </a:solidFill>
                  <a:latin typeface="Century Gothic" panose="020B0502020202020204" pitchFamily="34" charset="0"/>
                </a:rPr>
                <a:t>21,180</a:t>
              </a:r>
            </a:p>
          </p:txBody>
        </p:sp>
        <p:sp>
          <p:nvSpPr>
            <p:cNvPr id="36" name="TextBox 35"/>
            <p:cNvSpPr txBox="1"/>
            <p:nvPr/>
          </p:nvSpPr>
          <p:spPr>
            <a:xfrm>
              <a:off x="1673377" y="4739274"/>
              <a:ext cx="691535"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Wahkiakum</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4,000</a:t>
              </a:r>
            </a:p>
          </p:txBody>
        </p:sp>
        <p:sp>
          <p:nvSpPr>
            <p:cNvPr id="37" name="TextBox 36"/>
            <p:cNvSpPr txBox="1"/>
            <p:nvPr/>
          </p:nvSpPr>
          <p:spPr>
            <a:xfrm>
              <a:off x="2430509" y="3884109"/>
              <a:ext cx="51600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Thurston</a:t>
              </a:r>
            </a:p>
            <a:p>
              <a:pPr algn="ctr" fontAlgn="auto">
                <a:spcBef>
                  <a:spcPts val="0"/>
                </a:spcBef>
                <a:spcAft>
                  <a:spcPts val="0"/>
                </a:spcAft>
              </a:pPr>
              <a:r>
                <a:rPr lang="en-US" sz="1000" b="1" i="1" dirty="0">
                  <a:solidFill>
                    <a:prstClr val="white"/>
                  </a:solidFill>
                  <a:latin typeface="Century Gothic" panose="020B0502020202020204" pitchFamily="34" charset="0"/>
                </a:rPr>
                <a:t>272,690</a:t>
              </a:r>
            </a:p>
          </p:txBody>
        </p:sp>
        <p:sp>
          <p:nvSpPr>
            <p:cNvPr id="38" name="TextBox 37"/>
            <p:cNvSpPr txBox="1"/>
            <p:nvPr/>
          </p:nvSpPr>
          <p:spPr>
            <a:xfrm>
              <a:off x="2162865" y="3474369"/>
              <a:ext cx="449883"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Mason</a:t>
              </a:r>
            </a:p>
            <a:p>
              <a:pPr algn="ctr" fontAlgn="auto">
                <a:spcBef>
                  <a:spcPts val="0"/>
                </a:spcBef>
                <a:spcAft>
                  <a:spcPts val="0"/>
                </a:spcAft>
              </a:pPr>
              <a:r>
                <a:rPr lang="en-US" sz="1000" b="1" i="1" dirty="0">
                  <a:solidFill>
                    <a:prstClr val="white"/>
                  </a:solidFill>
                  <a:latin typeface="Century Gothic" panose="020B0502020202020204" pitchFamily="34" charset="0"/>
                </a:rPr>
                <a:t>63,320</a:t>
              </a:r>
            </a:p>
          </p:txBody>
        </p:sp>
        <p:sp>
          <p:nvSpPr>
            <p:cNvPr id="39" name="TextBox 38"/>
            <p:cNvSpPr txBox="1"/>
            <p:nvPr/>
          </p:nvSpPr>
          <p:spPr>
            <a:xfrm>
              <a:off x="4307417" y="4452314"/>
              <a:ext cx="49436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Yakima</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250,900</a:t>
              </a:r>
            </a:p>
          </p:txBody>
        </p:sp>
        <p:sp>
          <p:nvSpPr>
            <p:cNvPr id="40" name="TextBox 39"/>
            <p:cNvSpPr txBox="1"/>
            <p:nvPr/>
          </p:nvSpPr>
          <p:spPr>
            <a:xfrm>
              <a:off x="4336130" y="3648644"/>
              <a:ext cx="436658"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Kittitas</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43,710</a:t>
              </a:r>
            </a:p>
          </p:txBody>
        </p:sp>
        <p:sp>
          <p:nvSpPr>
            <p:cNvPr id="41" name="TextBox 40"/>
            <p:cNvSpPr txBox="1"/>
            <p:nvPr/>
          </p:nvSpPr>
          <p:spPr>
            <a:xfrm>
              <a:off x="4378365" y="3024131"/>
              <a:ext cx="476333"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Chelan</a:t>
              </a:r>
            </a:p>
            <a:p>
              <a:pPr algn="ctr" fontAlgn="auto">
                <a:spcBef>
                  <a:spcPts val="0"/>
                </a:spcBef>
                <a:spcAft>
                  <a:spcPts val="0"/>
                </a:spcAft>
              </a:pPr>
              <a:r>
                <a:rPr lang="en-US" sz="1000" b="1" i="1" dirty="0">
                  <a:solidFill>
                    <a:prstClr val="white"/>
                  </a:solidFill>
                  <a:latin typeface="Century Gothic" panose="020B0502020202020204" pitchFamily="34" charset="0"/>
                </a:rPr>
                <a:t>75,910</a:t>
              </a:r>
            </a:p>
          </p:txBody>
        </p:sp>
        <p:sp>
          <p:nvSpPr>
            <p:cNvPr id="42" name="TextBox 41"/>
            <p:cNvSpPr txBox="1"/>
            <p:nvPr/>
          </p:nvSpPr>
          <p:spPr>
            <a:xfrm>
              <a:off x="5030459" y="3042937"/>
              <a:ext cx="517209"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Douglas</a:t>
              </a:r>
            </a:p>
            <a:p>
              <a:pPr algn="ctr" fontAlgn="auto">
                <a:spcBef>
                  <a:spcPts val="0"/>
                </a:spcBef>
                <a:spcAft>
                  <a:spcPts val="0"/>
                </a:spcAft>
              </a:pPr>
              <a:r>
                <a:rPr lang="en-US" sz="1000" b="1" i="1" dirty="0">
                  <a:solidFill>
                    <a:prstClr val="white"/>
                  </a:solidFill>
                  <a:latin typeface="Century Gothic" panose="020B0502020202020204" pitchFamily="34" charset="0"/>
                </a:rPr>
                <a:t>40,720</a:t>
              </a:r>
            </a:p>
          </p:txBody>
        </p:sp>
        <p:sp>
          <p:nvSpPr>
            <p:cNvPr id="43" name="TextBox 42"/>
            <p:cNvSpPr txBox="1"/>
            <p:nvPr/>
          </p:nvSpPr>
          <p:spPr>
            <a:xfrm>
              <a:off x="4737463" y="2783022"/>
              <a:ext cx="968054" cy="246221"/>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(Chelan-Douglas)</a:t>
              </a:r>
            </a:p>
          </p:txBody>
        </p:sp>
        <p:sp>
          <p:nvSpPr>
            <p:cNvPr id="44" name="TextBox 43"/>
            <p:cNvSpPr txBox="1"/>
            <p:nvPr/>
          </p:nvSpPr>
          <p:spPr>
            <a:xfrm>
              <a:off x="5017035" y="1906893"/>
              <a:ext cx="642244"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Okanogan</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41,730</a:t>
              </a:r>
            </a:p>
          </p:txBody>
        </p:sp>
        <p:sp>
          <p:nvSpPr>
            <p:cNvPr id="45" name="TextBox 44"/>
            <p:cNvSpPr txBox="1"/>
            <p:nvPr/>
          </p:nvSpPr>
          <p:spPr>
            <a:xfrm>
              <a:off x="5317296" y="4788400"/>
              <a:ext cx="489557"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Benton</a:t>
              </a:r>
            </a:p>
            <a:p>
              <a:pPr algn="ctr" fontAlgn="auto">
                <a:spcBef>
                  <a:spcPts val="0"/>
                </a:spcBef>
                <a:spcAft>
                  <a:spcPts val="0"/>
                </a:spcAft>
              </a:pPr>
              <a:r>
                <a:rPr lang="en-US" sz="1000" b="1" i="1" dirty="0">
                  <a:solidFill>
                    <a:prstClr val="white"/>
                  </a:solidFill>
                  <a:latin typeface="Century Gothic" panose="020B0502020202020204" pitchFamily="34" charset="0"/>
                </a:rPr>
                <a:t>190,500</a:t>
              </a:r>
            </a:p>
          </p:txBody>
        </p:sp>
        <p:sp>
          <p:nvSpPr>
            <p:cNvPr id="46" name="TextBox 45"/>
            <p:cNvSpPr txBox="1"/>
            <p:nvPr/>
          </p:nvSpPr>
          <p:spPr>
            <a:xfrm>
              <a:off x="5779941" y="4498791"/>
              <a:ext cx="49556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Franklin</a:t>
              </a:r>
            </a:p>
            <a:p>
              <a:pPr algn="ctr" fontAlgn="auto">
                <a:spcBef>
                  <a:spcPts val="0"/>
                </a:spcBef>
                <a:spcAft>
                  <a:spcPts val="0"/>
                </a:spcAft>
              </a:pPr>
              <a:r>
                <a:rPr lang="en-US" sz="1000" b="1" i="1" dirty="0">
                  <a:solidFill>
                    <a:prstClr val="white"/>
                  </a:solidFill>
                  <a:latin typeface="Century Gothic" panose="020B0502020202020204" pitchFamily="34" charset="0"/>
                </a:rPr>
                <a:t>88,670</a:t>
              </a:r>
            </a:p>
          </p:txBody>
        </p:sp>
        <p:sp>
          <p:nvSpPr>
            <p:cNvPr id="47" name="TextBox 46"/>
            <p:cNvSpPr txBox="1"/>
            <p:nvPr/>
          </p:nvSpPr>
          <p:spPr>
            <a:xfrm>
              <a:off x="5341221" y="4344613"/>
              <a:ext cx="930784" cy="246221"/>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(Benton-Franklin)</a:t>
              </a:r>
            </a:p>
          </p:txBody>
        </p:sp>
        <p:sp>
          <p:nvSpPr>
            <p:cNvPr id="48" name="TextBox 47"/>
            <p:cNvSpPr txBox="1"/>
            <p:nvPr/>
          </p:nvSpPr>
          <p:spPr>
            <a:xfrm>
              <a:off x="5375886" y="3580747"/>
              <a:ext cx="435456"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Grant</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94,610</a:t>
              </a:r>
            </a:p>
          </p:txBody>
        </p:sp>
        <p:sp>
          <p:nvSpPr>
            <p:cNvPr id="49" name="TextBox 48"/>
            <p:cNvSpPr txBox="1"/>
            <p:nvPr/>
          </p:nvSpPr>
          <p:spPr>
            <a:xfrm>
              <a:off x="6165950" y="1946663"/>
              <a:ext cx="381355"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Ferry</a:t>
              </a:r>
            </a:p>
            <a:p>
              <a:pPr algn="ctr" fontAlgn="auto">
                <a:spcBef>
                  <a:spcPts val="0"/>
                </a:spcBef>
                <a:spcAft>
                  <a:spcPts val="0"/>
                </a:spcAft>
              </a:pPr>
              <a:r>
                <a:rPr lang="en-US" sz="1000" b="1" i="1" dirty="0">
                  <a:solidFill>
                    <a:prstClr val="white"/>
                  </a:solidFill>
                  <a:latin typeface="Century Gothic" panose="020B0502020202020204" pitchFamily="34" charset="0"/>
                </a:rPr>
                <a:t>7,700</a:t>
              </a:r>
            </a:p>
          </p:txBody>
        </p:sp>
        <p:sp>
          <p:nvSpPr>
            <p:cNvPr id="50" name="TextBox 49"/>
            <p:cNvSpPr txBox="1"/>
            <p:nvPr/>
          </p:nvSpPr>
          <p:spPr>
            <a:xfrm>
              <a:off x="6698109" y="2179078"/>
              <a:ext cx="494366"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Stevens</a:t>
              </a:r>
            </a:p>
            <a:p>
              <a:pPr algn="ctr" fontAlgn="auto">
                <a:spcBef>
                  <a:spcPts val="0"/>
                </a:spcBef>
                <a:spcAft>
                  <a:spcPts val="0"/>
                </a:spcAft>
              </a:pPr>
              <a:r>
                <a:rPr lang="en-US" sz="1000" b="1" i="1" dirty="0">
                  <a:solidFill>
                    <a:prstClr val="white"/>
                  </a:solidFill>
                  <a:latin typeface="Century Gothic" panose="020B0502020202020204" pitchFamily="34" charset="0"/>
                </a:rPr>
                <a:t>44,100</a:t>
              </a:r>
            </a:p>
          </p:txBody>
        </p:sp>
        <p:sp>
          <p:nvSpPr>
            <p:cNvPr id="51" name="TextBox 50"/>
            <p:cNvSpPr txBox="1"/>
            <p:nvPr/>
          </p:nvSpPr>
          <p:spPr>
            <a:xfrm>
              <a:off x="7192096" y="1859639"/>
              <a:ext cx="441467" cy="553998"/>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Pend</a:t>
              </a:r>
            </a:p>
            <a:p>
              <a:pPr algn="ctr" fontAlgn="auto">
                <a:spcBef>
                  <a:spcPts val="0"/>
                </a:spcBef>
                <a:spcAft>
                  <a:spcPts val="0"/>
                </a:spcAft>
              </a:pPr>
              <a:r>
                <a:rPr lang="en-US" sz="1000" b="1" dirty="0">
                  <a:solidFill>
                    <a:prstClr val="white"/>
                  </a:solidFill>
                  <a:latin typeface="Century Gothic" panose="020B0502020202020204" pitchFamily="34" charset="0"/>
                </a:rPr>
                <a:t>Oreille</a:t>
              </a:r>
            </a:p>
            <a:p>
              <a:pPr algn="ctr" fontAlgn="auto">
                <a:spcBef>
                  <a:spcPts val="0"/>
                </a:spcBef>
                <a:spcAft>
                  <a:spcPts val="0"/>
                </a:spcAft>
              </a:pPr>
              <a:r>
                <a:rPr lang="en-US" sz="1000" b="1" i="1" dirty="0">
                  <a:solidFill>
                    <a:prstClr val="white"/>
                  </a:solidFill>
                  <a:latin typeface="Century Gothic" panose="020B0502020202020204" pitchFamily="34" charset="0"/>
                </a:rPr>
                <a:t>13,290</a:t>
              </a:r>
            </a:p>
          </p:txBody>
        </p:sp>
        <p:sp>
          <p:nvSpPr>
            <p:cNvPr id="52" name="TextBox 51"/>
            <p:cNvSpPr txBox="1"/>
            <p:nvPr/>
          </p:nvSpPr>
          <p:spPr>
            <a:xfrm>
              <a:off x="6255027" y="3072466"/>
              <a:ext cx="464310"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Lincoln</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10,640</a:t>
              </a:r>
            </a:p>
          </p:txBody>
        </p:sp>
        <p:sp>
          <p:nvSpPr>
            <p:cNvPr id="53" name="TextBox 52"/>
            <p:cNvSpPr txBox="1"/>
            <p:nvPr/>
          </p:nvSpPr>
          <p:spPr>
            <a:xfrm>
              <a:off x="7038910" y="3050097"/>
              <a:ext cx="552074"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Spokane</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492,530</a:t>
              </a:r>
            </a:p>
          </p:txBody>
        </p:sp>
        <p:sp>
          <p:nvSpPr>
            <p:cNvPr id="54" name="TextBox 53"/>
            <p:cNvSpPr txBox="1"/>
            <p:nvPr/>
          </p:nvSpPr>
          <p:spPr>
            <a:xfrm>
              <a:off x="6198841" y="3768082"/>
              <a:ext cx="46911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Adams</a:t>
              </a:r>
            </a:p>
            <a:p>
              <a:pPr algn="ctr" fontAlgn="auto">
                <a:spcBef>
                  <a:spcPts val="0"/>
                </a:spcBef>
                <a:spcAft>
                  <a:spcPts val="0"/>
                </a:spcAft>
              </a:pPr>
              <a:r>
                <a:rPr lang="en-US" sz="1000" b="1" i="1" dirty="0">
                  <a:solidFill>
                    <a:prstClr val="white"/>
                  </a:solidFill>
                  <a:latin typeface="Century Gothic" panose="020B0502020202020204" pitchFamily="34" charset="0"/>
                </a:rPr>
                <a:t>19,510</a:t>
              </a:r>
            </a:p>
          </p:txBody>
        </p:sp>
        <p:sp>
          <p:nvSpPr>
            <p:cNvPr id="55" name="TextBox 54"/>
            <p:cNvSpPr txBox="1"/>
            <p:nvPr/>
          </p:nvSpPr>
          <p:spPr>
            <a:xfrm>
              <a:off x="6988174" y="3777256"/>
              <a:ext cx="546063"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Whitman</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47,940</a:t>
              </a:r>
            </a:p>
          </p:txBody>
        </p:sp>
        <p:sp>
          <p:nvSpPr>
            <p:cNvPr id="56" name="TextBox 55"/>
            <p:cNvSpPr txBox="1"/>
            <p:nvPr/>
          </p:nvSpPr>
          <p:spPr>
            <a:xfrm>
              <a:off x="6132447" y="4781974"/>
              <a:ext cx="684322"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white"/>
                  </a:solidFill>
                  <a:latin typeface="Century Gothic" panose="020B0502020202020204" pitchFamily="34" charset="0"/>
                </a:rPr>
                <a:t>Walla Walla</a:t>
              </a:r>
            </a:p>
            <a:p>
              <a:pPr algn="ctr" fontAlgn="auto">
                <a:spcBef>
                  <a:spcPts val="0"/>
                </a:spcBef>
                <a:spcAft>
                  <a:spcPts val="0"/>
                </a:spcAft>
              </a:pPr>
              <a:r>
                <a:rPr lang="en-US" sz="1000" b="1" i="1" dirty="0">
                  <a:solidFill>
                    <a:prstClr val="white"/>
                  </a:solidFill>
                  <a:latin typeface="Century Gothic" panose="020B0502020202020204" pitchFamily="34" charset="0"/>
                </a:rPr>
                <a:t>60,730</a:t>
              </a:r>
            </a:p>
          </p:txBody>
        </p:sp>
        <p:sp>
          <p:nvSpPr>
            <p:cNvPr id="57" name="TextBox 56"/>
            <p:cNvSpPr txBox="1"/>
            <p:nvPr/>
          </p:nvSpPr>
          <p:spPr>
            <a:xfrm>
              <a:off x="6783441" y="4664743"/>
              <a:ext cx="595355"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Columbia</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1,050</a:t>
              </a:r>
            </a:p>
          </p:txBody>
        </p:sp>
        <p:sp>
          <p:nvSpPr>
            <p:cNvPr id="58" name="TextBox 57"/>
            <p:cNvSpPr txBox="1"/>
            <p:nvPr/>
          </p:nvSpPr>
          <p:spPr>
            <a:xfrm>
              <a:off x="7027247" y="4316070"/>
              <a:ext cx="51119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Garfield</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2,200</a:t>
              </a:r>
            </a:p>
          </p:txBody>
        </p:sp>
        <p:sp>
          <p:nvSpPr>
            <p:cNvPr id="59" name="TextBox 58"/>
            <p:cNvSpPr txBox="1"/>
            <p:nvPr/>
          </p:nvSpPr>
          <p:spPr>
            <a:xfrm>
              <a:off x="7373900" y="4698362"/>
              <a:ext cx="435456" cy="400110"/>
            </a:xfrm>
            <a:prstGeom prst="rect">
              <a:avLst/>
            </a:prstGeom>
            <a:noFill/>
            <a:ln w="12700">
              <a:noFill/>
            </a:ln>
          </p:spPr>
          <p:txBody>
            <a:bodyPr wrap="none" rtlCol="0">
              <a:spAutoFit/>
            </a:bodyPr>
            <a:lstStyle/>
            <a:p>
              <a:pPr algn="ctr" fontAlgn="auto">
                <a:spcBef>
                  <a:spcPts val="200"/>
                </a:spcBef>
                <a:spcAft>
                  <a:spcPts val="0"/>
                </a:spcAft>
              </a:pPr>
              <a:r>
                <a:rPr lang="en-US" sz="1000" b="1" dirty="0">
                  <a:solidFill>
                    <a:prstClr val="black">
                      <a:lumMod val="75000"/>
                      <a:lumOff val="25000"/>
                    </a:prstClr>
                  </a:solidFill>
                  <a:latin typeface="Century Gothic" panose="020B0502020202020204" pitchFamily="34" charset="0"/>
                </a:rPr>
                <a:t>Asotin</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22,150</a:t>
              </a:r>
            </a:p>
          </p:txBody>
        </p:sp>
        <p:sp>
          <p:nvSpPr>
            <p:cNvPr id="60" name="TextBox 59"/>
            <p:cNvSpPr txBox="1"/>
            <p:nvPr/>
          </p:nvSpPr>
          <p:spPr>
            <a:xfrm>
              <a:off x="6295066" y="1662712"/>
              <a:ext cx="1139976" cy="246221"/>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white"/>
                  </a:solidFill>
                  <a:latin typeface="Century Gothic" panose="020B0502020202020204" pitchFamily="34" charset="0"/>
                </a:rPr>
                <a:t>(Northeast Tri County)</a:t>
              </a:r>
            </a:p>
          </p:txBody>
        </p:sp>
        <p:sp>
          <p:nvSpPr>
            <p:cNvPr id="61" name="TextBox 60"/>
            <p:cNvSpPr txBox="1"/>
            <p:nvPr/>
          </p:nvSpPr>
          <p:spPr>
            <a:xfrm>
              <a:off x="2125400" y="1633938"/>
              <a:ext cx="561692"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San Juan</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16,329</a:t>
              </a:r>
            </a:p>
          </p:txBody>
        </p:sp>
        <p:sp>
          <p:nvSpPr>
            <p:cNvPr id="62" name="TextBox 61"/>
            <p:cNvSpPr txBox="1"/>
            <p:nvPr/>
          </p:nvSpPr>
          <p:spPr>
            <a:xfrm>
              <a:off x="2566840" y="2986762"/>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Kitsap</a:t>
              </a:r>
            </a:p>
            <a:p>
              <a:pPr algn="ctr" fontAlgn="auto">
                <a:spcBef>
                  <a:spcPts val="0"/>
                </a:spcBef>
                <a:spcAft>
                  <a:spcPts val="0"/>
                </a:spcAft>
              </a:pPr>
              <a:r>
                <a:rPr lang="en-US" sz="1000" b="1" i="1" dirty="0">
                  <a:solidFill>
                    <a:prstClr val="black">
                      <a:lumMod val="75000"/>
                      <a:lumOff val="25000"/>
                    </a:prstClr>
                  </a:solidFill>
                  <a:latin typeface="Century Gothic" panose="020B0502020202020204" pitchFamily="34" charset="0"/>
                </a:rPr>
                <a:t>262,590</a:t>
              </a:r>
            </a:p>
          </p:txBody>
        </p:sp>
      </p:grpSp>
      <p:sp>
        <p:nvSpPr>
          <p:cNvPr id="124" name="TextBox 123"/>
          <p:cNvSpPr txBox="1"/>
          <p:nvPr userDrawn="1"/>
        </p:nvSpPr>
        <p:spPr>
          <a:xfrm>
            <a:off x="3983079" y="5803980"/>
            <a:ext cx="1747594" cy="400110"/>
          </a:xfrm>
          <a:prstGeom prst="rect">
            <a:avLst/>
          </a:prstGeom>
          <a:noFill/>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Public Health &amp; Human</a:t>
            </a:r>
          </a:p>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Services Department (16)</a:t>
            </a:r>
          </a:p>
        </p:txBody>
      </p:sp>
      <p:sp>
        <p:nvSpPr>
          <p:cNvPr id="126" name="TextBox 125"/>
          <p:cNvSpPr txBox="1"/>
          <p:nvPr userDrawn="1"/>
        </p:nvSpPr>
        <p:spPr>
          <a:xfrm>
            <a:off x="3974501" y="6255198"/>
            <a:ext cx="1685077" cy="246221"/>
          </a:xfrm>
          <a:prstGeom prst="rect">
            <a:avLst/>
          </a:prstGeom>
          <a:noFill/>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Single County District (8)</a:t>
            </a:r>
          </a:p>
        </p:txBody>
      </p:sp>
      <p:sp>
        <p:nvSpPr>
          <p:cNvPr id="128" name="TextBox 127"/>
          <p:cNvSpPr txBox="1"/>
          <p:nvPr userDrawn="1"/>
        </p:nvSpPr>
        <p:spPr>
          <a:xfrm>
            <a:off x="7390461" y="5875056"/>
            <a:ext cx="1973617" cy="246221"/>
          </a:xfrm>
          <a:prstGeom prst="rect">
            <a:avLst/>
          </a:prstGeom>
          <a:noFill/>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Public Health Department (8)</a:t>
            </a:r>
          </a:p>
        </p:txBody>
      </p:sp>
      <p:sp>
        <p:nvSpPr>
          <p:cNvPr id="130" name="TextBox 129"/>
          <p:cNvSpPr txBox="1"/>
          <p:nvPr userDrawn="1"/>
        </p:nvSpPr>
        <p:spPr>
          <a:xfrm>
            <a:off x="7390461" y="6247261"/>
            <a:ext cx="1604927" cy="246221"/>
          </a:xfrm>
          <a:prstGeom prst="rect">
            <a:avLst/>
          </a:prstGeom>
          <a:noFill/>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Multi County District (3)</a:t>
            </a:r>
          </a:p>
        </p:txBody>
      </p:sp>
    </p:spTree>
    <p:extLst>
      <p:ext uri="{BB962C8B-B14F-4D97-AF65-F5344CB8AC3E}">
        <p14:creationId xmlns:p14="http://schemas.microsoft.com/office/powerpoint/2010/main" val="2372059782"/>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Editable Washington State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lvl1pPr>
          </a:lstStyle>
          <a:p>
            <a:pPr lvl="0"/>
            <a:r>
              <a:rPr lang="en-US" dirty="0" smtClean="0"/>
              <a:t>Washington State Map 1</a:t>
            </a:r>
            <a:endParaRPr lang="en-US" dirty="0"/>
          </a:p>
        </p:txBody>
      </p:sp>
      <p:sp>
        <p:nvSpPr>
          <p:cNvPr id="82" name="Text Placeholder 77"/>
          <p:cNvSpPr>
            <a:spLocks noGrp="1"/>
          </p:cNvSpPr>
          <p:nvPr>
            <p:ph type="body" sz="quarter" idx="11" hasCustomPrompt="1"/>
          </p:nvPr>
        </p:nvSpPr>
        <p:spPr>
          <a:xfrm>
            <a:off x="992718" y="2858792"/>
            <a:ext cx="3657087" cy="2134650"/>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86" name="Text Placeholder 83"/>
          <p:cNvSpPr>
            <a:spLocks noGrp="1"/>
          </p:cNvSpPr>
          <p:nvPr>
            <p:ph type="body" sz="quarter" idx="12" hasCustomPrompt="1"/>
          </p:nvPr>
        </p:nvSpPr>
        <p:spPr>
          <a:xfrm>
            <a:off x="1366975" y="4993443"/>
            <a:ext cx="1691727"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1</a:t>
            </a:r>
            <a:endParaRPr lang="en-US" dirty="0"/>
          </a:p>
        </p:txBody>
      </p:sp>
      <p:sp>
        <p:nvSpPr>
          <p:cNvPr id="87" name="Text Placeholder 83"/>
          <p:cNvSpPr>
            <a:spLocks noGrp="1"/>
          </p:cNvSpPr>
          <p:nvPr>
            <p:ph type="body" sz="quarter" idx="13" hasCustomPrompt="1"/>
          </p:nvPr>
        </p:nvSpPr>
        <p:spPr>
          <a:xfrm>
            <a:off x="3411782" y="4995011"/>
            <a:ext cx="1545701"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2</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31622773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ditable United States Map 2">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6803923" y="0"/>
            <a:ext cx="5388077"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34373E"/>
              </a:solidFill>
            </a:endParaRPr>
          </a:p>
        </p:txBody>
      </p:sp>
      <p:sp>
        <p:nvSpPr>
          <p:cNvPr id="12" name="Text Placeholder 77"/>
          <p:cNvSpPr>
            <a:spLocks noGrp="1"/>
          </p:cNvSpPr>
          <p:nvPr>
            <p:ph type="body" sz="quarter" idx="11" hasCustomPrompt="1"/>
          </p:nvPr>
        </p:nvSpPr>
        <p:spPr>
          <a:xfrm>
            <a:off x="7830294" y="2698533"/>
            <a:ext cx="3657087"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13" name="Text Placeholder 74"/>
          <p:cNvSpPr>
            <a:spLocks noGrp="1"/>
          </p:cNvSpPr>
          <p:nvPr>
            <p:ph type="body" sz="quarter" idx="10" hasCustomPrompt="1"/>
          </p:nvPr>
        </p:nvSpPr>
        <p:spPr>
          <a:xfrm>
            <a:off x="7830293" y="1739979"/>
            <a:ext cx="3657087" cy="958554"/>
          </a:xfrm>
        </p:spPr>
        <p:txBody>
          <a:bodyPr>
            <a:normAutofit/>
          </a:bodyPr>
          <a:lstStyle>
            <a:lvl1pPr marL="0" indent="0">
              <a:spcBef>
                <a:spcPts val="0"/>
              </a:spcBef>
              <a:buNone/>
              <a:defRPr sz="3000" u="none" baseline="0">
                <a:solidFill>
                  <a:schemeClr val="bg1"/>
                </a:solidFill>
              </a:defRPr>
            </a:lvl1pPr>
          </a:lstStyle>
          <a:p>
            <a:pPr lvl="0"/>
            <a:r>
              <a:rPr lang="en-US" dirty="0" smtClean="0"/>
              <a:t>United States Map 2</a:t>
            </a:r>
            <a:endParaRPr lang="en-US" dirty="0"/>
          </a:p>
        </p:txBody>
      </p:sp>
      <p:sp>
        <p:nvSpPr>
          <p:cNvPr id="17" name="Text Placeholder 93"/>
          <p:cNvSpPr>
            <a:spLocks noGrp="1"/>
          </p:cNvSpPr>
          <p:nvPr>
            <p:ph type="body" sz="quarter" idx="12" hasCustomPrompt="1"/>
          </p:nvPr>
        </p:nvSpPr>
        <p:spPr>
          <a:xfrm>
            <a:off x="7828782" y="4795984"/>
            <a:ext cx="3658596"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1      10%</a:t>
            </a:r>
            <a:endParaRPr lang="en-US" dirty="0"/>
          </a:p>
        </p:txBody>
      </p:sp>
      <p:sp>
        <p:nvSpPr>
          <p:cNvPr id="18" name="Text Placeholder 93"/>
          <p:cNvSpPr>
            <a:spLocks noGrp="1"/>
          </p:cNvSpPr>
          <p:nvPr>
            <p:ph type="body" sz="quarter" idx="13" hasCustomPrompt="1"/>
          </p:nvPr>
        </p:nvSpPr>
        <p:spPr>
          <a:xfrm>
            <a:off x="7828779" y="5314142"/>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2      10%</a:t>
            </a:r>
            <a:endParaRPr lang="en-US" dirty="0"/>
          </a:p>
        </p:txBody>
      </p:sp>
      <p:sp>
        <p:nvSpPr>
          <p:cNvPr id="19" name="Text Placeholder 93"/>
          <p:cNvSpPr>
            <a:spLocks noGrp="1"/>
          </p:cNvSpPr>
          <p:nvPr>
            <p:ph type="body" sz="quarter" idx="14" hasCustomPrompt="1"/>
          </p:nvPr>
        </p:nvSpPr>
        <p:spPr>
          <a:xfrm>
            <a:off x="7834941" y="5846160"/>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3      80%</a:t>
            </a:r>
            <a:endParaRPr lang="en-US" dirty="0"/>
          </a:p>
        </p:txBody>
      </p:sp>
    </p:spTree>
    <p:extLst>
      <p:ext uri="{BB962C8B-B14F-4D97-AF65-F5344CB8AC3E}">
        <p14:creationId xmlns:p14="http://schemas.microsoft.com/office/powerpoint/2010/main" val="4184607241"/>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Editable Washington State Map 2">
    <p:spTree>
      <p:nvGrpSpPr>
        <p:cNvPr id="1" name=""/>
        <p:cNvGrpSpPr/>
        <p:nvPr/>
      </p:nvGrpSpPr>
      <p:grpSpPr>
        <a:xfrm>
          <a:off x="0" y="0"/>
          <a:ext cx="0" cy="0"/>
          <a:chOff x="0" y="0"/>
          <a:chExt cx="0" cy="0"/>
        </a:xfrm>
      </p:grpSpPr>
      <p:sp>
        <p:nvSpPr>
          <p:cNvPr id="5" name="Rectangle 4"/>
          <p:cNvSpPr/>
          <p:nvPr userDrawn="1"/>
        </p:nvSpPr>
        <p:spPr>
          <a:xfrm>
            <a:off x="6803923" y="0"/>
            <a:ext cx="5388077"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34373E"/>
              </a:solidFill>
            </a:endParaRPr>
          </a:p>
        </p:txBody>
      </p:sp>
      <p:sp>
        <p:nvSpPr>
          <p:cNvPr id="78" name="Text Placeholder 77"/>
          <p:cNvSpPr>
            <a:spLocks noGrp="1"/>
          </p:cNvSpPr>
          <p:nvPr>
            <p:ph type="body" sz="quarter" idx="11" hasCustomPrompt="1"/>
          </p:nvPr>
        </p:nvSpPr>
        <p:spPr>
          <a:xfrm>
            <a:off x="7830294" y="2698533"/>
            <a:ext cx="3657087"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79" name="Text Placeholder 74"/>
          <p:cNvSpPr>
            <a:spLocks noGrp="1"/>
          </p:cNvSpPr>
          <p:nvPr>
            <p:ph type="body" sz="quarter" idx="10" hasCustomPrompt="1"/>
          </p:nvPr>
        </p:nvSpPr>
        <p:spPr>
          <a:xfrm>
            <a:off x="7830293" y="1739980"/>
            <a:ext cx="3657087" cy="954087"/>
          </a:xfrm>
        </p:spPr>
        <p:txBody>
          <a:bodyPr>
            <a:normAutofit/>
          </a:bodyPr>
          <a:lstStyle>
            <a:lvl1pPr marL="0" indent="0">
              <a:buNone/>
              <a:defRPr sz="3000">
                <a:solidFill>
                  <a:schemeClr val="bg1"/>
                </a:solidFill>
              </a:defRPr>
            </a:lvl1pPr>
          </a:lstStyle>
          <a:p>
            <a:pPr lvl="0"/>
            <a:r>
              <a:rPr lang="en-US" dirty="0" smtClean="0"/>
              <a:t>Washington State Map 2</a:t>
            </a:r>
            <a:endParaRPr lang="en-US" dirty="0"/>
          </a:p>
        </p:txBody>
      </p:sp>
      <p:sp>
        <p:nvSpPr>
          <p:cNvPr id="97" name="Text Placeholder 93"/>
          <p:cNvSpPr>
            <a:spLocks noGrp="1"/>
          </p:cNvSpPr>
          <p:nvPr>
            <p:ph type="body" sz="quarter" idx="12" hasCustomPrompt="1"/>
          </p:nvPr>
        </p:nvSpPr>
        <p:spPr>
          <a:xfrm>
            <a:off x="7828782" y="4795984"/>
            <a:ext cx="3658596"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1      10%</a:t>
            </a:r>
            <a:endParaRPr lang="en-US" dirty="0"/>
          </a:p>
        </p:txBody>
      </p:sp>
      <p:sp>
        <p:nvSpPr>
          <p:cNvPr id="98" name="Text Placeholder 93"/>
          <p:cNvSpPr>
            <a:spLocks noGrp="1"/>
          </p:cNvSpPr>
          <p:nvPr>
            <p:ph type="body" sz="quarter" idx="13" hasCustomPrompt="1"/>
          </p:nvPr>
        </p:nvSpPr>
        <p:spPr>
          <a:xfrm>
            <a:off x="7828779" y="5314142"/>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2      10%</a:t>
            </a:r>
            <a:endParaRPr lang="en-US" dirty="0"/>
          </a:p>
        </p:txBody>
      </p:sp>
      <p:sp>
        <p:nvSpPr>
          <p:cNvPr id="99" name="Text Placeholder 93"/>
          <p:cNvSpPr>
            <a:spLocks noGrp="1"/>
          </p:cNvSpPr>
          <p:nvPr>
            <p:ph type="body" sz="quarter" idx="14" hasCustomPrompt="1"/>
          </p:nvPr>
        </p:nvSpPr>
        <p:spPr>
          <a:xfrm>
            <a:off x="7834941" y="5846160"/>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3      80%</a:t>
            </a:r>
            <a:endParaRPr lang="en-US" dirty="0"/>
          </a:p>
        </p:txBody>
      </p:sp>
    </p:spTree>
    <p:extLst>
      <p:ext uri="{BB962C8B-B14F-4D97-AF65-F5344CB8AC3E}">
        <p14:creationId xmlns:p14="http://schemas.microsoft.com/office/powerpoint/2010/main" val="94881586"/>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Editable United States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lvl1pPr>
          </a:lstStyle>
          <a:p>
            <a:pPr lvl="0"/>
            <a:r>
              <a:rPr lang="en-US" dirty="0" smtClean="0"/>
              <a:t>United States Map 1</a:t>
            </a:r>
            <a:endParaRPr lang="en-US" dirty="0"/>
          </a:p>
        </p:txBody>
      </p:sp>
      <p:sp>
        <p:nvSpPr>
          <p:cNvPr id="82" name="Text Placeholder 77"/>
          <p:cNvSpPr>
            <a:spLocks noGrp="1"/>
          </p:cNvSpPr>
          <p:nvPr>
            <p:ph type="body" sz="quarter" idx="11" hasCustomPrompt="1"/>
          </p:nvPr>
        </p:nvSpPr>
        <p:spPr>
          <a:xfrm>
            <a:off x="992718" y="2858791"/>
            <a:ext cx="3657087" cy="2117065"/>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smtClean="0"/>
              <a:t>Text… Click on a state to recolor it. You can add or erase items to the legend below to correspond with your map needs.</a:t>
            </a:r>
            <a:endParaRPr lang="en-US" dirty="0"/>
          </a:p>
        </p:txBody>
      </p:sp>
      <p:sp>
        <p:nvSpPr>
          <p:cNvPr id="6" name="Text Placeholder 83"/>
          <p:cNvSpPr>
            <a:spLocks noGrp="1"/>
          </p:cNvSpPr>
          <p:nvPr>
            <p:ph type="body" sz="quarter" idx="12" hasCustomPrompt="1"/>
          </p:nvPr>
        </p:nvSpPr>
        <p:spPr>
          <a:xfrm>
            <a:off x="1366976" y="4975858"/>
            <a:ext cx="1536939"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1</a:t>
            </a:r>
            <a:endParaRPr lang="en-US" dirty="0"/>
          </a:p>
        </p:txBody>
      </p:sp>
      <p:sp>
        <p:nvSpPr>
          <p:cNvPr id="7" name="Text Placeholder 83"/>
          <p:cNvSpPr>
            <a:spLocks noGrp="1"/>
          </p:cNvSpPr>
          <p:nvPr>
            <p:ph type="body" sz="quarter" idx="13" hasCustomPrompt="1"/>
          </p:nvPr>
        </p:nvSpPr>
        <p:spPr>
          <a:xfrm>
            <a:off x="3411781" y="4977426"/>
            <a:ext cx="1612281"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2</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294517358"/>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Editable United States Map 2">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6803923" y="0"/>
            <a:ext cx="5388077"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34373E"/>
              </a:solidFill>
            </a:endParaRPr>
          </a:p>
        </p:txBody>
      </p:sp>
      <p:sp>
        <p:nvSpPr>
          <p:cNvPr id="12" name="Text Placeholder 77"/>
          <p:cNvSpPr>
            <a:spLocks noGrp="1"/>
          </p:cNvSpPr>
          <p:nvPr>
            <p:ph type="body" sz="quarter" idx="11" hasCustomPrompt="1"/>
          </p:nvPr>
        </p:nvSpPr>
        <p:spPr>
          <a:xfrm>
            <a:off x="7830294" y="2698533"/>
            <a:ext cx="3657087"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13" name="Text Placeholder 74"/>
          <p:cNvSpPr>
            <a:spLocks noGrp="1"/>
          </p:cNvSpPr>
          <p:nvPr>
            <p:ph type="body" sz="quarter" idx="10" hasCustomPrompt="1"/>
          </p:nvPr>
        </p:nvSpPr>
        <p:spPr>
          <a:xfrm>
            <a:off x="7830293" y="1739979"/>
            <a:ext cx="3657087" cy="958554"/>
          </a:xfrm>
        </p:spPr>
        <p:txBody>
          <a:bodyPr>
            <a:normAutofit/>
          </a:bodyPr>
          <a:lstStyle>
            <a:lvl1pPr marL="0" indent="0">
              <a:spcBef>
                <a:spcPts val="0"/>
              </a:spcBef>
              <a:buNone/>
              <a:defRPr sz="3000" u="none" baseline="0">
                <a:solidFill>
                  <a:schemeClr val="bg1"/>
                </a:solidFill>
              </a:defRPr>
            </a:lvl1pPr>
          </a:lstStyle>
          <a:p>
            <a:pPr lvl="0"/>
            <a:r>
              <a:rPr lang="en-US" dirty="0" smtClean="0"/>
              <a:t>United States Map 2</a:t>
            </a:r>
            <a:endParaRPr lang="en-US" dirty="0"/>
          </a:p>
        </p:txBody>
      </p:sp>
      <p:sp>
        <p:nvSpPr>
          <p:cNvPr id="17" name="Text Placeholder 93"/>
          <p:cNvSpPr>
            <a:spLocks noGrp="1"/>
          </p:cNvSpPr>
          <p:nvPr>
            <p:ph type="body" sz="quarter" idx="12" hasCustomPrompt="1"/>
          </p:nvPr>
        </p:nvSpPr>
        <p:spPr>
          <a:xfrm>
            <a:off x="7828782" y="4795984"/>
            <a:ext cx="3658596"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1      10%</a:t>
            </a:r>
            <a:endParaRPr lang="en-US" dirty="0"/>
          </a:p>
        </p:txBody>
      </p:sp>
      <p:sp>
        <p:nvSpPr>
          <p:cNvPr id="18" name="Text Placeholder 93"/>
          <p:cNvSpPr>
            <a:spLocks noGrp="1"/>
          </p:cNvSpPr>
          <p:nvPr>
            <p:ph type="body" sz="quarter" idx="13" hasCustomPrompt="1"/>
          </p:nvPr>
        </p:nvSpPr>
        <p:spPr>
          <a:xfrm>
            <a:off x="7828779" y="5314142"/>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2      10%</a:t>
            </a:r>
            <a:endParaRPr lang="en-US" dirty="0"/>
          </a:p>
        </p:txBody>
      </p:sp>
      <p:sp>
        <p:nvSpPr>
          <p:cNvPr id="19" name="Text Placeholder 93"/>
          <p:cNvSpPr>
            <a:spLocks noGrp="1"/>
          </p:cNvSpPr>
          <p:nvPr>
            <p:ph type="body" sz="quarter" idx="14" hasCustomPrompt="1"/>
          </p:nvPr>
        </p:nvSpPr>
        <p:spPr>
          <a:xfrm>
            <a:off x="7834941" y="5846160"/>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3      80%</a:t>
            </a:r>
            <a:endParaRPr lang="en-US" dirty="0"/>
          </a:p>
        </p:txBody>
      </p:sp>
    </p:spTree>
    <p:extLst>
      <p:ext uri="{BB962C8B-B14F-4D97-AF65-F5344CB8AC3E}">
        <p14:creationId xmlns:p14="http://schemas.microsoft.com/office/powerpoint/2010/main" val="1965444206"/>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Editable World Map">
    <p:spTree>
      <p:nvGrpSpPr>
        <p:cNvPr id="1" name=""/>
        <p:cNvGrpSpPr/>
        <p:nvPr/>
      </p:nvGrpSpPr>
      <p:grpSpPr>
        <a:xfrm>
          <a:off x="0" y="0"/>
          <a:ext cx="0" cy="0"/>
          <a:chOff x="0" y="0"/>
          <a:chExt cx="0" cy="0"/>
        </a:xfrm>
      </p:grpSpPr>
      <p:cxnSp>
        <p:nvCxnSpPr>
          <p:cNvPr id="8" name="Straight Connector 7"/>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Editable World Map</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768898802"/>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Public Healtgh System">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5715" y="1328060"/>
            <a:ext cx="10755085" cy="44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a:solidFill>
                  <a:prstClr val="black">
                    <a:lumMod val="75000"/>
                    <a:lumOff val="25000"/>
                  </a:prstClr>
                </a:solidFill>
                <a:latin typeface="Century Gothic" panose="020B0502020202020204" pitchFamily="34" charset="0"/>
              </a:rPr>
              <a:t>Public Health System</a:t>
            </a:r>
          </a:p>
        </p:txBody>
      </p:sp>
      <p:sp>
        <p:nvSpPr>
          <p:cNvPr id="10" name="Rectangle 9"/>
          <p:cNvSpPr/>
          <p:nvPr userDrawn="1"/>
        </p:nvSpPr>
        <p:spPr>
          <a:xfrm>
            <a:off x="7668669" y="5150530"/>
            <a:ext cx="3701388" cy="1564531"/>
          </a:xfrm>
          <a:prstGeom prst="rect">
            <a:avLst/>
          </a:prstGeom>
        </p:spPr>
        <p:txBody>
          <a:bodyPr wrap="square">
            <a:spAutoFit/>
          </a:bodyPr>
          <a:lstStyle/>
          <a:p>
            <a:pPr marL="1588" fontAlgn="auto">
              <a:spcBef>
                <a:spcPts val="900"/>
              </a:spcBef>
              <a:spcAft>
                <a:spcPts val="0"/>
              </a:spcAft>
            </a:pPr>
            <a:r>
              <a:rPr lang="en-US" sz="1600" dirty="0">
                <a:solidFill>
                  <a:prstClr val="black">
                    <a:lumMod val="75000"/>
                    <a:lumOff val="25000"/>
                  </a:prstClr>
                </a:solidFill>
                <a:latin typeface="Century Gothic" panose="020B0502020202020204" pitchFamily="34" charset="0"/>
              </a:rPr>
              <a:t>Partners</a:t>
            </a:r>
          </a:p>
          <a:p>
            <a:pPr marL="1588" fontAlgn="auto">
              <a:spcBef>
                <a:spcPts val="200"/>
              </a:spcBef>
              <a:spcAft>
                <a:spcPts val="0"/>
              </a:spcAft>
            </a:pPr>
            <a:r>
              <a:rPr lang="en-US" sz="1300" dirty="0">
                <a:solidFill>
                  <a:prstClr val="black">
                    <a:lumMod val="75000"/>
                    <a:lumOff val="25000"/>
                  </a:prstClr>
                </a:solidFill>
                <a:latin typeface="Century Gothic" panose="020B0502020202020204" pitchFamily="34" charset="0"/>
              </a:rPr>
              <a:t>Health Care Delivery System</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Professional Associations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Academic Institutions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Non-Profit Organizations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Private Sector</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Other Stakeholders</a:t>
            </a:r>
          </a:p>
        </p:txBody>
      </p:sp>
      <p:sp>
        <p:nvSpPr>
          <p:cNvPr id="11" name="Oval 10"/>
          <p:cNvSpPr/>
          <p:nvPr userDrawn="1"/>
        </p:nvSpPr>
        <p:spPr>
          <a:xfrm>
            <a:off x="2140794" y="3694148"/>
            <a:ext cx="6095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2" name="Rectangle 11"/>
          <p:cNvSpPr/>
          <p:nvPr userDrawn="1"/>
        </p:nvSpPr>
        <p:spPr>
          <a:xfrm>
            <a:off x="1727200" y="3199107"/>
            <a:ext cx="914400" cy="433387"/>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7" name="Rectangle 16"/>
          <p:cNvSpPr/>
          <p:nvPr userDrawn="1"/>
        </p:nvSpPr>
        <p:spPr>
          <a:xfrm>
            <a:off x="389182" y="5068873"/>
            <a:ext cx="3203764" cy="369332"/>
          </a:xfrm>
          <a:prstGeom prst="rect">
            <a:avLst/>
          </a:prstGeom>
          <a:solidFill>
            <a:schemeClr val="bg1"/>
          </a:solidFill>
        </p:spPr>
        <p:txBody>
          <a:bodyPr wrap="square">
            <a:spAutoFit/>
          </a:bodyPr>
          <a:lstStyle/>
          <a:p>
            <a:pPr fontAlgn="auto">
              <a:spcBef>
                <a:spcPts val="0"/>
              </a:spcBef>
              <a:spcAft>
                <a:spcPts val="0"/>
              </a:spcAft>
            </a:pPr>
            <a:r>
              <a:rPr lang="en-US" sz="1800" dirty="0">
                <a:solidFill>
                  <a:srgbClr val="349D96"/>
                </a:solidFill>
                <a:latin typeface="Century Gothic" panose="020B0502020202020204" pitchFamily="34" charset="0"/>
              </a:rPr>
              <a:t>WASHINGTON STATE</a:t>
            </a:r>
          </a:p>
        </p:txBody>
      </p:sp>
      <p:cxnSp>
        <p:nvCxnSpPr>
          <p:cNvPr id="18" name="Straight Connector 17"/>
          <p:cNvCxnSpPr/>
          <p:nvPr userDrawn="1"/>
        </p:nvCxnSpPr>
        <p:spPr>
          <a:xfrm>
            <a:off x="2171273" y="5966966"/>
            <a:ext cx="5606935" cy="9292"/>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2171272" y="3696252"/>
            <a:ext cx="3" cy="2270714"/>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4362412" y="5688106"/>
            <a:ext cx="317690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0" name="Rectangle 19"/>
          <p:cNvSpPr/>
          <p:nvPr userDrawn="1"/>
        </p:nvSpPr>
        <p:spPr>
          <a:xfrm>
            <a:off x="4302860" y="5149476"/>
            <a:ext cx="3556000" cy="1164421"/>
          </a:xfrm>
          <a:prstGeom prst="rect">
            <a:avLst/>
          </a:prstGeom>
          <a:noFill/>
        </p:spPr>
        <p:txBody>
          <a:bodyPr wrap="square">
            <a:spAutoFit/>
          </a:bodyPr>
          <a:lstStyle/>
          <a:p>
            <a:pPr fontAlgn="auto">
              <a:spcBef>
                <a:spcPts val="900"/>
              </a:spcBef>
              <a:spcAft>
                <a:spcPts val="0"/>
              </a:spcAft>
            </a:pPr>
            <a:r>
              <a:rPr lang="en-US" sz="1600" dirty="0">
                <a:solidFill>
                  <a:prstClr val="black">
                    <a:lumMod val="75000"/>
                    <a:lumOff val="25000"/>
                  </a:prstClr>
                </a:solidFill>
                <a:latin typeface="Century Gothic" panose="020B0502020202020204" pitchFamily="34" charset="0"/>
              </a:rPr>
              <a:t>Government</a:t>
            </a:r>
          </a:p>
          <a:p>
            <a:pPr fontAlgn="auto">
              <a:spcBef>
                <a:spcPts val="200"/>
              </a:spcBef>
              <a:spcAft>
                <a:spcPts val="0"/>
              </a:spcAft>
            </a:pPr>
            <a:r>
              <a:rPr lang="en-US" sz="1300" dirty="0">
                <a:solidFill>
                  <a:prstClr val="black">
                    <a:lumMod val="75000"/>
                    <a:lumOff val="25000"/>
                  </a:prstClr>
                </a:solidFill>
                <a:latin typeface="Century Gothic" panose="020B0502020202020204" pitchFamily="34" charset="0"/>
              </a:rPr>
              <a:t>Department of Health</a:t>
            </a:r>
          </a:p>
          <a:p>
            <a:pPr fontAlgn="auto">
              <a:spcBef>
                <a:spcPts val="0"/>
              </a:spcBef>
              <a:spcAft>
                <a:spcPts val="0"/>
              </a:spcAft>
            </a:pPr>
            <a:r>
              <a:rPr lang="en-US" sz="1300" dirty="0">
                <a:solidFill>
                  <a:prstClr val="black">
                    <a:lumMod val="75000"/>
                    <a:lumOff val="25000"/>
                  </a:prstClr>
                </a:solidFill>
                <a:latin typeface="Century Gothic" panose="020B0502020202020204" pitchFamily="34" charset="0"/>
              </a:rPr>
              <a:t>State Board of Health</a:t>
            </a:r>
          </a:p>
          <a:p>
            <a:pPr fontAlgn="auto">
              <a:spcBef>
                <a:spcPts val="0"/>
              </a:spcBef>
              <a:spcAft>
                <a:spcPts val="0"/>
              </a:spcAft>
            </a:pPr>
            <a:r>
              <a:rPr lang="en-US" sz="1300" dirty="0">
                <a:solidFill>
                  <a:prstClr val="black">
                    <a:lumMod val="75000"/>
                    <a:lumOff val="25000"/>
                  </a:prstClr>
                </a:solidFill>
                <a:latin typeface="Century Gothic" panose="020B0502020202020204" pitchFamily="34" charset="0"/>
              </a:rPr>
              <a:t>Local Health Jurisdictions (35)</a:t>
            </a:r>
          </a:p>
          <a:p>
            <a:pPr fontAlgn="auto">
              <a:spcBef>
                <a:spcPts val="0"/>
              </a:spcBef>
              <a:spcAft>
                <a:spcPts val="0"/>
              </a:spcAft>
            </a:pPr>
            <a:r>
              <a:rPr lang="en-US" sz="1300" dirty="0">
                <a:solidFill>
                  <a:prstClr val="black">
                    <a:lumMod val="75000"/>
                    <a:lumOff val="25000"/>
                  </a:prstClr>
                </a:solidFill>
                <a:latin typeface="Century Gothic" panose="020B0502020202020204" pitchFamily="34" charset="0"/>
              </a:rPr>
              <a:t>Tribal Nations (29)</a:t>
            </a:r>
          </a:p>
        </p:txBody>
      </p:sp>
    </p:spTree>
    <p:extLst>
      <p:ext uri="{BB962C8B-B14F-4D97-AF65-F5344CB8AC3E}">
        <p14:creationId xmlns:p14="http://schemas.microsoft.com/office/powerpoint/2010/main" val="573074366"/>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3431263"/>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620956" y="3933309"/>
            <a:ext cx="9001776"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2" name="Text Placeholder 2"/>
          <p:cNvSpPr>
            <a:spLocks noGrp="1"/>
          </p:cNvSpPr>
          <p:nvPr>
            <p:ph type="body" sz="quarter" idx="13" hasCustomPrompt="1"/>
          </p:nvPr>
        </p:nvSpPr>
        <p:spPr>
          <a:xfrm>
            <a:off x="1619537" y="4903935"/>
            <a:ext cx="9003195" cy="1363195"/>
          </a:xfrm>
        </p:spPr>
        <p:txBody>
          <a:bodyPr>
            <a:normAutofit/>
          </a:bodyPr>
          <a:lstStyle>
            <a:lvl1pPr marL="0" indent="0">
              <a:buNone/>
              <a:defRPr sz="180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4085218368"/>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4778820"/>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620956" y="5297702"/>
            <a:ext cx="9001776"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967811488"/>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3773978"/>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119447" y="5297702"/>
            <a:ext cx="9986357"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016353232"/>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3773978"/>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119447" y="5021477"/>
            <a:ext cx="9923549"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 name="Picture Placeholder 17"/>
          <p:cNvSpPr>
            <a:spLocks noGrp="1"/>
          </p:cNvSpPr>
          <p:nvPr>
            <p:ph type="pic" sz="quarter" idx="13"/>
          </p:nvPr>
        </p:nvSpPr>
        <p:spPr>
          <a:xfrm>
            <a:off x="6365702" y="814647"/>
            <a:ext cx="4677295" cy="3773978"/>
          </a:xfrm>
        </p:spPr>
        <p:txBody>
          <a:bodyPr/>
          <a:lstStyle>
            <a:lvl1pPr marL="0" indent="0">
              <a:buNone/>
              <a:defRPr/>
            </a:lvl1pPr>
          </a:lstStyle>
          <a:p>
            <a:r>
              <a:rPr lang="en-US" dirty="0" smtClean="0"/>
              <a:t>Click icon to add picture</a:t>
            </a:r>
            <a:endParaRPr lang="en-US" dirty="0"/>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819843216"/>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6865315"/>
          </a:xfrm>
        </p:spPr>
        <p:txBody>
          <a:bodyPr/>
          <a:lstStyle>
            <a:lvl1pPr marL="0" indent="0">
              <a:buNone/>
              <a:defRPr/>
            </a:lvl1pPr>
          </a:lstStyle>
          <a:p>
            <a:r>
              <a:rPr lang="en-US" dirty="0" smtClean="0"/>
              <a:t>Click icon to add picture</a:t>
            </a:r>
            <a:endParaRPr lang="en-US" dirty="0"/>
          </a:p>
        </p:txBody>
      </p:sp>
    </p:spTree>
    <p:extLst>
      <p:ext uri="{BB962C8B-B14F-4D97-AF65-F5344CB8AC3E}">
        <p14:creationId xmlns:p14="http://schemas.microsoft.com/office/powerpoint/2010/main" val="193866197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ditable World Map">
    <p:spTree>
      <p:nvGrpSpPr>
        <p:cNvPr id="1" name=""/>
        <p:cNvGrpSpPr/>
        <p:nvPr/>
      </p:nvGrpSpPr>
      <p:grpSpPr>
        <a:xfrm>
          <a:off x="0" y="0"/>
          <a:ext cx="0" cy="0"/>
          <a:chOff x="0" y="0"/>
          <a:chExt cx="0" cy="0"/>
        </a:xfrm>
      </p:grpSpPr>
      <p:cxnSp>
        <p:nvCxnSpPr>
          <p:cNvPr id="8" name="Straight Connector 7"/>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Editable World Map</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973001882"/>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1031777"/>
            <a:ext cx="12192000" cy="4778820"/>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580047330"/>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5228706"/>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997668597"/>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5187142"/>
          </a:xfrm>
        </p:spPr>
        <p:txBody>
          <a:bodyPr/>
          <a:lstStyle>
            <a:lvl1pPr marL="0" indent="0">
              <a:buNone/>
              <a:defRPr/>
            </a:lvl1pPr>
          </a:lstStyle>
          <a:p>
            <a:r>
              <a:rPr lang="en-US" dirty="0" smtClean="0"/>
              <a:t>Click icon to add picture</a:t>
            </a:r>
            <a:endParaRPr lang="en-US" dirty="0"/>
          </a:p>
        </p:txBody>
      </p:sp>
      <p:sp>
        <p:nvSpPr>
          <p:cNvPr id="4" name="Picture Placeholder 17"/>
          <p:cNvSpPr>
            <a:spLocks noGrp="1"/>
          </p:cNvSpPr>
          <p:nvPr>
            <p:ph type="pic" sz="quarter" idx="13"/>
          </p:nvPr>
        </p:nvSpPr>
        <p:spPr>
          <a:xfrm>
            <a:off x="6365702" y="814647"/>
            <a:ext cx="4677295" cy="5187142"/>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683414899"/>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196280" y="1233820"/>
            <a:ext cx="5280349"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1" name="Text Placeholder 3"/>
          <p:cNvSpPr>
            <a:spLocks noGrp="1"/>
          </p:cNvSpPr>
          <p:nvPr>
            <p:ph type="body" sz="half" idx="10" hasCustomPrompt="1"/>
          </p:nvPr>
        </p:nvSpPr>
        <p:spPr>
          <a:xfrm>
            <a:off x="6196282" y="3069758"/>
            <a:ext cx="5280349"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2" name="Picture Placeholder 2"/>
          <p:cNvSpPr>
            <a:spLocks noGrp="1" noChangeAspect="1"/>
          </p:cNvSpPr>
          <p:nvPr>
            <p:ph type="pic" idx="1"/>
          </p:nvPr>
        </p:nvSpPr>
        <p:spPr>
          <a:xfrm>
            <a:off x="-5384"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5" name="Text Placeholder 13"/>
          <p:cNvSpPr>
            <a:spLocks noGrp="1"/>
          </p:cNvSpPr>
          <p:nvPr>
            <p:ph type="body" sz="quarter" idx="11" hasCustomPrompt="1"/>
          </p:nvPr>
        </p:nvSpPr>
        <p:spPr>
          <a:xfrm>
            <a:off x="1170433" y="3290207"/>
            <a:ext cx="3755135" cy="2174875"/>
          </a:xfrm>
        </p:spPr>
        <p:txBody>
          <a:bodyPr>
            <a:normAutofit/>
          </a:bodyPr>
          <a:lstStyle>
            <a:lvl1pPr marL="0" indent="0" algn="r">
              <a:spcBef>
                <a:spcPts val="0"/>
              </a:spcBef>
              <a:buNone/>
              <a:defRPr sz="3000"/>
            </a:lvl1pPr>
          </a:lstStyle>
          <a:p>
            <a:pPr lvl="0"/>
            <a:r>
              <a:rPr lang="en-US" dirty="0" smtClean="0"/>
              <a:t>Left Photo Slide 1</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526072454"/>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384" y="-1"/>
            <a:ext cx="5280536"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0" name="Text Placeholder 3"/>
          <p:cNvSpPr>
            <a:spLocks noGrp="1"/>
          </p:cNvSpPr>
          <p:nvPr>
            <p:ph type="body" sz="half" idx="2" hasCustomPrompt="1"/>
          </p:nvPr>
        </p:nvSpPr>
        <p:spPr>
          <a:xfrm>
            <a:off x="6106342" y="2099462"/>
            <a:ext cx="5280349" cy="595546"/>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Left Photo Slide 2</a:t>
            </a:r>
          </a:p>
        </p:txBody>
      </p:sp>
      <p:sp>
        <p:nvSpPr>
          <p:cNvPr id="13" name="Text Placeholder 3"/>
          <p:cNvSpPr>
            <a:spLocks noGrp="1"/>
          </p:cNvSpPr>
          <p:nvPr>
            <p:ph type="body" sz="half" idx="10" hasCustomPrompt="1"/>
          </p:nvPr>
        </p:nvSpPr>
        <p:spPr>
          <a:xfrm>
            <a:off x="6106342" y="2702503"/>
            <a:ext cx="5280349"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Tree>
    <p:extLst>
      <p:ext uri="{BB962C8B-B14F-4D97-AF65-F5344CB8AC3E}">
        <p14:creationId xmlns:p14="http://schemas.microsoft.com/office/powerpoint/2010/main" val="1869288134"/>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Photo on Lef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7635330" y="1711757"/>
            <a:ext cx="3757193"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Left Photos Slide 3</a:t>
            </a:r>
          </a:p>
        </p:txBody>
      </p:sp>
      <p:sp>
        <p:nvSpPr>
          <p:cNvPr id="13" name="Text Placeholder 3"/>
          <p:cNvSpPr>
            <a:spLocks noGrp="1"/>
          </p:cNvSpPr>
          <p:nvPr>
            <p:ph type="body" sz="half" idx="10" hasCustomPrompt="1"/>
          </p:nvPr>
        </p:nvSpPr>
        <p:spPr>
          <a:xfrm>
            <a:off x="7635332" y="2702503"/>
            <a:ext cx="3757193"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5" name="Picture Placeholder 2"/>
          <p:cNvSpPr>
            <a:spLocks noGrp="1" noChangeAspect="1"/>
          </p:cNvSpPr>
          <p:nvPr>
            <p:ph type="pic" idx="1"/>
          </p:nvPr>
        </p:nvSpPr>
        <p:spPr>
          <a:xfrm>
            <a:off x="-9753" y="-2744"/>
            <a:ext cx="3491111" cy="6858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Picture Placeholder 2"/>
          <p:cNvSpPr>
            <a:spLocks noGrp="1" noChangeAspect="1"/>
          </p:cNvSpPr>
          <p:nvPr>
            <p:ph type="pic" idx="11"/>
          </p:nvPr>
        </p:nvSpPr>
        <p:spPr>
          <a:xfrm>
            <a:off x="3485967" y="-2744"/>
            <a:ext cx="3313229"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7" name="Picture Placeholder 2"/>
          <p:cNvSpPr>
            <a:spLocks noGrp="1" noChangeAspect="1"/>
          </p:cNvSpPr>
          <p:nvPr>
            <p:ph type="pic" idx="12"/>
          </p:nvPr>
        </p:nvSpPr>
        <p:spPr>
          <a:xfrm>
            <a:off x="3485967" y="3436316"/>
            <a:ext cx="3313229" cy="342168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1822893459"/>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8" y="1219190"/>
            <a:ext cx="5280349"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1" name="Text Placeholder 3"/>
          <p:cNvSpPr>
            <a:spLocks noGrp="1"/>
          </p:cNvSpPr>
          <p:nvPr>
            <p:ph type="body" sz="half" idx="10" hasCustomPrompt="1"/>
          </p:nvPr>
        </p:nvSpPr>
        <p:spPr>
          <a:xfrm>
            <a:off x="839790" y="3055128"/>
            <a:ext cx="5280349"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2" name="Picture Placeholder 2"/>
          <p:cNvSpPr>
            <a:spLocks noGrp="1" noChangeAspect="1"/>
          </p:cNvSpPr>
          <p:nvPr>
            <p:ph type="pic" idx="1"/>
          </p:nvPr>
        </p:nvSpPr>
        <p:spPr>
          <a:xfrm>
            <a:off x="7411771"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5" name="Text Placeholder 13"/>
          <p:cNvSpPr>
            <a:spLocks noGrp="1"/>
          </p:cNvSpPr>
          <p:nvPr>
            <p:ph type="body" sz="quarter" idx="11" hasCustomPrompt="1"/>
          </p:nvPr>
        </p:nvSpPr>
        <p:spPr>
          <a:xfrm>
            <a:off x="7256237" y="3290207"/>
            <a:ext cx="3581096" cy="2174875"/>
          </a:xfrm>
        </p:spPr>
        <p:txBody>
          <a:bodyPr>
            <a:normAutofit/>
          </a:bodyPr>
          <a:lstStyle>
            <a:lvl1pPr marL="0" indent="0">
              <a:buNone/>
              <a:defRPr sz="3000"/>
            </a:lvl1pPr>
          </a:lstStyle>
          <a:p>
            <a:pPr lvl="0"/>
            <a:r>
              <a:rPr lang="en-US" dirty="0" smtClean="0"/>
              <a:t>Right Photo Slide 1</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521535256"/>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1"/>
            <a:ext cx="5280536"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3" name="Text Placeholder 3"/>
          <p:cNvSpPr>
            <a:spLocks noGrp="1"/>
          </p:cNvSpPr>
          <p:nvPr>
            <p:ph type="body" sz="half" idx="10" hasCustomPrompt="1"/>
          </p:nvPr>
        </p:nvSpPr>
        <p:spPr>
          <a:xfrm>
            <a:off x="839796" y="2709818"/>
            <a:ext cx="5280349"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5" name="Text Placeholder 3"/>
          <p:cNvSpPr>
            <a:spLocks noGrp="1"/>
          </p:cNvSpPr>
          <p:nvPr>
            <p:ph type="body" sz="half" idx="2" hasCustomPrompt="1"/>
          </p:nvPr>
        </p:nvSpPr>
        <p:spPr>
          <a:xfrm>
            <a:off x="839796" y="2106779"/>
            <a:ext cx="5280349" cy="595725"/>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Right Photo Slide 2</a:t>
            </a:r>
          </a:p>
        </p:txBody>
      </p:sp>
    </p:spTree>
    <p:extLst>
      <p:ext uri="{BB962C8B-B14F-4D97-AF65-F5344CB8AC3E}">
        <p14:creationId xmlns:p14="http://schemas.microsoft.com/office/powerpoint/2010/main" val="3150103355"/>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Photo on Righ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839777" y="1711757"/>
            <a:ext cx="3757193"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Right Photos Slide 3</a:t>
            </a:r>
          </a:p>
        </p:txBody>
      </p:sp>
      <p:sp>
        <p:nvSpPr>
          <p:cNvPr id="13" name="Text Placeholder 3"/>
          <p:cNvSpPr>
            <a:spLocks noGrp="1"/>
          </p:cNvSpPr>
          <p:nvPr>
            <p:ph type="body" sz="half" idx="10" hasCustomPrompt="1"/>
          </p:nvPr>
        </p:nvSpPr>
        <p:spPr>
          <a:xfrm>
            <a:off x="839778" y="2702503"/>
            <a:ext cx="3757193"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5" name="Picture Placeholder 2"/>
          <p:cNvSpPr>
            <a:spLocks noGrp="1" noChangeAspect="1"/>
          </p:cNvSpPr>
          <p:nvPr>
            <p:ph type="pic" idx="1"/>
          </p:nvPr>
        </p:nvSpPr>
        <p:spPr>
          <a:xfrm>
            <a:off x="8698918" y="-1"/>
            <a:ext cx="3491111"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Picture Placeholder 2"/>
          <p:cNvSpPr>
            <a:spLocks noGrp="1" noChangeAspect="1"/>
          </p:cNvSpPr>
          <p:nvPr>
            <p:ph type="pic" idx="11"/>
          </p:nvPr>
        </p:nvSpPr>
        <p:spPr>
          <a:xfrm>
            <a:off x="5373743" y="-1"/>
            <a:ext cx="3313229" cy="342150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7" name="Picture Placeholder 2"/>
          <p:cNvSpPr>
            <a:spLocks noGrp="1" noChangeAspect="1"/>
          </p:cNvSpPr>
          <p:nvPr>
            <p:ph type="pic" idx="12"/>
          </p:nvPr>
        </p:nvSpPr>
        <p:spPr>
          <a:xfrm>
            <a:off x="5373743" y="3429000"/>
            <a:ext cx="3313972"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1642644934"/>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Table</a:t>
            </a:r>
            <a:endParaRPr lang="en-US" dirty="0"/>
          </a:p>
        </p:txBody>
      </p:sp>
      <p:sp>
        <p:nvSpPr>
          <p:cNvPr id="12" name="Text Placeholder 3"/>
          <p:cNvSpPr>
            <a:spLocks noGrp="1"/>
          </p:cNvSpPr>
          <p:nvPr>
            <p:ph type="body" sz="half" idx="10" hasCustomPrompt="1"/>
          </p:nvPr>
        </p:nvSpPr>
        <p:spPr>
          <a:xfrm>
            <a:off x="1506004" y="1498349"/>
            <a:ext cx="9182159" cy="971377"/>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47689768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5715" y="1328060"/>
            <a:ext cx="10755085" cy="44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smtClean="0">
                <a:solidFill>
                  <a:prstClr val="black">
                    <a:lumMod val="75000"/>
                    <a:lumOff val="25000"/>
                  </a:prstClr>
                </a:solidFill>
                <a:latin typeface="Century Gothic" panose="020B0502020202020204" pitchFamily="34" charset="0"/>
              </a:rPr>
              <a:t>Public Health System</a:t>
            </a:r>
            <a:endParaRPr lang="en-US" sz="3000" dirty="0">
              <a:solidFill>
                <a:prstClr val="black">
                  <a:lumMod val="75000"/>
                  <a:lumOff val="25000"/>
                </a:prstClr>
              </a:solidFill>
              <a:latin typeface="Century Gothic" panose="020B0502020202020204" pitchFamily="34" charset="0"/>
            </a:endParaRPr>
          </a:p>
        </p:txBody>
      </p:sp>
      <p:sp>
        <p:nvSpPr>
          <p:cNvPr id="10" name="Rectangle 9"/>
          <p:cNvSpPr/>
          <p:nvPr userDrawn="1"/>
        </p:nvSpPr>
        <p:spPr>
          <a:xfrm>
            <a:off x="7668669" y="5150530"/>
            <a:ext cx="3701388" cy="1564531"/>
          </a:xfrm>
          <a:prstGeom prst="rect">
            <a:avLst/>
          </a:prstGeom>
        </p:spPr>
        <p:txBody>
          <a:bodyPr wrap="square">
            <a:spAutoFit/>
          </a:bodyPr>
          <a:lstStyle/>
          <a:p>
            <a:pPr marL="1588" fontAlgn="auto">
              <a:spcBef>
                <a:spcPts val="900"/>
              </a:spcBef>
              <a:spcAft>
                <a:spcPts val="0"/>
              </a:spcAft>
            </a:pPr>
            <a:r>
              <a:rPr lang="en-US" sz="1600" dirty="0">
                <a:solidFill>
                  <a:prstClr val="black">
                    <a:lumMod val="75000"/>
                    <a:lumOff val="25000"/>
                  </a:prstClr>
                </a:solidFill>
                <a:latin typeface="Century Gothic" panose="020B0502020202020204" pitchFamily="34" charset="0"/>
              </a:rPr>
              <a:t>Partners</a:t>
            </a:r>
          </a:p>
          <a:p>
            <a:pPr marL="1588" fontAlgn="auto">
              <a:spcBef>
                <a:spcPts val="200"/>
              </a:spcBef>
              <a:spcAft>
                <a:spcPts val="0"/>
              </a:spcAft>
            </a:pPr>
            <a:r>
              <a:rPr lang="en-US" sz="1300" dirty="0">
                <a:solidFill>
                  <a:prstClr val="black">
                    <a:lumMod val="75000"/>
                    <a:lumOff val="25000"/>
                  </a:prstClr>
                </a:solidFill>
                <a:latin typeface="Century Gothic" panose="020B0502020202020204" pitchFamily="34" charset="0"/>
              </a:rPr>
              <a:t>Health Care Delivery System</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Professional Associations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Academic Institutions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Non-Profit Organizations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Private Sector</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Other Stakeholders</a:t>
            </a:r>
          </a:p>
        </p:txBody>
      </p:sp>
      <p:sp>
        <p:nvSpPr>
          <p:cNvPr id="11" name="Oval 10"/>
          <p:cNvSpPr/>
          <p:nvPr userDrawn="1"/>
        </p:nvSpPr>
        <p:spPr>
          <a:xfrm>
            <a:off x="2140794" y="3694148"/>
            <a:ext cx="6095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2" name="Rectangle 11"/>
          <p:cNvSpPr/>
          <p:nvPr userDrawn="1"/>
        </p:nvSpPr>
        <p:spPr>
          <a:xfrm>
            <a:off x="1727200" y="3199107"/>
            <a:ext cx="914400" cy="433387"/>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7" name="Rectangle 16"/>
          <p:cNvSpPr/>
          <p:nvPr userDrawn="1"/>
        </p:nvSpPr>
        <p:spPr>
          <a:xfrm>
            <a:off x="389182" y="5068873"/>
            <a:ext cx="3203764" cy="369332"/>
          </a:xfrm>
          <a:prstGeom prst="rect">
            <a:avLst/>
          </a:prstGeom>
          <a:solidFill>
            <a:schemeClr val="bg1"/>
          </a:solidFill>
        </p:spPr>
        <p:txBody>
          <a:bodyPr wrap="square">
            <a:spAutoFit/>
          </a:bodyPr>
          <a:lstStyle/>
          <a:p>
            <a:pPr fontAlgn="auto">
              <a:spcBef>
                <a:spcPts val="0"/>
              </a:spcBef>
              <a:spcAft>
                <a:spcPts val="0"/>
              </a:spcAft>
            </a:pPr>
            <a:r>
              <a:rPr lang="en-US" sz="1800" dirty="0" smtClean="0">
                <a:solidFill>
                  <a:srgbClr val="349D96"/>
                </a:solidFill>
                <a:latin typeface="Century Gothic" panose="020B0502020202020204" pitchFamily="34" charset="0"/>
              </a:rPr>
              <a:t>WASHINGTON STATE</a:t>
            </a:r>
            <a:endParaRPr lang="en-US" sz="1800" dirty="0">
              <a:solidFill>
                <a:srgbClr val="349D96"/>
              </a:solidFill>
              <a:latin typeface="Century Gothic" panose="020B0502020202020204" pitchFamily="34" charset="0"/>
            </a:endParaRPr>
          </a:p>
        </p:txBody>
      </p:sp>
      <p:cxnSp>
        <p:nvCxnSpPr>
          <p:cNvPr id="18" name="Straight Connector 17"/>
          <p:cNvCxnSpPr/>
          <p:nvPr userDrawn="1"/>
        </p:nvCxnSpPr>
        <p:spPr>
          <a:xfrm>
            <a:off x="2171273" y="5966966"/>
            <a:ext cx="5606935" cy="9292"/>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2171272" y="3696252"/>
            <a:ext cx="3" cy="2270714"/>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4362412" y="5688106"/>
            <a:ext cx="317690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0" name="Rectangle 19"/>
          <p:cNvSpPr/>
          <p:nvPr userDrawn="1"/>
        </p:nvSpPr>
        <p:spPr>
          <a:xfrm>
            <a:off x="4302860" y="5149476"/>
            <a:ext cx="3556000" cy="1164421"/>
          </a:xfrm>
          <a:prstGeom prst="rect">
            <a:avLst/>
          </a:prstGeom>
          <a:noFill/>
        </p:spPr>
        <p:txBody>
          <a:bodyPr wrap="square">
            <a:spAutoFit/>
          </a:bodyPr>
          <a:lstStyle/>
          <a:p>
            <a:pPr fontAlgn="auto">
              <a:spcBef>
                <a:spcPts val="900"/>
              </a:spcBef>
              <a:spcAft>
                <a:spcPts val="0"/>
              </a:spcAft>
            </a:pPr>
            <a:r>
              <a:rPr lang="en-US" sz="1600" dirty="0" smtClean="0">
                <a:solidFill>
                  <a:prstClr val="black">
                    <a:lumMod val="75000"/>
                    <a:lumOff val="25000"/>
                  </a:prstClr>
                </a:solidFill>
                <a:latin typeface="Century Gothic" panose="020B0502020202020204" pitchFamily="34" charset="0"/>
              </a:rPr>
              <a:t>Government</a:t>
            </a:r>
          </a:p>
          <a:p>
            <a:pPr fontAlgn="auto">
              <a:spcBef>
                <a:spcPts val="200"/>
              </a:spcBef>
              <a:spcAft>
                <a:spcPts val="0"/>
              </a:spcAft>
            </a:pPr>
            <a:r>
              <a:rPr lang="en-US" sz="1300" dirty="0" smtClean="0">
                <a:solidFill>
                  <a:prstClr val="black">
                    <a:lumMod val="75000"/>
                    <a:lumOff val="25000"/>
                  </a:prstClr>
                </a:solidFill>
                <a:latin typeface="Century Gothic" panose="020B0502020202020204" pitchFamily="34" charset="0"/>
              </a:rPr>
              <a:t>Department </a:t>
            </a:r>
            <a:r>
              <a:rPr lang="en-US" sz="1300" dirty="0">
                <a:solidFill>
                  <a:prstClr val="black">
                    <a:lumMod val="75000"/>
                    <a:lumOff val="25000"/>
                  </a:prstClr>
                </a:solidFill>
                <a:latin typeface="Century Gothic" panose="020B0502020202020204" pitchFamily="34" charset="0"/>
              </a:rPr>
              <a:t>of </a:t>
            </a:r>
            <a:r>
              <a:rPr lang="en-US" sz="1300" dirty="0" smtClean="0">
                <a:solidFill>
                  <a:prstClr val="black">
                    <a:lumMod val="75000"/>
                    <a:lumOff val="25000"/>
                  </a:prstClr>
                </a:solidFill>
                <a:latin typeface="Century Gothic" panose="020B0502020202020204" pitchFamily="34" charset="0"/>
              </a:rPr>
              <a:t>Health</a:t>
            </a:r>
          </a:p>
          <a:p>
            <a:pPr fontAlgn="auto">
              <a:spcBef>
                <a:spcPts val="0"/>
              </a:spcBef>
              <a:spcAft>
                <a:spcPts val="0"/>
              </a:spcAft>
            </a:pPr>
            <a:r>
              <a:rPr lang="en-US" sz="1300" dirty="0" smtClean="0">
                <a:solidFill>
                  <a:prstClr val="black">
                    <a:lumMod val="75000"/>
                    <a:lumOff val="25000"/>
                  </a:prstClr>
                </a:solidFill>
                <a:latin typeface="Century Gothic" panose="020B0502020202020204" pitchFamily="34" charset="0"/>
              </a:rPr>
              <a:t>State Board of Health</a:t>
            </a:r>
            <a:endParaRPr lang="en-US" sz="1300" dirty="0">
              <a:solidFill>
                <a:prstClr val="black">
                  <a:lumMod val="75000"/>
                  <a:lumOff val="25000"/>
                </a:prstClr>
              </a:solidFill>
              <a:latin typeface="Century Gothic" panose="020B0502020202020204" pitchFamily="34" charset="0"/>
            </a:endParaRPr>
          </a:p>
          <a:p>
            <a:pPr fontAlgn="auto">
              <a:spcBef>
                <a:spcPts val="0"/>
              </a:spcBef>
              <a:spcAft>
                <a:spcPts val="0"/>
              </a:spcAft>
            </a:pPr>
            <a:r>
              <a:rPr lang="en-US" sz="1300" dirty="0">
                <a:solidFill>
                  <a:prstClr val="black">
                    <a:lumMod val="75000"/>
                    <a:lumOff val="25000"/>
                  </a:prstClr>
                </a:solidFill>
                <a:latin typeface="Century Gothic" panose="020B0502020202020204" pitchFamily="34" charset="0"/>
              </a:rPr>
              <a:t>Local Health </a:t>
            </a:r>
            <a:r>
              <a:rPr lang="en-US" sz="1300" dirty="0" smtClean="0">
                <a:solidFill>
                  <a:prstClr val="black">
                    <a:lumMod val="75000"/>
                    <a:lumOff val="25000"/>
                  </a:prstClr>
                </a:solidFill>
                <a:latin typeface="Century Gothic" panose="020B0502020202020204" pitchFamily="34" charset="0"/>
              </a:rPr>
              <a:t>Jurisdictions (35)</a:t>
            </a:r>
            <a:endParaRPr lang="en-US" sz="1300" dirty="0">
              <a:solidFill>
                <a:prstClr val="black">
                  <a:lumMod val="75000"/>
                  <a:lumOff val="25000"/>
                </a:prstClr>
              </a:solidFill>
              <a:latin typeface="Century Gothic" panose="020B0502020202020204" pitchFamily="34" charset="0"/>
            </a:endParaRPr>
          </a:p>
          <a:p>
            <a:pPr fontAlgn="auto">
              <a:spcBef>
                <a:spcPts val="0"/>
              </a:spcBef>
              <a:spcAft>
                <a:spcPts val="0"/>
              </a:spcAft>
            </a:pPr>
            <a:r>
              <a:rPr lang="en-US" sz="1300" dirty="0" smtClean="0">
                <a:solidFill>
                  <a:prstClr val="black">
                    <a:lumMod val="75000"/>
                    <a:lumOff val="25000"/>
                  </a:prstClr>
                </a:solidFill>
                <a:latin typeface="Century Gothic" panose="020B0502020202020204" pitchFamily="34" charset="0"/>
              </a:rPr>
              <a:t>Tribal Nations (29)</a:t>
            </a:r>
            <a:endParaRPr lang="en-US" sz="13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051734216"/>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Data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Data Slide 1</a:t>
            </a:r>
            <a:endParaRPr lang="en-US" dirty="0"/>
          </a:p>
        </p:txBody>
      </p:sp>
      <p:sp>
        <p:nvSpPr>
          <p:cNvPr id="12" name="Text Placeholder 3"/>
          <p:cNvSpPr>
            <a:spLocks noGrp="1"/>
          </p:cNvSpPr>
          <p:nvPr>
            <p:ph type="body" sz="half" idx="10" hasCustomPrompt="1"/>
          </p:nvPr>
        </p:nvSpPr>
        <p:spPr>
          <a:xfrm>
            <a:off x="896404" y="2097064"/>
            <a:ext cx="3690451" cy="3495801"/>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282694348"/>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Data Slide 2">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Data Slide 2</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200426428"/>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7316"/>
            <a:ext cx="5280536" cy="686531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0" name="Text Placeholder 3"/>
          <p:cNvSpPr>
            <a:spLocks noGrp="1"/>
          </p:cNvSpPr>
          <p:nvPr>
            <p:ph type="body" sz="half" idx="2" hasCustomPrompt="1"/>
          </p:nvPr>
        </p:nvSpPr>
        <p:spPr>
          <a:xfrm>
            <a:off x="912369" y="1721334"/>
            <a:ext cx="5207776" cy="489160"/>
          </a:xfrm>
        </p:spPr>
        <p:txBody>
          <a:bodyPr>
            <a:noAutofit/>
          </a:bodyPr>
          <a:lstStyle>
            <a:lvl1pPr marL="0" indent="0">
              <a:buNone/>
              <a:defRPr sz="3000" b="1">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Name</a:t>
            </a:r>
          </a:p>
        </p:txBody>
      </p:sp>
      <p:sp>
        <p:nvSpPr>
          <p:cNvPr id="11" name="Text Placeholder 2"/>
          <p:cNvSpPr>
            <a:spLocks noGrp="1"/>
          </p:cNvSpPr>
          <p:nvPr>
            <p:ph type="body" sz="quarter" idx="11" hasCustomPrompt="1"/>
          </p:nvPr>
        </p:nvSpPr>
        <p:spPr>
          <a:xfrm>
            <a:off x="912891" y="2221606"/>
            <a:ext cx="5207255" cy="325437"/>
          </a:xfrm>
        </p:spPr>
        <p:txBody>
          <a:bodyPr>
            <a:noAutofit/>
          </a:bodyPr>
          <a:lstStyle>
            <a:lvl1pPr marL="0" indent="0">
              <a:buNone/>
              <a:defRPr sz="180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Manager Title</a:t>
            </a:r>
            <a:endParaRPr lang="en-US" dirty="0"/>
          </a:p>
        </p:txBody>
      </p:sp>
      <p:sp>
        <p:nvSpPr>
          <p:cNvPr id="12" name="Text Placeholder 3"/>
          <p:cNvSpPr>
            <a:spLocks noGrp="1"/>
          </p:cNvSpPr>
          <p:nvPr>
            <p:ph type="body" sz="half" idx="10" hasCustomPrompt="1"/>
          </p:nvPr>
        </p:nvSpPr>
        <p:spPr>
          <a:xfrm>
            <a:off x="912369" y="2702503"/>
            <a:ext cx="5207776"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Tree>
    <p:extLst>
      <p:ext uri="{BB962C8B-B14F-4D97-AF65-F5344CB8AC3E}">
        <p14:creationId xmlns:p14="http://schemas.microsoft.com/office/powerpoint/2010/main" val="202080203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Team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Team Slide 1</a:t>
            </a:r>
            <a:endParaRPr lang="en-US" dirty="0"/>
          </a:p>
        </p:txBody>
      </p:sp>
      <p:sp>
        <p:nvSpPr>
          <p:cNvPr id="17" name="Picture Placeholder 15"/>
          <p:cNvSpPr>
            <a:spLocks noGrp="1"/>
          </p:cNvSpPr>
          <p:nvPr>
            <p:ph type="pic" sz="quarter" idx="23"/>
          </p:nvPr>
        </p:nvSpPr>
        <p:spPr>
          <a:xfrm>
            <a:off x="4612828" y="1787643"/>
            <a:ext cx="2887133" cy="2174875"/>
          </a:xfrm>
        </p:spPr>
        <p:txBody>
          <a:bodyPr/>
          <a:lstStyle>
            <a:lvl1pPr marL="0" indent="0">
              <a:buNone/>
              <a:defRPr/>
            </a:lvl1pPr>
          </a:lstStyle>
          <a:p>
            <a:r>
              <a:rPr lang="en-US" dirty="0" smtClean="0"/>
              <a:t>Click icon to add picture</a:t>
            </a:r>
            <a:endParaRPr lang="en-US" dirty="0"/>
          </a:p>
        </p:txBody>
      </p:sp>
      <p:sp>
        <p:nvSpPr>
          <p:cNvPr id="19" name="Picture Placeholder 15"/>
          <p:cNvSpPr>
            <a:spLocks noGrp="1"/>
          </p:cNvSpPr>
          <p:nvPr>
            <p:ph type="pic" sz="quarter" idx="24"/>
          </p:nvPr>
        </p:nvSpPr>
        <p:spPr>
          <a:xfrm>
            <a:off x="1065695" y="1787643"/>
            <a:ext cx="2887133" cy="2174875"/>
          </a:xfrm>
        </p:spPr>
        <p:txBody>
          <a:bodyPr/>
          <a:lstStyle>
            <a:lvl1pPr marL="0" indent="0">
              <a:buNone/>
              <a:defRPr/>
            </a:lvl1pPr>
          </a:lstStyle>
          <a:p>
            <a:r>
              <a:rPr lang="en-US" dirty="0" smtClean="0"/>
              <a:t>Click icon to add picture</a:t>
            </a:r>
            <a:endParaRPr lang="en-US" dirty="0"/>
          </a:p>
        </p:txBody>
      </p:sp>
      <p:sp>
        <p:nvSpPr>
          <p:cNvPr id="20" name="Picture Placeholder 15"/>
          <p:cNvSpPr>
            <a:spLocks noGrp="1"/>
          </p:cNvSpPr>
          <p:nvPr>
            <p:ph type="pic" sz="quarter" idx="22"/>
          </p:nvPr>
        </p:nvSpPr>
        <p:spPr>
          <a:xfrm>
            <a:off x="8163680" y="1787643"/>
            <a:ext cx="2887133" cy="2174875"/>
          </a:xfrm>
        </p:spPr>
        <p:txBody>
          <a:bodyPr/>
          <a:lstStyle>
            <a:lvl1pPr marL="0" indent="0">
              <a:buNone/>
              <a:defRPr/>
            </a:lvl1pPr>
          </a:lstStyle>
          <a:p>
            <a:r>
              <a:rPr lang="en-US" dirty="0" smtClean="0"/>
              <a:t>Click icon to add picture</a:t>
            </a:r>
            <a:endParaRPr lang="en-US" dirty="0"/>
          </a:p>
        </p:txBody>
      </p:sp>
      <p:sp>
        <p:nvSpPr>
          <p:cNvPr id="23" name="Text Placeholder 21"/>
          <p:cNvSpPr>
            <a:spLocks noGrp="1"/>
          </p:cNvSpPr>
          <p:nvPr>
            <p:ph type="body" sz="quarter" idx="25" hasCustomPrompt="1"/>
          </p:nvPr>
        </p:nvSpPr>
        <p:spPr>
          <a:xfrm>
            <a:off x="1065519" y="4369066"/>
            <a:ext cx="2887308"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4" name="Text Placeholder 21"/>
          <p:cNvSpPr>
            <a:spLocks noGrp="1"/>
          </p:cNvSpPr>
          <p:nvPr>
            <p:ph type="body" sz="quarter" idx="26" hasCustomPrompt="1"/>
          </p:nvPr>
        </p:nvSpPr>
        <p:spPr>
          <a:xfrm>
            <a:off x="4612830" y="4366079"/>
            <a:ext cx="2887132"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5" name="Text Placeholder 21"/>
          <p:cNvSpPr>
            <a:spLocks noGrp="1"/>
          </p:cNvSpPr>
          <p:nvPr>
            <p:ph type="body" sz="quarter" idx="27" hasCustomPrompt="1"/>
          </p:nvPr>
        </p:nvSpPr>
        <p:spPr>
          <a:xfrm>
            <a:off x="8163506" y="4358568"/>
            <a:ext cx="2887132" cy="349454"/>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7" name="Text Placeholder 21"/>
          <p:cNvSpPr>
            <a:spLocks noGrp="1"/>
          </p:cNvSpPr>
          <p:nvPr>
            <p:ph type="body" sz="quarter" idx="29" hasCustomPrompt="1"/>
          </p:nvPr>
        </p:nvSpPr>
        <p:spPr>
          <a:xfrm>
            <a:off x="4612654" y="4704753"/>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28" name="Text Placeholder 21"/>
          <p:cNvSpPr>
            <a:spLocks noGrp="1"/>
          </p:cNvSpPr>
          <p:nvPr>
            <p:ph type="body" sz="quarter" idx="30" hasCustomPrompt="1"/>
          </p:nvPr>
        </p:nvSpPr>
        <p:spPr>
          <a:xfrm>
            <a:off x="1065519" y="4712068"/>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29" name="Text Placeholder 21"/>
          <p:cNvSpPr>
            <a:spLocks noGrp="1"/>
          </p:cNvSpPr>
          <p:nvPr>
            <p:ph type="body" sz="quarter" idx="31" hasCustomPrompt="1"/>
          </p:nvPr>
        </p:nvSpPr>
        <p:spPr>
          <a:xfrm>
            <a:off x="8163506" y="4715116"/>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31" name="Text Placeholder 21"/>
          <p:cNvSpPr>
            <a:spLocks noGrp="1"/>
          </p:cNvSpPr>
          <p:nvPr>
            <p:ph type="body" sz="quarter" idx="33" hasCustomPrompt="1"/>
          </p:nvPr>
        </p:nvSpPr>
        <p:spPr>
          <a:xfrm>
            <a:off x="4612653" y="5047754"/>
            <a:ext cx="2887308" cy="1015312"/>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2" name="Text Placeholder 21"/>
          <p:cNvSpPr>
            <a:spLocks noGrp="1"/>
          </p:cNvSpPr>
          <p:nvPr>
            <p:ph type="body" sz="quarter" idx="32" hasCustomPrompt="1"/>
          </p:nvPr>
        </p:nvSpPr>
        <p:spPr>
          <a:xfrm>
            <a:off x="1065518" y="5055070"/>
            <a:ext cx="2887308" cy="1007997"/>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3" name="Text Placeholder 21"/>
          <p:cNvSpPr>
            <a:spLocks noGrp="1"/>
          </p:cNvSpPr>
          <p:nvPr>
            <p:ph type="body" sz="quarter" idx="34" hasCustomPrompt="1"/>
          </p:nvPr>
        </p:nvSpPr>
        <p:spPr>
          <a:xfrm>
            <a:off x="8163417" y="5055934"/>
            <a:ext cx="2887308" cy="1007133"/>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4267772028"/>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Team Slide 2">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Team Slide 2</a:t>
            </a:r>
            <a:endParaRPr lang="en-US" dirty="0"/>
          </a:p>
        </p:txBody>
      </p:sp>
      <p:sp>
        <p:nvSpPr>
          <p:cNvPr id="24" name="Text Placeholder 21"/>
          <p:cNvSpPr>
            <a:spLocks noGrp="1"/>
          </p:cNvSpPr>
          <p:nvPr>
            <p:ph type="body" sz="quarter" idx="25" hasCustomPrompt="1"/>
          </p:nvPr>
        </p:nvSpPr>
        <p:spPr>
          <a:xfrm>
            <a:off x="475" y="4569092"/>
            <a:ext cx="3028501" cy="342999"/>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8" name="Text Placeholder 21"/>
          <p:cNvSpPr>
            <a:spLocks noGrp="1"/>
          </p:cNvSpPr>
          <p:nvPr>
            <p:ph type="body" sz="quarter" idx="30" hasCustomPrompt="1"/>
          </p:nvPr>
        </p:nvSpPr>
        <p:spPr>
          <a:xfrm>
            <a:off x="475" y="4919407"/>
            <a:ext cx="3028501" cy="36494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31" name="Text Placeholder 21"/>
          <p:cNvSpPr>
            <a:spLocks noGrp="1"/>
          </p:cNvSpPr>
          <p:nvPr>
            <p:ph type="body" sz="quarter" idx="32" hasCustomPrompt="1"/>
          </p:nvPr>
        </p:nvSpPr>
        <p:spPr>
          <a:xfrm>
            <a:off x="474" y="5291672"/>
            <a:ext cx="3028503" cy="994230"/>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4" name="Picture Placeholder 15"/>
          <p:cNvSpPr>
            <a:spLocks noGrp="1"/>
          </p:cNvSpPr>
          <p:nvPr>
            <p:ph type="pic" sz="quarter" idx="23"/>
          </p:nvPr>
        </p:nvSpPr>
        <p:spPr>
          <a:xfrm>
            <a:off x="3034370" y="1838842"/>
            <a:ext cx="3002037" cy="2325903"/>
          </a:xfrm>
        </p:spPr>
        <p:txBody>
          <a:bodyPr/>
          <a:lstStyle>
            <a:lvl1pPr marL="0" indent="0">
              <a:buNone/>
              <a:defRPr/>
            </a:lvl1pPr>
          </a:lstStyle>
          <a:p>
            <a:r>
              <a:rPr lang="en-US" dirty="0" smtClean="0"/>
              <a:t>Click icon to add picture</a:t>
            </a:r>
            <a:endParaRPr lang="en-US" dirty="0"/>
          </a:p>
        </p:txBody>
      </p:sp>
      <p:sp>
        <p:nvSpPr>
          <p:cNvPr id="35" name="Picture Placeholder 15"/>
          <p:cNvSpPr>
            <a:spLocks noGrp="1"/>
          </p:cNvSpPr>
          <p:nvPr>
            <p:ph type="pic" sz="quarter" idx="24"/>
          </p:nvPr>
        </p:nvSpPr>
        <p:spPr>
          <a:xfrm>
            <a:off x="2744" y="1838842"/>
            <a:ext cx="3026233" cy="2325903"/>
          </a:xfrm>
        </p:spPr>
        <p:txBody>
          <a:bodyPr/>
          <a:lstStyle>
            <a:lvl1pPr marL="0" indent="0">
              <a:buNone/>
              <a:defRPr/>
            </a:lvl1pPr>
          </a:lstStyle>
          <a:p>
            <a:r>
              <a:rPr lang="en-US" dirty="0" smtClean="0"/>
              <a:t>Click icon to add picture</a:t>
            </a:r>
            <a:endParaRPr lang="en-US" dirty="0"/>
          </a:p>
        </p:txBody>
      </p:sp>
      <p:sp>
        <p:nvSpPr>
          <p:cNvPr id="36" name="Picture Placeholder 15"/>
          <p:cNvSpPr>
            <a:spLocks noGrp="1"/>
          </p:cNvSpPr>
          <p:nvPr>
            <p:ph type="pic" sz="quarter" idx="22"/>
          </p:nvPr>
        </p:nvSpPr>
        <p:spPr>
          <a:xfrm>
            <a:off x="6038673" y="1838842"/>
            <a:ext cx="3048641" cy="2325903"/>
          </a:xfrm>
        </p:spPr>
        <p:txBody>
          <a:bodyPr/>
          <a:lstStyle>
            <a:lvl1pPr marL="0" indent="0">
              <a:buNone/>
              <a:defRPr/>
            </a:lvl1pPr>
          </a:lstStyle>
          <a:p>
            <a:r>
              <a:rPr lang="en-US" dirty="0" smtClean="0"/>
              <a:t>Click icon to add picture</a:t>
            </a:r>
            <a:endParaRPr lang="en-US" dirty="0"/>
          </a:p>
        </p:txBody>
      </p:sp>
      <p:sp>
        <p:nvSpPr>
          <p:cNvPr id="37" name="Picture Placeholder 15"/>
          <p:cNvSpPr>
            <a:spLocks noGrp="1"/>
          </p:cNvSpPr>
          <p:nvPr>
            <p:ph type="pic" sz="quarter" idx="35"/>
          </p:nvPr>
        </p:nvSpPr>
        <p:spPr>
          <a:xfrm>
            <a:off x="9097067" y="1838842"/>
            <a:ext cx="3094932" cy="2325903"/>
          </a:xfrm>
        </p:spPr>
        <p:txBody>
          <a:bodyPr/>
          <a:lstStyle>
            <a:lvl1pPr marL="0" indent="0">
              <a:buNone/>
              <a:defRPr/>
            </a:lvl1pPr>
          </a:lstStyle>
          <a:p>
            <a:r>
              <a:rPr lang="en-US" dirty="0" smtClean="0"/>
              <a:t>Click icon to add picture</a:t>
            </a:r>
            <a:endParaRPr lang="en-US" dirty="0"/>
          </a:p>
        </p:txBody>
      </p:sp>
      <p:sp>
        <p:nvSpPr>
          <p:cNvPr id="38" name="Text Placeholder 21"/>
          <p:cNvSpPr>
            <a:spLocks noGrp="1"/>
          </p:cNvSpPr>
          <p:nvPr>
            <p:ph type="body" sz="quarter" idx="36" hasCustomPrompt="1"/>
          </p:nvPr>
        </p:nvSpPr>
        <p:spPr>
          <a:xfrm>
            <a:off x="3038730" y="4569092"/>
            <a:ext cx="3007431" cy="343002"/>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39" name="Text Placeholder 21"/>
          <p:cNvSpPr>
            <a:spLocks noGrp="1"/>
          </p:cNvSpPr>
          <p:nvPr>
            <p:ph type="body" sz="quarter" idx="37" hasCustomPrompt="1"/>
          </p:nvPr>
        </p:nvSpPr>
        <p:spPr>
          <a:xfrm>
            <a:off x="3038730" y="4919406"/>
            <a:ext cx="3007431" cy="372266"/>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0" name="Text Placeholder 21"/>
          <p:cNvSpPr>
            <a:spLocks noGrp="1"/>
          </p:cNvSpPr>
          <p:nvPr>
            <p:ph type="body" sz="quarter" idx="38" hasCustomPrompt="1"/>
          </p:nvPr>
        </p:nvSpPr>
        <p:spPr>
          <a:xfrm>
            <a:off x="3038731" y="5298984"/>
            <a:ext cx="3007429" cy="986918"/>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1" name="Text Placeholder 21"/>
          <p:cNvSpPr>
            <a:spLocks noGrp="1"/>
          </p:cNvSpPr>
          <p:nvPr>
            <p:ph type="body" sz="quarter" idx="39" hasCustomPrompt="1"/>
          </p:nvPr>
        </p:nvSpPr>
        <p:spPr>
          <a:xfrm>
            <a:off x="6055913" y="4569092"/>
            <a:ext cx="3076667"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42" name="Text Placeholder 21"/>
          <p:cNvSpPr>
            <a:spLocks noGrp="1"/>
          </p:cNvSpPr>
          <p:nvPr>
            <p:ph type="body" sz="quarter" idx="40" hasCustomPrompt="1"/>
          </p:nvPr>
        </p:nvSpPr>
        <p:spPr>
          <a:xfrm>
            <a:off x="6055915" y="4919408"/>
            <a:ext cx="3076667"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3" name="Text Placeholder 21"/>
          <p:cNvSpPr>
            <a:spLocks noGrp="1"/>
          </p:cNvSpPr>
          <p:nvPr>
            <p:ph type="body" sz="quarter" idx="41" hasCustomPrompt="1"/>
          </p:nvPr>
        </p:nvSpPr>
        <p:spPr>
          <a:xfrm>
            <a:off x="6055913" y="5296217"/>
            <a:ext cx="3076668" cy="994235"/>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4" name="Text Placeholder 21"/>
          <p:cNvSpPr>
            <a:spLocks noGrp="1"/>
          </p:cNvSpPr>
          <p:nvPr>
            <p:ph type="body" sz="quarter" idx="42" hasCustomPrompt="1"/>
          </p:nvPr>
        </p:nvSpPr>
        <p:spPr>
          <a:xfrm>
            <a:off x="9136063" y="4569091"/>
            <a:ext cx="3055936"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45" name="Text Placeholder 21"/>
          <p:cNvSpPr>
            <a:spLocks noGrp="1"/>
          </p:cNvSpPr>
          <p:nvPr>
            <p:ph type="body" sz="quarter" idx="43" hasCustomPrompt="1"/>
          </p:nvPr>
        </p:nvSpPr>
        <p:spPr>
          <a:xfrm>
            <a:off x="9136064" y="4919408"/>
            <a:ext cx="3055937"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6" name="Text Placeholder 21"/>
          <p:cNvSpPr>
            <a:spLocks noGrp="1"/>
          </p:cNvSpPr>
          <p:nvPr>
            <p:ph type="body" sz="quarter" idx="44" hasCustomPrompt="1"/>
          </p:nvPr>
        </p:nvSpPr>
        <p:spPr>
          <a:xfrm>
            <a:off x="9136064" y="5298980"/>
            <a:ext cx="3055937" cy="986923"/>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751460677"/>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Department of Health">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a:solidFill>
                  <a:prstClr val="black">
                    <a:lumMod val="75000"/>
                    <a:lumOff val="25000"/>
                  </a:prstClr>
                </a:solidFill>
                <a:latin typeface="Century Gothic" panose="020B0502020202020204" pitchFamily="34" charset="0"/>
              </a:rPr>
              <a:t>Department of Health</a:t>
            </a:r>
          </a:p>
        </p:txBody>
      </p:sp>
      <p:pic>
        <p:nvPicPr>
          <p:cNvPr id="29" name="Picture 15"/>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57003" y="1845776"/>
            <a:ext cx="2998107" cy="23258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55110" y="1845774"/>
            <a:ext cx="3070684" cy="23258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screen">
            <a:extLst>
              <a:ext uri="{28A0092B-C50C-407E-A947-70E740481C1C}">
                <a14:useLocalDpi xmlns:a14="http://schemas.microsoft.com/office/drawing/2010/main" val="0"/>
              </a:ext>
            </a:extLst>
          </a:blip>
          <a:srcRect l="22957" r="25000" b="23750"/>
          <a:stretch/>
        </p:blipFill>
        <p:spPr>
          <a:xfrm>
            <a:off x="0" y="1845773"/>
            <a:ext cx="3057003" cy="2325899"/>
          </a:xfrm>
          <a:prstGeom prst="rect">
            <a:avLst/>
          </a:prstGeom>
          <a:effectLst>
            <a:outerShdw blurRad="50800" dist="38100" dir="2700000" algn="tl" rotWithShape="0">
              <a:prstClr val="black">
                <a:alpha val="40000"/>
              </a:prstClr>
            </a:outerShdw>
          </a:effectLst>
        </p:spPr>
      </p:pic>
      <p:sp>
        <p:nvSpPr>
          <p:cNvPr id="50" name="TextBox 49"/>
          <p:cNvSpPr txBox="1"/>
          <p:nvPr userDrawn="1"/>
        </p:nvSpPr>
        <p:spPr>
          <a:xfrm>
            <a:off x="-9235" y="4393627"/>
            <a:ext cx="3066237" cy="2071336"/>
          </a:xfrm>
          <a:prstGeom prst="rect">
            <a:avLst/>
          </a:prstGeom>
          <a:noFill/>
          <a:ln>
            <a:noFill/>
          </a:ln>
        </p:spPr>
        <p:txBody>
          <a:bodyPr wrap="square" rtlCol="0">
            <a:spAutoFit/>
          </a:bodyPr>
          <a:lstStyle/>
          <a:p>
            <a:pPr marL="173038" algn="ctr" fontAlgn="auto">
              <a:lnSpc>
                <a:spcPct val="90000"/>
              </a:lnSpc>
              <a:spcBef>
                <a:spcPts val="100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Disease Control</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&amp; Health Statistics</a:t>
            </a:r>
          </a:p>
          <a:p>
            <a:pPr algn="ctr" fontAlgn="auto">
              <a:lnSpc>
                <a:spcPct val="90000"/>
              </a:lnSpc>
              <a:spcBef>
                <a:spcPts val="1200"/>
              </a:spcBef>
              <a:spcAft>
                <a:spcPts val="0"/>
              </a:spcAft>
              <a:buClr>
                <a:srgbClr val="57B6AF"/>
              </a:buClr>
              <a:buFont typeface="Arial" panose="020B0604020202020204" pitchFamily="34" charset="0"/>
              <a:buNone/>
            </a:pPr>
            <a:r>
              <a:rPr lang="en-US" sz="1800" i="1" dirty="0">
                <a:solidFill>
                  <a:srgbClr val="349D96"/>
                </a:solidFill>
                <a:latin typeface="Century Gothic" panose="020B0502020202020204" pitchFamily="34" charset="0"/>
              </a:rPr>
              <a:t>Initiatives</a:t>
            </a:r>
          </a:p>
          <a:p>
            <a:pPr algn="ctr" fontAlgn="auto">
              <a:lnSpc>
                <a:spcPct val="90000"/>
              </a:lnSpc>
              <a:spcBef>
                <a:spcPts val="12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EndAIDS</a:t>
            </a: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Vital Statistics</a:t>
            </a: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Disease Control</a:t>
            </a: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(E. coli, mumps, etc.)</a:t>
            </a:r>
          </a:p>
        </p:txBody>
      </p:sp>
      <p:sp>
        <p:nvSpPr>
          <p:cNvPr id="51" name="TextBox 50"/>
          <p:cNvSpPr txBox="1"/>
          <p:nvPr userDrawn="1"/>
        </p:nvSpPr>
        <p:spPr>
          <a:xfrm>
            <a:off x="6055110" y="4393628"/>
            <a:ext cx="3070684" cy="2185214"/>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Prevention and</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Community Health</a:t>
            </a:r>
          </a:p>
          <a:p>
            <a:pPr algn="ctr" fontAlgn="auto">
              <a:spcBef>
                <a:spcPts val="1200"/>
              </a:spcBef>
              <a:spcAft>
                <a:spcPts val="0"/>
              </a:spcAft>
            </a:pPr>
            <a:r>
              <a:rPr lang="en-US" sz="1800" i="1" dirty="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a:solidFill>
                  <a:prstClr val="black">
                    <a:lumMod val="75000"/>
                    <a:lumOff val="25000"/>
                  </a:prstClr>
                </a:solidFill>
                <a:latin typeface="Century Gothic" panose="020B0502020202020204" pitchFamily="34" charset="0"/>
              </a:rPr>
              <a:t>Tobacco 21</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Marijuana Prevention</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Immunization Rates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Suicide Prevention Plan</a:t>
            </a:r>
          </a:p>
        </p:txBody>
      </p:sp>
      <p:sp>
        <p:nvSpPr>
          <p:cNvPr id="52" name="TextBox 51"/>
          <p:cNvSpPr txBox="1"/>
          <p:nvPr userDrawn="1"/>
        </p:nvSpPr>
        <p:spPr>
          <a:xfrm>
            <a:off x="3057003" y="4393629"/>
            <a:ext cx="2998107" cy="1892826"/>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Environmental</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Public Health</a:t>
            </a:r>
          </a:p>
          <a:p>
            <a:pPr algn="ctr" fontAlgn="auto">
              <a:spcBef>
                <a:spcPts val="1200"/>
              </a:spcBef>
              <a:spcAft>
                <a:spcPts val="0"/>
              </a:spcAft>
            </a:pPr>
            <a:r>
              <a:rPr lang="en-US" sz="1800" i="1" dirty="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a:solidFill>
                  <a:prstClr val="black">
                    <a:lumMod val="75000"/>
                    <a:lumOff val="25000"/>
                  </a:prstClr>
                </a:solidFill>
                <a:latin typeface="Century Gothic" panose="020B0502020202020204" pitchFamily="34" charset="0"/>
              </a:rPr>
              <a:t>Shellfish Beds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Clean Air</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Pesticide Exposures</a:t>
            </a:r>
          </a:p>
        </p:txBody>
      </p:sp>
      <p:sp>
        <p:nvSpPr>
          <p:cNvPr id="53" name="TextBox 52"/>
          <p:cNvSpPr txBox="1"/>
          <p:nvPr userDrawn="1"/>
        </p:nvSpPr>
        <p:spPr>
          <a:xfrm>
            <a:off x="9125794" y="4394913"/>
            <a:ext cx="3066207" cy="1892826"/>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Health Systems</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Quality Assurance</a:t>
            </a:r>
          </a:p>
          <a:p>
            <a:pPr algn="ctr" fontAlgn="auto">
              <a:spcBef>
                <a:spcPts val="1200"/>
              </a:spcBef>
              <a:spcAft>
                <a:spcPts val="0"/>
              </a:spcAft>
            </a:pPr>
            <a:r>
              <a:rPr lang="en-US" sz="1800" i="1" dirty="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a:solidFill>
                  <a:prstClr val="black">
                    <a:lumMod val="75000"/>
                    <a:lumOff val="25000"/>
                  </a:prstClr>
                </a:solidFill>
                <a:latin typeface="Century Gothic" panose="020B0502020202020204" pitchFamily="34" charset="0"/>
              </a:rPr>
              <a:t>Opioids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Certificate of Need</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Health Professions</a:t>
            </a:r>
          </a:p>
        </p:txBody>
      </p:sp>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val="0"/>
              </a:ext>
            </a:extLst>
          </a:blip>
          <a:srcRect l="7814" r="56502" b="14998"/>
          <a:stretch/>
        </p:blipFill>
        <p:spPr>
          <a:xfrm>
            <a:off x="9125794" y="1845773"/>
            <a:ext cx="3066207" cy="23258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352140"/>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9" name="Text Placeholder 3"/>
          <p:cNvSpPr>
            <a:spLocks noGrp="1"/>
          </p:cNvSpPr>
          <p:nvPr>
            <p:ph type="body" sz="half" idx="2" hasCustomPrompt="1"/>
          </p:nvPr>
        </p:nvSpPr>
        <p:spPr>
          <a:xfrm>
            <a:off x="912370" y="1643611"/>
            <a:ext cx="4168237"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Web Presence Screenshot</a:t>
            </a:r>
          </a:p>
        </p:txBody>
      </p:sp>
      <p:sp>
        <p:nvSpPr>
          <p:cNvPr id="10" name="Text Placeholder 2"/>
          <p:cNvSpPr>
            <a:spLocks noGrp="1"/>
          </p:cNvSpPr>
          <p:nvPr>
            <p:ph type="body" sz="quarter" idx="11" hasCustomPrompt="1"/>
          </p:nvPr>
        </p:nvSpPr>
        <p:spPr>
          <a:xfrm>
            <a:off x="912371" y="2638651"/>
            <a:ext cx="4168236"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3" name="Picture Placeholder 14"/>
          <p:cNvSpPr>
            <a:spLocks noGrp="1"/>
          </p:cNvSpPr>
          <p:nvPr>
            <p:ph type="pic" sz="quarter" idx="12"/>
          </p:nvPr>
        </p:nvSpPr>
        <p:spPr>
          <a:xfrm>
            <a:off x="5626101" y="1876425"/>
            <a:ext cx="5219700" cy="2324100"/>
          </a:xfrm>
        </p:spPr>
        <p:txBody>
          <a:bodyPr/>
          <a:lstStyle>
            <a:lvl1pPr marL="0" indent="0">
              <a:buNone/>
              <a:defRPr/>
            </a:lvl1pPr>
          </a:lstStyle>
          <a:p>
            <a:r>
              <a:rPr lang="en-US" dirty="0" smtClean="0"/>
              <a:t>Click icon to add picture</a:t>
            </a:r>
            <a:endParaRPr lang="en-US" dirty="0"/>
          </a:p>
        </p:txBody>
      </p:sp>
      <p:sp>
        <p:nvSpPr>
          <p:cNvPr id="14" name="TextBox 13"/>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142149013"/>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Web Address">
    <p:spTree>
      <p:nvGrpSpPr>
        <p:cNvPr id="1" name=""/>
        <p:cNvGrpSpPr/>
        <p:nvPr/>
      </p:nvGrpSpPr>
      <p:grpSpPr>
        <a:xfrm>
          <a:off x="0" y="0"/>
          <a:ext cx="0" cy="0"/>
          <a:chOff x="0" y="0"/>
          <a:chExt cx="0" cy="0"/>
        </a:xfrm>
      </p:grpSpPr>
      <p:sp>
        <p:nvSpPr>
          <p:cNvPr id="14" name="Text Placeholder 2"/>
          <p:cNvSpPr>
            <a:spLocks noGrp="1"/>
          </p:cNvSpPr>
          <p:nvPr>
            <p:ph type="body" sz="quarter" idx="12" hasCustomPrompt="1"/>
          </p:nvPr>
        </p:nvSpPr>
        <p:spPr>
          <a:xfrm>
            <a:off x="5651501" y="2833688"/>
            <a:ext cx="5168900" cy="557212"/>
          </a:xfrm>
        </p:spPr>
        <p:txBody>
          <a:bodyPr>
            <a:noAutofit/>
          </a:bodyPr>
          <a:lstStyle>
            <a:lvl1pPr marL="0" indent="0" algn="ctr">
              <a:buNone/>
              <a:defRPr sz="2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www.doh.wa.gov</a:t>
            </a:r>
            <a:endParaRPr lang="en-US" dirty="0"/>
          </a:p>
        </p:txBody>
      </p:sp>
      <p:sp>
        <p:nvSpPr>
          <p:cNvPr id="9" name="Text Placeholder 3"/>
          <p:cNvSpPr>
            <a:spLocks noGrp="1"/>
          </p:cNvSpPr>
          <p:nvPr>
            <p:ph type="body" sz="half" idx="2" hasCustomPrompt="1"/>
          </p:nvPr>
        </p:nvSpPr>
        <p:spPr>
          <a:xfrm>
            <a:off x="912370" y="1643611"/>
            <a:ext cx="4168237"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Web Presence Address</a:t>
            </a:r>
          </a:p>
        </p:txBody>
      </p:sp>
      <p:sp>
        <p:nvSpPr>
          <p:cNvPr id="10" name="Text Placeholder 2"/>
          <p:cNvSpPr>
            <a:spLocks noGrp="1"/>
          </p:cNvSpPr>
          <p:nvPr>
            <p:ph type="body" sz="quarter" idx="11" hasCustomPrompt="1"/>
          </p:nvPr>
        </p:nvSpPr>
        <p:spPr>
          <a:xfrm>
            <a:off x="912371" y="2638651"/>
            <a:ext cx="4168236"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315943531"/>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147" y="683166"/>
            <a:ext cx="10820111" cy="5457268"/>
          </a:xfrm>
          <a:prstGeom prst="rect">
            <a:avLst/>
          </a:prstGeom>
        </p:spPr>
      </p:pic>
      <p:sp>
        <p:nvSpPr>
          <p:cNvPr id="8" name="Picture Placeholder 14"/>
          <p:cNvSpPr>
            <a:spLocks noGrp="1"/>
          </p:cNvSpPr>
          <p:nvPr>
            <p:ph type="pic" sz="quarter" idx="12"/>
          </p:nvPr>
        </p:nvSpPr>
        <p:spPr>
          <a:xfrm>
            <a:off x="1945531" y="966282"/>
            <a:ext cx="8482519" cy="4876800"/>
          </a:xfrm>
        </p:spPr>
        <p:txBody>
          <a:bodyPr/>
          <a:lstStyle>
            <a:lvl1pPr marL="0" indent="0">
              <a:buNone/>
              <a:defRPr/>
            </a:lvl1pPr>
          </a:lstStyle>
          <a:p>
            <a:r>
              <a:rPr lang="en-US" dirty="0" smtClean="0"/>
              <a:t>Click icon to add picture</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454827882"/>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Mobile Screenshot">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08"/>
            <a:ext cx="453416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Mobile Presence Screenshot</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Picture Placeholder 9"/>
          <p:cNvSpPr>
            <a:spLocks noGrp="1"/>
          </p:cNvSpPr>
          <p:nvPr>
            <p:ph type="pic" sz="quarter" idx="13"/>
          </p:nvPr>
        </p:nvSpPr>
        <p:spPr>
          <a:xfrm>
            <a:off x="7286173" y="1763486"/>
            <a:ext cx="2835123" cy="3302000"/>
          </a:xfrm>
        </p:spPr>
        <p:txBody>
          <a:bodyPr/>
          <a:lstStyle>
            <a:lvl1pPr marL="0" indent="0">
              <a:buNone/>
              <a:defRPr/>
            </a:lvl1pPr>
          </a:lstStyle>
          <a:p>
            <a:r>
              <a:rPr lang="en-US" dirty="0" smtClean="0"/>
              <a:t>Click icon to add picture</a:t>
            </a:r>
            <a:endParaRPr lang="en-US" dirty="0"/>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0324291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t="24889"/>
          <a:stretch/>
        </p:blipFill>
        <p:spPr>
          <a:xfrm>
            <a:off x="0" y="0"/>
            <a:ext cx="12200525" cy="4571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596914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3431263"/>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620956" y="3933309"/>
            <a:ext cx="9001776"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2" name="Text Placeholder 2"/>
          <p:cNvSpPr>
            <a:spLocks noGrp="1"/>
          </p:cNvSpPr>
          <p:nvPr>
            <p:ph type="body" sz="quarter" idx="13" hasCustomPrompt="1"/>
          </p:nvPr>
        </p:nvSpPr>
        <p:spPr>
          <a:xfrm>
            <a:off x="1619537" y="4903935"/>
            <a:ext cx="9003195" cy="1363195"/>
          </a:xfrm>
        </p:spPr>
        <p:txBody>
          <a:bodyPr>
            <a:normAutofit/>
          </a:bodyPr>
          <a:lstStyle>
            <a:lvl1pPr marL="0" indent="0">
              <a:buNone/>
              <a:defRPr sz="180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600481951"/>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Mobile Address">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10"/>
            <a:ext cx="453416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Mobile Presence Address</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Text Placeholder 2"/>
          <p:cNvSpPr>
            <a:spLocks noGrp="1"/>
          </p:cNvSpPr>
          <p:nvPr>
            <p:ph type="body" sz="quarter" idx="16" hasCustomPrompt="1"/>
          </p:nvPr>
        </p:nvSpPr>
        <p:spPr>
          <a:xfrm>
            <a:off x="7247061" y="3264478"/>
            <a:ext cx="2908300" cy="409575"/>
          </a:xfrm>
        </p:spPr>
        <p:txBody>
          <a:bodyPr>
            <a:normAutofit/>
          </a:bodyPr>
          <a:lstStyle>
            <a:lvl1pPr marL="0" indent="0" algn="ctr">
              <a:lnSpc>
                <a:spcPct val="100000"/>
              </a:lnSpc>
              <a:spcBef>
                <a:spcPts val="0"/>
              </a:spcBef>
              <a:buNone/>
              <a:defRPr sz="1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www.doh.wa.gov</a:t>
            </a:r>
            <a:endParaRPr lang="en-US" dirty="0"/>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544744576"/>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sp>
        <p:nvSpPr>
          <p:cNvPr id="10" name="Text Placeholder 8"/>
          <p:cNvSpPr>
            <a:spLocks noGrp="1"/>
          </p:cNvSpPr>
          <p:nvPr>
            <p:ph type="body" sz="quarter" idx="10" hasCustomPrompt="1"/>
          </p:nvPr>
        </p:nvSpPr>
        <p:spPr>
          <a:xfrm>
            <a:off x="-573" y="2971334"/>
            <a:ext cx="12192000" cy="478522"/>
          </a:xfrm>
        </p:spPr>
        <p:txBody>
          <a:bodyPr>
            <a:noAutofit/>
          </a:bodyPr>
          <a:lstStyle>
            <a:lvl1pPr marL="0" indent="0" algn="ctr">
              <a:buNone/>
              <a:defRPr sz="3000">
                <a:solidFill>
                  <a:srgbClr val="404040"/>
                </a:solidFill>
              </a:defRPr>
            </a:lvl1pPr>
          </a:lstStyle>
          <a:p>
            <a:pPr lvl="0"/>
            <a:r>
              <a:rPr lang="en-US" dirty="0" smtClean="0"/>
              <a:t>Questions?</a:t>
            </a:r>
            <a:endParaRPr lang="en-US" dirty="0"/>
          </a:p>
        </p:txBody>
      </p:sp>
      <p:cxnSp>
        <p:nvCxnSpPr>
          <p:cNvPr id="6" name="Straight Connector 5"/>
          <p:cNvCxnSpPr/>
          <p:nvPr userDrawn="1"/>
        </p:nvCxnSpPr>
        <p:spPr>
          <a:xfrm flipV="1">
            <a:off x="5763752" y="3549372"/>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010794"/>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4455880" y="4739420"/>
            <a:ext cx="329776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9" name="Text Placeholder 27"/>
          <p:cNvSpPr>
            <a:spLocks noGrp="1"/>
          </p:cNvSpPr>
          <p:nvPr>
            <p:ph type="body" sz="quarter" idx="20" hasCustomPrompt="1"/>
          </p:nvPr>
        </p:nvSpPr>
        <p:spPr>
          <a:xfrm>
            <a:off x="4455880" y="5067436"/>
            <a:ext cx="329776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Contact 1</a:t>
            </a:r>
            <a:endParaRPr lang="en-US" dirty="0"/>
          </a:p>
        </p:txBody>
      </p:sp>
      <p:sp>
        <p:nvSpPr>
          <p:cNvPr id="35" name="Text Placeholder 21"/>
          <p:cNvSpPr>
            <a:spLocks noGrp="1"/>
          </p:cNvSpPr>
          <p:nvPr>
            <p:ph type="body" sz="quarter" idx="16" hasCustomPrompt="1"/>
          </p:nvPr>
        </p:nvSpPr>
        <p:spPr>
          <a:xfrm>
            <a:off x="4455880" y="4313395"/>
            <a:ext cx="329776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36" name="Picture Placeholder 19"/>
          <p:cNvSpPr>
            <a:spLocks noGrp="1"/>
          </p:cNvSpPr>
          <p:nvPr>
            <p:ph type="pic" sz="quarter" idx="14"/>
          </p:nvPr>
        </p:nvSpPr>
        <p:spPr>
          <a:xfrm>
            <a:off x="4455881" y="1554491"/>
            <a:ext cx="3297767" cy="2487612"/>
          </a:xfrm>
        </p:spPr>
        <p:txBody>
          <a:bodyPr/>
          <a:lstStyle>
            <a:lvl1pPr marL="0" indent="0">
              <a:buNone/>
              <a:defRPr lang="en-US" dirty="0"/>
            </a:lvl1pPr>
          </a:lstStyle>
          <a:p>
            <a:r>
              <a:rPr lang="en-US" dirty="0" smtClean="0"/>
              <a:t>Click icon to add picture</a:t>
            </a:r>
            <a:endParaRPr lang="en-US" dirty="0"/>
          </a:p>
        </p:txBody>
      </p:sp>
      <p:sp>
        <p:nvSpPr>
          <p:cNvPr id="55"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smtClean="0"/>
              <a:t>www.doh.wa.gov</a:t>
            </a:r>
            <a:endParaRPr lang="en-US" dirty="0"/>
          </a:p>
        </p:txBody>
      </p:sp>
      <p:sp>
        <p:nvSpPr>
          <p:cNvPr id="2" name="TextBox 1"/>
          <p:cNvSpPr txBox="1"/>
          <p:nvPr userDrawn="1"/>
        </p:nvSpPr>
        <p:spPr>
          <a:xfrm>
            <a:off x="4455880" y="6430955"/>
            <a:ext cx="3297765" cy="307777"/>
          </a:xfrm>
          <a:prstGeom prst="rect">
            <a:avLst/>
          </a:prstGeom>
          <a:noFill/>
        </p:spPr>
        <p:txBody>
          <a:bodyPr wrap="square" rtlCol="0">
            <a:spAutoFit/>
          </a:bodyPr>
          <a:lstStyle/>
          <a:p>
            <a:pPr algn="ctr" fontAlgn="auto">
              <a:spcBef>
                <a:spcPts val="0"/>
              </a:spcBef>
              <a:spcAft>
                <a:spcPts val="0"/>
              </a:spcAft>
            </a:pPr>
            <a:r>
              <a:rPr lang="en-US" sz="1400" dirty="0">
                <a:solidFill>
                  <a:srgbClr val="404040"/>
                </a:solidFill>
                <a:latin typeface="Century Gothic" panose="020B0502020202020204" pitchFamily="34" charset="0"/>
              </a:rPr>
              <a:t>handle: WADeptHealth</a:t>
            </a:r>
          </a:p>
        </p:txBody>
      </p:sp>
      <p:grpSp>
        <p:nvGrpSpPr>
          <p:cNvPr id="9" name="Group 8"/>
          <p:cNvGrpSpPr/>
          <p:nvPr userDrawn="1"/>
        </p:nvGrpSpPr>
        <p:grpSpPr>
          <a:xfrm>
            <a:off x="5092080" y="6028973"/>
            <a:ext cx="1939341" cy="308053"/>
            <a:chOff x="3819060" y="6028972"/>
            <a:chExt cx="1454506" cy="308053"/>
          </a:xfrm>
        </p:grpSpPr>
        <p:grpSp>
          <p:nvGrpSpPr>
            <p:cNvPr id="66" name="Group 65"/>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71" name="Rounded Rectangle 70"/>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2" name="Rounded Rectangle 71"/>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3" name="Rounded Rectangle 72"/>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4" name="Rounded Rectangle 73"/>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grpSp>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2904430461"/>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2385486" y="4283999"/>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0127" y="4278472"/>
            <a:ext cx="3316177" cy="412750"/>
          </a:xfrm>
        </p:spPr>
        <p:txBody>
          <a:bodyPr>
            <a:normAutofit/>
          </a:bodyPr>
          <a:lstStyle>
            <a:lvl1pPr marL="0" indent="0" algn="ctr">
              <a:buNone/>
              <a:defRPr lang="en-US" sz="2200" b="1" kern="1200" dirty="0">
                <a:solidFill>
                  <a:schemeClr val="tx1">
                    <a:lumMod val="75000"/>
                    <a:lumOff val="25000"/>
                  </a:schemeClr>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smtClean="0"/>
              <a:t>Name</a:t>
            </a:r>
            <a:endParaRPr lang="en-US" dirty="0"/>
          </a:p>
        </p:txBody>
      </p:sp>
      <p:sp>
        <p:nvSpPr>
          <p:cNvPr id="25" name="Text Placeholder 24"/>
          <p:cNvSpPr>
            <a:spLocks noGrp="1"/>
          </p:cNvSpPr>
          <p:nvPr>
            <p:ph type="body" sz="quarter" idx="17" hasCustomPrompt="1"/>
          </p:nvPr>
        </p:nvSpPr>
        <p:spPr>
          <a:xfrm>
            <a:off x="2385485" y="4705636"/>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06633" y="4700175"/>
            <a:ext cx="3316176" cy="314335"/>
          </a:xfrm>
        </p:spPr>
        <p:txBody>
          <a:bodyPr>
            <a:normAutofit/>
          </a:bodyPr>
          <a:lstStyle>
            <a:lvl1pPr marL="0" indent="0" algn="ctr">
              <a:buNone/>
              <a:defRPr lang="en-US" sz="2000" i="1" kern="1200" dirty="0">
                <a:solidFill>
                  <a:srgbClr val="404040"/>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smtClean="0"/>
              <a:t>Title</a:t>
            </a:r>
            <a:endParaRPr lang="en-US" dirty="0"/>
          </a:p>
        </p:txBody>
      </p:sp>
      <p:sp>
        <p:nvSpPr>
          <p:cNvPr id="28" name="Text Placeholder 27"/>
          <p:cNvSpPr>
            <a:spLocks noGrp="1"/>
          </p:cNvSpPr>
          <p:nvPr>
            <p:ph type="body" sz="quarter" idx="19" hasCustomPrompt="1"/>
          </p:nvPr>
        </p:nvSpPr>
        <p:spPr>
          <a:xfrm>
            <a:off x="2385485" y="5028139"/>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0227" y="5023461"/>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cxnSp>
        <p:nvCxnSpPr>
          <p:cNvPr id="15" name="Straight Connector 14"/>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Contact 2</a:t>
            </a:r>
            <a:endParaRPr lang="en-US" dirty="0"/>
          </a:p>
        </p:txBody>
      </p:sp>
      <p:sp>
        <p:nvSpPr>
          <p:cNvPr id="45" name="Picture Placeholder 17"/>
          <p:cNvSpPr>
            <a:spLocks noGrp="1"/>
          </p:cNvSpPr>
          <p:nvPr>
            <p:ph type="pic" sz="quarter" idx="13"/>
          </p:nvPr>
        </p:nvSpPr>
        <p:spPr>
          <a:xfrm>
            <a:off x="2385485" y="1564831"/>
            <a:ext cx="3312583" cy="2487612"/>
          </a:xfrm>
        </p:spPr>
        <p:txBody>
          <a:bodyPr/>
          <a:lstStyle>
            <a:lvl1pPr marL="0" indent="0">
              <a:buNone/>
              <a:defRPr/>
            </a:lvl1pPr>
          </a:lstStyle>
          <a:p>
            <a:r>
              <a:rPr lang="en-US" dirty="0" smtClean="0"/>
              <a:t>Click icon to add picture</a:t>
            </a:r>
            <a:endParaRPr lang="en-US" dirty="0"/>
          </a:p>
        </p:txBody>
      </p:sp>
      <p:sp>
        <p:nvSpPr>
          <p:cNvPr id="46" name="Picture Placeholder 19"/>
          <p:cNvSpPr>
            <a:spLocks noGrp="1"/>
          </p:cNvSpPr>
          <p:nvPr>
            <p:ph type="pic" sz="quarter" idx="14"/>
          </p:nvPr>
        </p:nvSpPr>
        <p:spPr>
          <a:xfrm>
            <a:off x="6506634" y="1559083"/>
            <a:ext cx="3297767" cy="2487617"/>
          </a:xfrm>
        </p:spPr>
        <p:txBody>
          <a:bodyPr/>
          <a:lstStyle>
            <a:lvl1pPr marL="0" indent="0">
              <a:buNone/>
              <a:defRPr/>
            </a:lvl1pPr>
          </a:lstStyle>
          <a:p>
            <a:r>
              <a:rPr lang="en-US" dirty="0" smtClean="0"/>
              <a:t>Click icon to add picture</a:t>
            </a:r>
            <a:endParaRPr lang="en-US" dirty="0"/>
          </a:p>
        </p:txBody>
      </p:sp>
      <p:sp>
        <p:nvSpPr>
          <p:cNvPr id="47"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smtClean="0"/>
              <a:t>www.doh.wa.gov</a:t>
            </a:r>
            <a:endParaRPr lang="en-US" dirty="0"/>
          </a:p>
        </p:txBody>
      </p:sp>
      <p:sp>
        <p:nvSpPr>
          <p:cNvPr id="51" name="TextBox 50"/>
          <p:cNvSpPr txBox="1"/>
          <p:nvPr userDrawn="1"/>
        </p:nvSpPr>
        <p:spPr>
          <a:xfrm>
            <a:off x="4455880" y="6430955"/>
            <a:ext cx="3297765" cy="307777"/>
          </a:xfrm>
          <a:prstGeom prst="rect">
            <a:avLst/>
          </a:prstGeom>
          <a:noFill/>
        </p:spPr>
        <p:txBody>
          <a:bodyPr wrap="square" rtlCol="0">
            <a:spAutoFit/>
          </a:bodyPr>
          <a:lstStyle/>
          <a:p>
            <a:pPr algn="ctr" fontAlgn="auto">
              <a:spcBef>
                <a:spcPts val="0"/>
              </a:spcBef>
              <a:spcAft>
                <a:spcPts val="0"/>
              </a:spcAft>
            </a:pPr>
            <a:r>
              <a:rPr lang="en-US" sz="1400" dirty="0">
                <a:solidFill>
                  <a:srgbClr val="404040"/>
                </a:solidFill>
                <a:latin typeface="Century Gothic" panose="020B0502020202020204" pitchFamily="34" charset="0"/>
              </a:rPr>
              <a:t>handle: WADeptHealth</a:t>
            </a:r>
          </a:p>
        </p:txBody>
      </p:sp>
      <p:grpSp>
        <p:nvGrpSpPr>
          <p:cNvPr id="27" name="Group 26"/>
          <p:cNvGrpSpPr/>
          <p:nvPr userDrawn="1"/>
        </p:nvGrpSpPr>
        <p:grpSpPr>
          <a:xfrm>
            <a:off x="5092080" y="6028973"/>
            <a:ext cx="1939341" cy="308053"/>
            <a:chOff x="3819060" y="6028972"/>
            <a:chExt cx="1454506" cy="308053"/>
          </a:xfrm>
        </p:grpSpPr>
        <p:grpSp>
          <p:nvGrpSpPr>
            <p:cNvPr id="30" name="Group 29"/>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35" name="Rounded Rectangle 34"/>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6" name="Rounded Rectangle 35"/>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7" name="Rounded Rectangle 36"/>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8" name="Rounded Rectangle 37"/>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grpSp>
        <p:pic>
          <p:nvPicPr>
            <p:cNvPr id="31" name="Picture 3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32" name="Picture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33" name="Picture 32"/>
            <p:cNvPicPr>
              <a:picLocks noChangeAspect="1"/>
            </p:cNvPicPr>
            <p:nvPr userDrawn="1"/>
          </p:nvPicPr>
          <p:blipFill rotWithShape="1">
            <a:blip r:embed="rId4" cstate="screen">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34" name="Picture 33"/>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2760387468"/>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smtClean="0"/>
              <a:t>Blank Slide</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a:solidFill>
                  <a:srgbClr val="349D96"/>
                </a:solidFill>
                <a:latin typeface="Century Gothic" panose="020B0502020202020204" pitchFamily="34" charset="0"/>
              </a:rPr>
              <a:t>WA State DOH </a:t>
            </a:r>
            <a:r>
              <a:rPr lang="en-US" sz="1800" dirty="0">
                <a:solidFill>
                  <a:prstClr val="black">
                    <a:lumMod val="75000"/>
                    <a:lumOff val="25000"/>
                  </a:prstClr>
                </a:solidFill>
                <a:latin typeface="Century Gothic" panose="020B0502020202020204" pitchFamily="34" charset="0"/>
              </a:rPr>
              <a:t>| </a:t>
            </a:r>
            <a:fld id="{647B4F43-D519-4C1F-A815-23EAD624CF95}" type="slidenum">
              <a:rPr lang="en-US" sz="180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32003792"/>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lumMod val="65000"/>
                  <a:lumOff val="35000"/>
                </a:prstClr>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55477" y="4043055"/>
            <a:ext cx="3681047" cy="1223520"/>
          </a:xfrm>
          <a:prstGeom prst="rect">
            <a:avLst/>
          </a:prstGeom>
        </p:spPr>
      </p:pic>
    </p:spTree>
    <p:extLst>
      <p:ext uri="{BB962C8B-B14F-4D97-AF65-F5344CB8AC3E}">
        <p14:creationId xmlns:p14="http://schemas.microsoft.com/office/powerpoint/2010/main" val="1528799995"/>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3535056D-F555-406B-BF1D-286FE836F60C}" type="slidenum">
              <a:rPr lang="en-US" smtClean="0"/>
              <a:pPr/>
              <a:t>‹#›</a:t>
            </a:fld>
            <a:endParaRPr lang="en-US" dirty="0"/>
          </a:p>
        </p:txBody>
      </p:sp>
    </p:spTree>
    <p:extLst>
      <p:ext uri="{BB962C8B-B14F-4D97-AF65-F5344CB8AC3E}">
        <p14:creationId xmlns:p14="http://schemas.microsoft.com/office/powerpoint/2010/main" val="234689423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834719" y="107675"/>
            <a:ext cx="9507037" cy="1325563"/>
          </a:xfrm>
        </p:spPr>
        <p:txBody>
          <a:bodyPr/>
          <a:lstStyle/>
          <a:p>
            <a:r>
              <a:rPr lang="en-US"/>
              <a:t>Click to edit Master title style</a:t>
            </a:r>
          </a:p>
        </p:txBody>
      </p:sp>
      <p:sp>
        <p:nvSpPr>
          <p:cNvPr id="12" name="Content Placeholder 5"/>
          <p:cNvSpPr>
            <a:spLocks noGrp="1"/>
          </p:cNvSpPr>
          <p:nvPr>
            <p:ph sz="quarter" idx="15"/>
          </p:nvPr>
        </p:nvSpPr>
        <p:spPr>
          <a:xfrm>
            <a:off x="1834719" y="1668979"/>
            <a:ext cx="4606771" cy="4519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4"/>
          </p:nvPr>
        </p:nvSpPr>
        <p:spPr>
          <a:xfrm>
            <a:off x="6747031" y="1669002"/>
            <a:ext cx="4606771" cy="4519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207363" y="6356353"/>
            <a:ext cx="1692676" cy="365125"/>
          </a:xfrm>
          <a:prstGeom prst="rect">
            <a:avLst/>
          </a:prstGeom>
        </p:spPr>
        <p:txBody>
          <a:bodyPr/>
          <a:lstStyle/>
          <a:p>
            <a:fld id="{E85607ED-8E83-49CF-B67F-464756B84873}" type="datetime1">
              <a:rPr lang="en-US" smtClean="0"/>
              <a:t>12/10/2019</a:t>
            </a:fld>
            <a:endParaRPr lang="en-US"/>
          </a:p>
        </p:txBody>
      </p:sp>
      <p:sp>
        <p:nvSpPr>
          <p:cNvPr id="4" name="Footer Placeholder 3"/>
          <p:cNvSpPr>
            <a:spLocks noGrp="1"/>
          </p:cNvSpPr>
          <p:nvPr>
            <p:ph type="ftr" sz="quarter" idx="11"/>
          </p:nvPr>
        </p:nvSpPr>
        <p:spPr>
          <a:xfrm>
            <a:off x="3184124" y="6356353"/>
            <a:ext cx="628538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753600" y="6356353"/>
            <a:ext cx="1600200" cy="365125"/>
          </a:xfrm>
        </p:spPr>
        <p:txBody>
          <a:bodyPr/>
          <a:lstStyle/>
          <a:p>
            <a:fld id="{3D109FF3-1548-4CDB-B82B-70387ADEE53E}" type="slidenum">
              <a:rPr lang="en-US" smtClean="0"/>
              <a:t>‹#›</a:t>
            </a:fld>
            <a:endParaRPr lang="en-US"/>
          </a:p>
        </p:txBody>
      </p:sp>
      <p:cxnSp>
        <p:nvCxnSpPr>
          <p:cNvPr id="9" name="Line 8"/>
          <p:cNvCxnSpPr/>
          <p:nvPr userDrawn="1"/>
        </p:nvCxnSpPr>
        <p:spPr>
          <a:xfrm>
            <a:off x="1834720" y="1509204"/>
            <a:ext cx="951908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22716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3ED4CB6-ED1F-4ABA-A489-A2E2CA00EA67}" type="datetimeFigureOut">
              <a:rPr lang="en-US" smtClean="0"/>
              <a:t>12/10/2019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06576CA-D103-4002-B9AD-9DB2AB70A598}" type="slidenum">
              <a:rPr lang="en-US" smtClean="0"/>
              <a:t>‹#›</a:t>
            </a:fld>
            <a:endParaRPr lang="en-US"/>
          </a:p>
        </p:txBody>
      </p:sp>
    </p:spTree>
    <p:extLst>
      <p:ext uri="{BB962C8B-B14F-4D97-AF65-F5344CB8AC3E}">
        <p14:creationId xmlns:p14="http://schemas.microsoft.com/office/powerpoint/2010/main" val="352082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4778820"/>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620956" y="5297702"/>
            <a:ext cx="9001776"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93194583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3773978"/>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119447" y="5297702"/>
            <a:ext cx="9986357"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12584331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3773978"/>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119447" y="5021477"/>
            <a:ext cx="9923549"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 name="Picture Placeholder 17"/>
          <p:cNvSpPr>
            <a:spLocks noGrp="1"/>
          </p:cNvSpPr>
          <p:nvPr>
            <p:ph type="pic" sz="quarter" idx="13"/>
          </p:nvPr>
        </p:nvSpPr>
        <p:spPr>
          <a:xfrm>
            <a:off x="6365702" y="814647"/>
            <a:ext cx="4677295" cy="3773978"/>
          </a:xfrm>
        </p:spPr>
        <p:txBody>
          <a:bodyPr/>
          <a:lstStyle>
            <a:lvl1pPr marL="0" indent="0">
              <a:buNone/>
              <a:defRPr/>
            </a:lvl1pPr>
          </a:lstStyle>
          <a:p>
            <a:r>
              <a:rPr lang="en-US" dirty="0" smtClean="0"/>
              <a:t>Click icon to add picture</a:t>
            </a:r>
            <a:endParaRPr lang="en-US" dirty="0"/>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60389477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6865315"/>
          </a:xfrm>
        </p:spPr>
        <p:txBody>
          <a:bodyPr/>
          <a:lstStyle>
            <a:lvl1pPr marL="0" indent="0">
              <a:buNone/>
              <a:defRPr/>
            </a:lvl1pPr>
          </a:lstStyle>
          <a:p>
            <a:r>
              <a:rPr lang="en-US" dirty="0" smtClean="0"/>
              <a:t>Click icon to add picture</a:t>
            </a:r>
            <a:endParaRPr lang="en-US" dirty="0"/>
          </a:p>
        </p:txBody>
      </p:sp>
    </p:spTree>
    <p:extLst>
      <p:ext uri="{BB962C8B-B14F-4D97-AF65-F5344CB8AC3E}">
        <p14:creationId xmlns:p14="http://schemas.microsoft.com/office/powerpoint/2010/main" val="259332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1031777"/>
            <a:ext cx="12192000" cy="4778820"/>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97165618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5228706"/>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33240866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5187142"/>
          </a:xfrm>
        </p:spPr>
        <p:txBody>
          <a:bodyPr/>
          <a:lstStyle>
            <a:lvl1pPr marL="0" indent="0">
              <a:buNone/>
              <a:defRPr/>
            </a:lvl1pPr>
          </a:lstStyle>
          <a:p>
            <a:r>
              <a:rPr lang="en-US" dirty="0" smtClean="0"/>
              <a:t>Click icon to add picture</a:t>
            </a:r>
            <a:endParaRPr lang="en-US" dirty="0"/>
          </a:p>
        </p:txBody>
      </p:sp>
      <p:sp>
        <p:nvSpPr>
          <p:cNvPr id="4" name="Picture Placeholder 17"/>
          <p:cNvSpPr>
            <a:spLocks noGrp="1"/>
          </p:cNvSpPr>
          <p:nvPr>
            <p:ph type="pic" sz="quarter" idx="13"/>
          </p:nvPr>
        </p:nvSpPr>
        <p:spPr>
          <a:xfrm>
            <a:off x="6365702" y="814647"/>
            <a:ext cx="4677295" cy="5187142"/>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7826107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196280" y="1233820"/>
            <a:ext cx="5280349"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1" name="Text Placeholder 3"/>
          <p:cNvSpPr>
            <a:spLocks noGrp="1"/>
          </p:cNvSpPr>
          <p:nvPr>
            <p:ph type="body" sz="half" idx="10" hasCustomPrompt="1"/>
          </p:nvPr>
        </p:nvSpPr>
        <p:spPr>
          <a:xfrm>
            <a:off x="6196282" y="3069758"/>
            <a:ext cx="5280349"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2" name="Picture Placeholder 2"/>
          <p:cNvSpPr>
            <a:spLocks noGrp="1" noChangeAspect="1"/>
          </p:cNvSpPr>
          <p:nvPr>
            <p:ph type="pic" idx="1"/>
          </p:nvPr>
        </p:nvSpPr>
        <p:spPr>
          <a:xfrm>
            <a:off x="-5384"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5" name="Text Placeholder 13"/>
          <p:cNvSpPr>
            <a:spLocks noGrp="1"/>
          </p:cNvSpPr>
          <p:nvPr>
            <p:ph type="body" sz="quarter" idx="11" hasCustomPrompt="1"/>
          </p:nvPr>
        </p:nvSpPr>
        <p:spPr>
          <a:xfrm>
            <a:off x="1170433" y="3290207"/>
            <a:ext cx="3755135" cy="2174875"/>
          </a:xfrm>
        </p:spPr>
        <p:txBody>
          <a:bodyPr>
            <a:normAutofit/>
          </a:bodyPr>
          <a:lstStyle>
            <a:lvl1pPr marL="0" indent="0" algn="r">
              <a:spcBef>
                <a:spcPts val="0"/>
              </a:spcBef>
              <a:buNone/>
              <a:defRPr sz="3000"/>
            </a:lvl1pPr>
          </a:lstStyle>
          <a:p>
            <a:pPr lvl="0"/>
            <a:r>
              <a:rPr lang="en-US" dirty="0" smtClean="0"/>
              <a:t>Left Photo Slide 1</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84400448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384" y="-1"/>
            <a:ext cx="5280536"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0" name="Text Placeholder 3"/>
          <p:cNvSpPr>
            <a:spLocks noGrp="1"/>
          </p:cNvSpPr>
          <p:nvPr>
            <p:ph type="body" sz="half" idx="2" hasCustomPrompt="1"/>
          </p:nvPr>
        </p:nvSpPr>
        <p:spPr>
          <a:xfrm>
            <a:off x="6106342" y="2099462"/>
            <a:ext cx="5280349" cy="595546"/>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Left Photo Slide 2</a:t>
            </a:r>
          </a:p>
        </p:txBody>
      </p:sp>
      <p:sp>
        <p:nvSpPr>
          <p:cNvPr id="13" name="Text Placeholder 3"/>
          <p:cNvSpPr>
            <a:spLocks noGrp="1"/>
          </p:cNvSpPr>
          <p:nvPr>
            <p:ph type="body" sz="half" idx="10" hasCustomPrompt="1"/>
          </p:nvPr>
        </p:nvSpPr>
        <p:spPr>
          <a:xfrm>
            <a:off x="6106342" y="2702503"/>
            <a:ext cx="5280349"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Tree>
    <p:extLst>
      <p:ext uri="{BB962C8B-B14F-4D97-AF65-F5344CB8AC3E}">
        <p14:creationId xmlns:p14="http://schemas.microsoft.com/office/powerpoint/2010/main" val="23655268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t="8955" b="17571"/>
          <a:stretch/>
        </p:blipFill>
        <p:spPr>
          <a:xfrm>
            <a:off x="1" y="0"/>
            <a:ext cx="1219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097969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7635330" y="1711757"/>
            <a:ext cx="3757193"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Left Photos Slide 3</a:t>
            </a:r>
          </a:p>
        </p:txBody>
      </p:sp>
      <p:sp>
        <p:nvSpPr>
          <p:cNvPr id="13" name="Text Placeholder 3"/>
          <p:cNvSpPr>
            <a:spLocks noGrp="1"/>
          </p:cNvSpPr>
          <p:nvPr>
            <p:ph type="body" sz="half" idx="10" hasCustomPrompt="1"/>
          </p:nvPr>
        </p:nvSpPr>
        <p:spPr>
          <a:xfrm>
            <a:off x="7635332" y="2702503"/>
            <a:ext cx="3757193"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5" name="Picture Placeholder 2"/>
          <p:cNvSpPr>
            <a:spLocks noGrp="1" noChangeAspect="1"/>
          </p:cNvSpPr>
          <p:nvPr>
            <p:ph type="pic" idx="1"/>
          </p:nvPr>
        </p:nvSpPr>
        <p:spPr>
          <a:xfrm>
            <a:off x="-9753" y="-2744"/>
            <a:ext cx="3491111" cy="6858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Picture Placeholder 2"/>
          <p:cNvSpPr>
            <a:spLocks noGrp="1" noChangeAspect="1"/>
          </p:cNvSpPr>
          <p:nvPr>
            <p:ph type="pic" idx="11"/>
          </p:nvPr>
        </p:nvSpPr>
        <p:spPr>
          <a:xfrm>
            <a:off x="3485967" y="-2744"/>
            <a:ext cx="3313229"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7" name="Picture Placeholder 2"/>
          <p:cNvSpPr>
            <a:spLocks noGrp="1" noChangeAspect="1"/>
          </p:cNvSpPr>
          <p:nvPr>
            <p:ph type="pic" idx="12"/>
          </p:nvPr>
        </p:nvSpPr>
        <p:spPr>
          <a:xfrm>
            <a:off x="3485967" y="3436316"/>
            <a:ext cx="3313229" cy="342168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427154005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8" y="1219190"/>
            <a:ext cx="5280349"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1" name="Text Placeholder 3"/>
          <p:cNvSpPr>
            <a:spLocks noGrp="1"/>
          </p:cNvSpPr>
          <p:nvPr>
            <p:ph type="body" sz="half" idx="10" hasCustomPrompt="1"/>
          </p:nvPr>
        </p:nvSpPr>
        <p:spPr>
          <a:xfrm>
            <a:off x="839790" y="3055128"/>
            <a:ext cx="5280349"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2" name="Picture Placeholder 2"/>
          <p:cNvSpPr>
            <a:spLocks noGrp="1" noChangeAspect="1"/>
          </p:cNvSpPr>
          <p:nvPr>
            <p:ph type="pic" idx="1"/>
          </p:nvPr>
        </p:nvSpPr>
        <p:spPr>
          <a:xfrm>
            <a:off x="7411771"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5" name="Text Placeholder 13"/>
          <p:cNvSpPr>
            <a:spLocks noGrp="1"/>
          </p:cNvSpPr>
          <p:nvPr>
            <p:ph type="body" sz="quarter" idx="11" hasCustomPrompt="1"/>
          </p:nvPr>
        </p:nvSpPr>
        <p:spPr>
          <a:xfrm>
            <a:off x="7256237" y="3290207"/>
            <a:ext cx="3581096" cy="2174875"/>
          </a:xfrm>
        </p:spPr>
        <p:txBody>
          <a:bodyPr>
            <a:normAutofit/>
          </a:bodyPr>
          <a:lstStyle>
            <a:lvl1pPr marL="0" indent="0">
              <a:buNone/>
              <a:defRPr sz="3000"/>
            </a:lvl1pPr>
          </a:lstStyle>
          <a:p>
            <a:pPr lvl="0"/>
            <a:r>
              <a:rPr lang="en-US" dirty="0" smtClean="0"/>
              <a:t>Right Photo Slide 1</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63332161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1"/>
            <a:ext cx="5280536"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3" name="Text Placeholder 3"/>
          <p:cNvSpPr>
            <a:spLocks noGrp="1"/>
          </p:cNvSpPr>
          <p:nvPr>
            <p:ph type="body" sz="half" idx="10" hasCustomPrompt="1"/>
          </p:nvPr>
        </p:nvSpPr>
        <p:spPr>
          <a:xfrm>
            <a:off x="839796" y="2709818"/>
            <a:ext cx="5280349"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5" name="Text Placeholder 3"/>
          <p:cNvSpPr>
            <a:spLocks noGrp="1"/>
          </p:cNvSpPr>
          <p:nvPr>
            <p:ph type="body" sz="half" idx="2" hasCustomPrompt="1"/>
          </p:nvPr>
        </p:nvSpPr>
        <p:spPr>
          <a:xfrm>
            <a:off x="839796" y="2106779"/>
            <a:ext cx="5280349" cy="595725"/>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Right Photo Slide 2</a:t>
            </a:r>
          </a:p>
        </p:txBody>
      </p:sp>
    </p:spTree>
    <p:extLst>
      <p:ext uri="{BB962C8B-B14F-4D97-AF65-F5344CB8AC3E}">
        <p14:creationId xmlns:p14="http://schemas.microsoft.com/office/powerpoint/2010/main" val="398379868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839777" y="1711757"/>
            <a:ext cx="3757193"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Right Photos Slide 3</a:t>
            </a:r>
          </a:p>
        </p:txBody>
      </p:sp>
      <p:sp>
        <p:nvSpPr>
          <p:cNvPr id="13" name="Text Placeholder 3"/>
          <p:cNvSpPr>
            <a:spLocks noGrp="1"/>
          </p:cNvSpPr>
          <p:nvPr>
            <p:ph type="body" sz="half" idx="10" hasCustomPrompt="1"/>
          </p:nvPr>
        </p:nvSpPr>
        <p:spPr>
          <a:xfrm>
            <a:off x="839778" y="2702503"/>
            <a:ext cx="3757193"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5" name="Picture Placeholder 2"/>
          <p:cNvSpPr>
            <a:spLocks noGrp="1" noChangeAspect="1"/>
          </p:cNvSpPr>
          <p:nvPr>
            <p:ph type="pic" idx="1"/>
          </p:nvPr>
        </p:nvSpPr>
        <p:spPr>
          <a:xfrm>
            <a:off x="8698918" y="-1"/>
            <a:ext cx="3491111"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Picture Placeholder 2"/>
          <p:cNvSpPr>
            <a:spLocks noGrp="1" noChangeAspect="1"/>
          </p:cNvSpPr>
          <p:nvPr>
            <p:ph type="pic" idx="11"/>
          </p:nvPr>
        </p:nvSpPr>
        <p:spPr>
          <a:xfrm>
            <a:off x="5373743" y="-1"/>
            <a:ext cx="3313229" cy="342150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7" name="Picture Placeholder 2"/>
          <p:cNvSpPr>
            <a:spLocks noGrp="1" noChangeAspect="1"/>
          </p:cNvSpPr>
          <p:nvPr>
            <p:ph type="pic" idx="12"/>
          </p:nvPr>
        </p:nvSpPr>
        <p:spPr>
          <a:xfrm>
            <a:off x="5373743" y="3429000"/>
            <a:ext cx="3313972"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211557369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Table</a:t>
            </a:r>
            <a:endParaRPr lang="en-US" dirty="0"/>
          </a:p>
        </p:txBody>
      </p:sp>
      <p:sp>
        <p:nvSpPr>
          <p:cNvPr id="12" name="Text Placeholder 3"/>
          <p:cNvSpPr>
            <a:spLocks noGrp="1"/>
          </p:cNvSpPr>
          <p:nvPr>
            <p:ph type="body" sz="half" idx="10" hasCustomPrompt="1"/>
          </p:nvPr>
        </p:nvSpPr>
        <p:spPr>
          <a:xfrm>
            <a:off x="1506004" y="1498349"/>
            <a:ext cx="9182159" cy="971377"/>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66046702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Data Slide 1</a:t>
            </a:r>
            <a:endParaRPr lang="en-US" dirty="0"/>
          </a:p>
        </p:txBody>
      </p:sp>
      <p:sp>
        <p:nvSpPr>
          <p:cNvPr id="12" name="Text Placeholder 3"/>
          <p:cNvSpPr>
            <a:spLocks noGrp="1"/>
          </p:cNvSpPr>
          <p:nvPr>
            <p:ph type="body" sz="half" idx="10" hasCustomPrompt="1"/>
          </p:nvPr>
        </p:nvSpPr>
        <p:spPr>
          <a:xfrm>
            <a:off x="896404" y="2097064"/>
            <a:ext cx="3690451" cy="3495801"/>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75409270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Slide 2">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Data Slide 2</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84106369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7316"/>
            <a:ext cx="5280536" cy="686531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0" name="Text Placeholder 3"/>
          <p:cNvSpPr>
            <a:spLocks noGrp="1"/>
          </p:cNvSpPr>
          <p:nvPr>
            <p:ph type="body" sz="half" idx="2" hasCustomPrompt="1"/>
          </p:nvPr>
        </p:nvSpPr>
        <p:spPr>
          <a:xfrm>
            <a:off x="912369" y="1721334"/>
            <a:ext cx="5207776" cy="489160"/>
          </a:xfrm>
        </p:spPr>
        <p:txBody>
          <a:bodyPr>
            <a:noAutofit/>
          </a:bodyPr>
          <a:lstStyle>
            <a:lvl1pPr marL="0" indent="0">
              <a:buNone/>
              <a:defRPr sz="3000" b="1">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Name</a:t>
            </a:r>
          </a:p>
        </p:txBody>
      </p:sp>
      <p:sp>
        <p:nvSpPr>
          <p:cNvPr id="11" name="Text Placeholder 2"/>
          <p:cNvSpPr>
            <a:spLocks noGrp="1"/>
          </p:cNvSpPr>
          <p:nvPr>
            <p:ph type="body" sz="quarter" idx="11" hasCustomPrompt="1"/>
          </p:nvPr>
        </p:nvSpPr>
        <p:spPr>
          <a:xfrm>
            <a:off x="912891" y="2221606"/>
            <a:ext cx="5207255" cy="325437"/>
          </a:xfrm>
        </p:spPr>
        <p:txBody>
          <a:bodyPr>
            <a:noAutofit/>
          </a:bodyPr>
          <a:lstStyle>
            <a:lvl1pPr marL="0" indent="0">
              <a:buNone/>
              <a:defRPr sz="180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Manager Title</a:t>
            </a:r>
            <a:endParaRPr lang="en-US" dirty="0"/>
          </a:p>
        </p:txBody>
      </p:sp>
      <p:sp>
        <p:nvSpPr>
          <p:cNvPr id="12" name="Text Placeholder 3"/>
          <p:cNvSpPr>
            <a:spLocks noGrp="1"/>
          </p:cNvSpPr>
          <p:nvPr>
            <p:ph type="body" sz="half" idx="10" hasCustomPrompt="1"/>
          </p:nvPr>
        </p:nvSpPr>
        <p:spPr>
          <a:xfrm>
            <a:off x="912369" y="2702503"/>
            <a:ext cx="5207776"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Tree>
    <p:extLst>
      <p:ext uri="{BB962C8B-B14F-4D97-AF65-F5344CB8AC3E}">
        <p14:creationId xmlns:p14="http://schemas.microsoft.com/office/powerpoint/2010/main" val="349993671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Team Slide 1</a:t>
            </a:r>
            <a:endParaRPr lang="en-US" dirty="0"/>
          </a:p>
        </p:txBody>
      </p:sp>
      <p:sp>
        <p:nvSpPr>
          <p:cNvPr id="17" name="Picture Placeholder 15"/>
          <p:cNvSpPr>
            <a:spLocks noGrp="1"/>
          </p:cNvSpPr>
          <p:nvPr>
            <p:ph type="pic" sz="quarter" idx="23"/>
          </p:nvPr>
        </p:nvSpPr>
        <p:spPr>
          <a:xfrm>
            <a:off x="4612828" y="1787643"/>
            <a:ext cx="2887133" cy="2174875"/>
          </a:xfrm>
        </p:spPr>
        <p:txBody>
          <a:bodyPr/>
          <a:lstStyle>
            <a:lvl1pPr marL="0" indent="0">
              <a:buNone/>
              <a:defRPr/>
            </a:lvl1pPr>
          </a:lstStyle>
          <a:p>
            <a:r>
              <a:rPr lang="en-US" dirty="0" smtClean="0"/>
              <a:t>Click icon to add picture</a:t>
            </a:r>
            <a:endParaRPr lang="en-US" dirty="0"/>
          </a:p>
        </p:txBody>
      </p:sp>
      <p:sp>
        <p:nvSpPr>
          <p:cNvPr id="19" name="Picture Placeholder 15"/>
          <p:cNvSpPr>
            <a:spLocks noGrp="1"/>
          </p:cNvSpPr>
          <p:nvPr>
            <p:ph type="pic" sz="quarter" idx="24"/>
          </p:nvPr>
        </p:nvSpPr>
        <p:spPr>
          <a:xfrm>
            <a:off x="1065695" y="1787643"/>
            <a:ext cx="2887133" cy="2174875"/>
          </a:xfrm>
        </p:spPr>
        <p:txBody>
          <a:bodyPr/>
          <a:lstStyle>
            <a:lvl1pPr marL="0" indent="0">
              <a:buNone/>
              <a:defRPr/>
            </a:lvl1pPr>
          </a:lstStyle>
          <a:p>
            <a:r>
              <a:rPr lang="en-US" dirty="0" smtClean="0"/>
              <a:t>Click icon to add picture</a:t>
            </a:r>
            <a:endParaRPr lang="en-US" dirty="0"/>
          </a:p>
        </p:txBody>
      </p:sp>
      <p:sp>
        <p:nvSpPr>
          <p:cNvPr id="20" name="Picture Placeholder 15"/>
          <p:cNvSpPr>
            <a:spLocks noGrp="1"/>
          </p:cNvSpPr>
          <p:nvPr>
            <p:ph type="pic" sz="quarter" idx="22"/>
          </p:nvPr>
        </p:nvSpPr>
        <p:spPr>
          <a:xfrm>
            <a:off x="8163680" y="1787643"/>
            <a:ext cx="2887133" cy="2174875"/>
          </a:xfrm>
        </p:spPr>
        <p:txBody>
          <a:bodyPr/>
          <a:lstStyle>
            <a:lvl1pPr marL="0" indent="0">
              <a:buNone/>
              <a:defRPr/>
            </a:lvl1pPr>
          </a:lstStyle>
          <a:p>
            <a:r>
              <a:rPr lang="en-US" dirty="0" smtClean="0"/>
              <a:t>Click icon to add picture</a:t>
            </a:r>
            <a:endParaRPr lang="en-US" dirty="0"/>
          </a:p>
        </p:txBody>
      </p:sp>
      <p:sp>
        <p:nvSpPr>
          <p:cNvPr id="23" name="Text Placeholder 21"/>
          <p:cNvSpPr>
            <a:spLocks noGrp="1"/>
          </p:cNvSpPr>
          <p:nvPr>
            <p:ph type="body" sz="quarter" idx="25" hasCustomPrompt="1"/>
          </p:nvPr>
        </p:nvSpPr>
        <p:spPr>
          <a:xfrm>
            <a:off x="1065519" y="4369066"/>
            <a:ext cx="2887308"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4" name="Text Placeholder 21"/>
          <p:cNvSpPr>
            <a:spLocks noGrp="1"/>
          </p:cNvSpPr>
          <p:nvPr>
            <p:ph type="body" sz="quarter" idx="26" hasCustomPrompt="1"/>
          </p:nvPr>
        </p:nvSpPr>
        <p:spPr>
          <a:xfrm>
            <a:off x="4612830" y="4366079"/>
            <a:ext cx="2887132"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5" name="Text Placeholder 21"/>
          <p:cNvSpPr>
            <a:spLocks noGrp="1"/>
          </p:cNvSpPr>
          <p:nvPr>
            <p:ph type="body" sz="quarter" idx="27" hasCustomPrompt="1"/>
          </p:nvPr>
        </p:nvSpPr>
        <p:spPr>
          <a:xfrm>
            <a:off x="8163506" y="4358568"/>
            <a:ext cx="2887132" cy="349454"/>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7" name="Text Placeholder 21"/>
          <p:cNvSpPr>
            <a:spLocks noGrp="1"/>
          </p:cNvSpPr>
          <p:nvPr>
            <p:ph type="body" sz="quarter" idx="29" hasCustomPrompt="1"/>
          </p:nvPr>
        </p:nvSpPr>
        <p:spPr>
          <a:xfrm>
            <a:off x="4612654" y="4704753"/>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28" name="Text Placeholder 21"/>
          <p:cNvSpPr>
            <a:spLocks noGrp="1"/>
          </p:cNvSpPr>
          <p:nvPr>
            <p:ph type="body" sz="quarter" idx="30" hasCustomPrompt="1"/>
          </p:nvPr>
        </p:nvSpPr>
        <p:spPr>
          <a:xfrm>
            <a:off x="1065519" y="4712068"/>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29" name="Text Placeholder 21"/>
          <p:cNvSpPr>
            <a:spLocks noGrp="1"/>
          </p:cNvSpPr>
          <p:nvPr>
            <p:ph type="body" sz="quarter" idx="31" hasCustomPrompt="1"/>
          </p:nvPr>
        </p:nvSpPr>
        <p:spPr>
          <a:xfrm>
            <a:off x="8163506" y="4715116"/>
            <a:ext cx="2887308"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31" name="Text Placeholder 21"/>
          <p:cNvSpPr>
            <a:spLocks noGrp="1"/>
          </p:cNvSpPr>
          <p:nvPr>
            <p:ph type="body" sz="quarter" idx="33" hasCustomPrompt="1"/>
          </p:nvPr>
        </p:nvSpPr>
        <p:spPr>
          <a:xfrm>
            <a:off x="4612653" y="5047754"/>
            <a:ext cx="2887308" cy="1015312"/>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2" name="Text Placeholder 21"/>
          <p:cNvSpPr>
            <a:spLocks noGrp="1"/>
          </p:cNvSpPr>
          <p:nvPr>
            <p:ph type="body" sz="quarter" idx="32" hasCustomPrompt="1"/>
          </p:nvPr>
        </p:nvSpPr>
        <p:spPr>
          <a:xfrm>
            <a:off x="1065518" y="5055070"/>
            <a:ext cx="2887308" cy="1007997"/>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3" name="Text Placeholder 21"/>
          <p:cNvSpPr>
            <a:spLocks noGrp="1"/>
          </p:cNvSpPr>
          <p:nvPr>
            <p:ph type="body" sz="quarter" idx="34" hasCustomPrompt="1"/>
          </p:nvPr>
        </p:nvSpPr>
        <p:spPr>
          <a:xfrm>
            <a:off x="8163417" y="5055934"/>
            <a:ext cx="2887308" cy="1007133"/>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425950596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Team Slide 2</a:t>
            </a:r>
            <a:endParaRPr lang="en-US" dirty="0"/>
          </a:p>
        </p:txBody>
      </p:sp>
      <p:sp>
        <p:nvSpPr>
          <p:cNvPr id="24" name="Text Placeholder 21"/>
          <p:cNvSpPr>
            <a:spLocks noGrp="1"/>
          </p:cNvSpPr>
          <p:nvPr>
            <p:ph type="body" sz="quarter" idx="25" hasCustomPrompt="1"/>
          </p:nvPr>
        </p:nvSpPr>
        <p:spPr>
          <a:xfrm>
            <a:off x="475" y="4569092"/>
            <a:ext cx="3028501" cy="342999"/>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28" name="Text Placeholder 21"/>
          <p:cNvSpPr>
            <a:spLocks noGrp="1"/>
          </p:cNvSpPr>
          <p:nvPr>
            <p:ph type="body" sz="quarter" idx="30" hasCustomPrompt="1"/>
          </p:nvPr>
        </p:nvSpPr>
        <p:spPr>
          <a:xfrm>
            <a:off x="475" y="4919407"/>
            <a:ext cx="3028501" cy="36494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31" name="Text Placeholder 21"/>
          <p:cNvSpPr>
            <a:spLocks noGrp="1"/>
          </p:cNvSpPr>
          <p:nvPr>
            <p:ph type="body" sz="quarter" idx="32" hasCustomPrompt="1"/>
          </p:nvPr>
        </p:nvSpPr>
        <p:spPr>
          <a:xfrm>
            <a:off x="474" y="5291672"/>
            <a:ext cx="3028503" cy="994230"/>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34" name="Picture Placeholder 15"/>
          <p:cNvSpPr>
            <a:spLocks noGrp="1"/>
          </p:cNvSpPr>
          <p:nvPr>
            <p:ph type="pic" sz="quarter" idx="23"/>
          </p:nvPr>
        </p:nvSpPr>
        <p:spPr>
          <a:xfrm>
            <a:off x="3034370" y="1838842"/>
            <a:ext cx="3002037" cy="2325903"/>
          </a:xfrm>
        </p:spPr>
        <p:txBody>
          <a:bodyPr/>
          <a:lstStyle>
            <a:lvl1pPr marL="0" indent="0">
              <a:buNone/>
              <a:defRPr/>
            </a:lvl1pPr>
          </a:lstStyle>
          <a:p>
            <a:r>
              <a:rPr lang="en-US" dirty="0" smtClean="0"/>
              <a:t>Click icon to add picture</a:t>
            </a:r>
            <a:endParaRPr lang="en-US" dirty="0"/>
          </a:p>
        </p:txBody>
      </p:sp>
      <p:sp>
        <p:nvSpPr>
          <p:cNvPr id="35" name="Picture Placeholder 15"/>
          <p:cNvSpPr>
            <a:spLocks noGrp="1"/>
          </p:cNvSpPr>
          <p:nvPr>
            <p:ph type="pic" sz="quarter" idx="24"/>
          </p:nvPr>
        </p:nvSpPr>
        <p:spPr>
          <a:xfrm>
            <a:off x="2744" y="1838842"/>
            <a:ext cx="3026233" cy="2325903"/>
          </a:xfrm>
        </p:spPr>
        <p:txBody>
          <a:bodyPr/>
          <a:lstStyle>
            <a:lvl1pPr marL="0" indent="0">
              <a:buNone/>
              <a:defRPr/>
            </a:lvl1pPr>
          </a:lstStyle>
          <a:p>
            <a:r>
              <a:rPr lang="en-US" dirty="0" smtClean="0"/>
              <a:t>Click icon to add picture</a:t>
            </a:r>
            <a:endParaRPr lang="en-US" dirty="0"/>
          </a:p>
        </p:txBody>
      </p:sp>
      <p:sp>
        <p:nvSpPr>
          <p:cNvPr id="36" name="Picture Placeholder 15"/>
          <p:cNvSpPr>
            <a:spLocks noGrp="1"/>
          </p:cNvSpPr>
          <p:nvPr>
            <p:ph type="pic" sz="quarter" idx="22"/>
          </p:nvPr>
        </p:nvSpPr>
        <p:spPr>
          <a:xfrm>
            <a:off x="6038673" y="1838842"/>
            <a:ext cx="3048641" cy="2325903"/>
          </a:xfrm>
        </p:spPr>
        <p:txBody>
          <a:bodyPr/>
          <a:lstStyle>
            <a:lvl1pPr marL="0" indent="0">
              <a:buNone/>
              <a:defRPr/>
            </a:lvl1pPr>
          </a:lstStyle>
          <a:p>
            <a:r>
              <a:rPr lang="en-US" dirty="0" smtClean="0"/>
              <a:t>Click icon to add picture</a:t>
            </a:r>
            <a:endParaRPr lang="en-US" dirty="0"/>
          </a:p>
        </p:txBody>
      </p:sp>
      <p:sp>
        <p:nvSpPr>
          <p:cNvPr id="37" name="Picture Placeholder 15"/>
          <p:cNvSpPr>
            <a:spLocks noGrp="1"/>
          </p:cNvSpPr>
          <p:nvPr>
            <p:ph type="pic" sz="quarter" idx="35"/>
          </p:nvPr>
        </p:nvSpPr>
        <p:spPr>
          <a:xfrm>
            <a:off x="9097067" y="1838842"/>
            <a:ext cx="3094932" cy="2325903"/>
          </a:xfrm>
        </p:spPr>
        <p:txBody>
          <a:bodyPr/>
          <a:lstStyle>
            <a:lvl1pPr marL="0" indent="0">
              <a:buNone/>
              <a:defRPr/>
            </a:lvl1pPr>
          </a:lstStyle>
          <a:p>
            <a:r>
              <a:rPr lang="en-US" dirty="0" smtClean="0"/>
              <a:t>Click icon to add picture</a:t>
            </a:r>
            <a:endParaRPr lang="en-US" dirty="0"/>
          </a:p>
        </p:txBody>
      </p:sp>
      <p:sp>
        <p:nvSpPr>
          <p:cNvPr id="38" name="Text Placeholder 21"/>
          <p:cNvSpPr>
            <a:spLocks noGrp="1"/>
          </p:cNvSpPr>
          <p:nvPr>
            <p:ph type="body" sz="quarter" idx="36" hasCustomPrompt="1"/>
          </p:nvPr>
        </p:nvSpPr>
        <p:spPr>
          <a:xfrm>
            <a:off x="3038730" y="4569092"/>
            <a:ext cx="3007431" cy="343002"/>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39" name="Text Placeholder 21"/>
          <p:cNvSpPr>
            <a:spLocks noGrp="1"/>
          </p:cNvSpPr>
          <p:nvPr>
            <p:ph type="body" sz="quarter" idx="37" hasCustomPrompt="1"/>
          </p:nvPr>
        </p:nvSpPr>
        <p:spPr>
          <a:xfrm>
            <a:off x="3038730" y="4919406"/>
            <a:ext cx="3007431" cy="372266"/>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0" name="Text Placeholder 21"/>
          <p:cNvSpPr>
            <a:spLocks noGrp="1"/>
          </p:cNvSpPr>
          <p:nvPr>
            <p:ph type="body" sz="quarter" idx="38" hasCustomPrompt="1"/>
          </p:nvPr>
        </p:nvSpPr>
        <p:spPr>
          <a:xfrm>
            <a:off x="3038731" y="5298984"/>
            <a:ext cx="3007429" cy="986918"/>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1" name="Text Placeholder 21"/>
          <p:cNvSpPr>
            <a:spLocks noGrp="1"/>
          </p:cNvSpPr>
          <p:nvPr>
            <p:ph type="body" sz="quarter" idx="39" hasCustomPrompt="1"/>
          </p:nvPr>
        </p:nvSpPr>
        <p:spPr>
          <a:xfrm>
            <a:off x="6055913" y="4569092"/>
            <a:ext cx="3076667"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42" name="Text Placeholder 21"/>
          <p:cNvSpPr>
            <a:spLocks noGrp="1"/>
          </p:cNvSpPr>
          <p:nvPr>
            <p:ph type="body" sz="quarter" idx="40" hasCustomPrompt="1"/>
          </p:nvPr>
        </p:nvSpPr>
        <p:spPr>
          <a:xfrm>
            <a:off x="6055915" y="4919408"/>
            <a:ext cx="3076667"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3" name="Text Placeholder 21"/>
          <p:cNvSpPr>
            <a:spLocks noGrp="1"/>
          </p:cNvSpPr>
          <p:nvPr>
            <p:ph type="body" sz="quarter" idx="41" hasCustomPrompt="1"/>
          </p:nvPr>
        </p:nvSpPr>
        <p:spPr>
          <a:xfrm>
            <a:off x="6055913" y="5296217"/>
            <a:ext cx="3076668" cy="994235"/>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4" name="Text Placeholder 21"/>
          <p:cNvSpPr>
            <a:spLocks noGrp="1"/>
          </p:cNvSpPr>
          <p:nvPr>
            <p:ph type="body" sz="quarter" idx="42" hasCustomPrompt="1"/>
          </p:nvPr>
        </p:nvSpPr>
        <p:spPr>
          <a:xfrm>
            <a:off x="9136063" y="4569091"/>
            <a:ext cx="3055936"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Name</a:t>
            </a:r>
            <a:endParaRPr lang="en-US" dirty="0"/>
          </a:p>
        </p:txBody>
      </p:sp>
      <p:sp>
        <p:nvSpPr>
          <p:cNvPr id="45" name="Text Placeholder 21"/>
          <p:cNvSpPr>
            <a:spLocks noGrp="1"/>
          </p:cNvSpPr>
          <p:nvPr>
            <p:ph type="body" sz="quarter" idx="43" hasCustomPrompt="1"/>
          </p:nvPr>
        </p:nvSpPr>
        <p:spPr>
          <a:xfrm>
            <a:off x="9136064" y="4919408"/>
            <a:ext cx="3055937"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Title</a:t>
            </a:r>
            <a:endParaRPr lang="en-US" dirty="0"/>
          </a:p>
        </p:txBody>
      </p:sp>
      <p:sp>
        <p:nvSpPr>
          <p:cNvPr id="46" name="Text Placeholder 21"/>
          <p:cNvSpPr>
            <a:spLocks noGrp="1"/>
          </p:cNvSpPr>
          <p:nvPr>
            <p:ph type="body" sz="quarter" idx="44" hasCustomPrompt="1"/>
          </p:nvPr>
        </p:nvSpPr>
        <p:spPr>
          <a:xfrm>
            <a:off x="9136064" y="5298980"/>
            <a:ext cx="3055937" cy="986923"/>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5541927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l="47422"/>
          <a:stretch/>
        </p:blipFill>
        <p:spPr>
          <a:xfrm>
            <a:off x="-8525" y="1"/>
            <a:ext cx="12200525"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383691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smtClean="0">
                <a:solidFill>
                  <a:prstClr val="black">
                    <a:lumMod val="75000"/>
                    <a:lumOff val="25000"/>
                  </a:prstClr>
                </a:solidFill>
                <a:latin typeface="Century Gothic" panose="020B0502020202020204" pitchFamily="34" charset="0"/>
              </a:rPr>
              <a:t>Department of Health</a:t>
            </a:r>
            <a:endParaRPr lang="en-US" sz="3000" dirty="0">
              <a:solidFill>
                <a:prstClr val="black">
                  <a:lumMod val="75000"/>
                  <a:lumOff val="25000"/>
                </a:prstClr>
              </a:solidFill>
              <a:latin typeface="Century Gothic" panose="020B0502020202020204" pitchFamily="34" charset="0"/>
            </a:endParaRPr>
          </a:p>
        </p:txBody>
      </p:sp>
      <p:pic>
        <p:nvPicPr>
          <p:cNvPr id="29" name="Picture 15"/>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57003" y="1845776"/>
            <a:ext cx="2998107" cy="23258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55110" y="1845774"/>
            <a:ext cx="3070684" cy="23258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screen">
            <a:extLst>
              <a:ext uri="{28A0092B-C50C-407E-A947-70E740481C1C}">
                <a14:useLocalDpi xmlns:a14="http://schemas.microsoft.com/office/drawing/2010/main" val="0"/>
              </a:ext>
            </a:extLst>
          </a:blip>
          <a:srcRect l="22957" r="25000" b="23750"/>
          <a:stretch/>
        </p:blipFill>
        <p:spPr>
          <a:xfrm>
            <a:off x="0" y="1845773"/>
            <a:ext cx="3057003" cy="2325899"/>
          </a:xfrm>
          <a:prstGeom prst="rect">
            <a:avLst/>
          </a:prstGeom>
          <a:effectLst>
            <a:outerShdw blurRad="50800" dist="38100" dir="2700000" algn="tl" rotWithShape="0">
              <a:prstClr val="black">
                <a:alpha val="40000"/>
              </a:prstClr>
            </a:outerShdw>
          </a:effectLst>
        </p:spPr>
      </p:pic>
      <p:sp>
        <p:nvSpPr>
          <p:cNvPr id="50" name="TextBox 49"/>
          <p:cNvSpPr txBox="1"/>
          <p:nvPr userDrawn="1"/>
        </p:nvSpPr>
        <p:spPr>
          <a:xfrm>
            <a:off x="-9235" y="4393627"/>
            <a:ext cx="3066237" cy="2071336"/>
          </a:xfrm>
          <a:prstGeom prst="rect">
            <a:avLst/>
          </a:prstGeom>
          <a:noFill/>
          <a:ln>
            <a:noFill/>
          </a:ln>
        </p:spPr>
        <p:txBody>
          <a:bodyPr wrap="square" rtlCol="0">
            <a:spAutoFit/>
          </a:bodyPr>
          <a:lstStyle/>
          <a:p>
            <a:pPr marL="173038" algn="ctr" fontAlgn="auto">
              <a:lnSpc>
                <a:spcPct val="90000"/>
              </a:lnSpc>
              <a:spcBef>
                <a:spcPts val="100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Disease </a:t>
            </a:r>
            <a:r>
              <a:rPr lang="en-US" sz="1500" b="1" dirty="0" smtClean="0">
                <a:solidFill>
                  <a:prstClr val="black">
                    <a:lumMod val="75000"/>
                    <a:lumOff val="25000"/>
                  </a:prstClr>
                </a:solidFill>
                <a:latin typeface="Century Gothic" panose="020B0502020202020204" pitchFamily="34" charset="0"/>
              </a:rPr>
              <a:t>Control</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smtClean="0">
                <a:solidFill>
                  <a:prstClr val="black">
                    <a:lumMod val="75000"/>
                    <a:lumOff val="25000"/>
                  </a:prstClr>
                </a:solidFill>
                <a:latin typeface="Century Gothic" panose="020B0502020202020204" pitchFamily="34" charset="0"/>
              </a:rPr>
              <a:t>&amp; </a:t>
            </a:r>
            <a:r>
              <a:rPr lang="en-US" sz="1500" b="1" dirty="0">
                <a:solidFill>
                  <a:prstClr val="black">
                    <a:lumMod val="75000"/>
                    <a:lumOff val="25000"/>
                  </a:prstClr>
                </a:solidFill>
                <a:latin typeface="Century Gothic" panose="020B0502020202020204" pitchFamily="34" charset="0"/>
              </a:rPr>
              <a:t>Health Statistics</a:t>
            </a:r>
          </a:p>
          <a:p>
            <a:pPr algn="ctr" fontAlgn="auto">
              <a:lnSpc>
                <a:spcPct val="90000"/>
              </a:lnSpc>
              <a:spcBef>
                <a:spcPts val="1200"/>
              </a:spcBef>
              <a:spcAft>
                <a:spcPts val="0"/>
              </a:spcAft>
              <a:buClr>
                <a:srgbClr val="57B6AF"/>
              </a:buClr>
              <a:buFont typeface="Arial" panose="020B0604020202020204" pitchFamily="34" charset="0"/>
              <a:buNone/>
            </a:pPr>
            <a:r>
              <a:rPr lang="en-US" sz="1800" i="1" dirty="0" smtClean="0">
                <a:solidFill>
                  <a:srgbClr val="349D96"/>
                </a:solidFill>
                <a:latin typeface="Century Gothic" panose="020B0502020202020204" pitchFamily="34" charset="0"/>
              </a:rPr>
              <a:t>Initiatives</a:t>
            </a:r>
            <a:endParaRPr lang="en-US" sz="1800" i="1" dirty="0">
              <a:solidFill>
                <a:srgbClr val="349D96"/>
              </a:solidFill>
              <a:latin typeface="Century Gothic" panose="020B0502020202020204" pitchFamily="34" charset="0"/>
            </a:endParaRPr>
          </a:p>
          <a:p>
            <a:pPr algn="ctr" fontAlgn="auto">
              <a:lnSpc>
                <a:spcPct val="90000"/>
              </a:lnSpc>
              <a:spcBef>
                <a:spcPts val="1200"/>
              </a:spcBef>
              <a:spcAft>
                <a:spcPts val="0"/>
              </a:spcAft>
              <a:buClr>
                <a:srgbClr val="57B6AF"/>
              </a:buClr>
              <a:buFont typeface="Arial" panose="020B0604020202020204" pitchFamily="34" charset="0"/>
              <a:buNone/>
            </a:pPr>
            <a:r>
              <a:rPr lang="en-US" sz="1400" dirty="0" smtClean="0">
                <a:solidFill>
                  <a:prstClr val="black">
                    <a:lumMod val="75000"/>
                    <a:lumOff val="25000"/>
                  </a:prstClr>
                </a:solidFill>
                <a:latin typeface="Century Gothic" panose="020B0502020202020204" pitchFamily="34" charset="0"/>
              </a:rPr>
              <a:t>EndAIDS</a:t>
            </a:r>
            <a:endParaRPr lang="en-US" sz="1400" dirty="0">
              <a:solidFill>
                <a:prstClr val="black">
                  <a:lumMod val="75000"/>
                  <a:lumOff val="25000"/>
                </a:prstClr>
              </a:solidFill>
              <a:latin typeface="Century Gothic" panose="020B0502020202020204" pitchFamily="34" charset="0"/>
            </a:endParaRP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Vital Statistics</a:t>
            </a:r>
          </a:p>
          <a:p>
            <a:pPr algn="ctr" fontAlgn="auto">
              <a:lnSpc>
                <a:spcPct val="90000"/>
              </a:lnSpc>
              <a:spcBef>
                <a:spcPts val="600"/>
              </a:spcBef>
              <a:spcAft>
                <a:spcPts val="0"/>
              </a:spcAft>
              <a:buClr>
                <a:srgbClr val="57B6AF"/>
              </a:buCl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Disease </a:t>
            </a:r>
            <a:r>
              <a:rPr lang="en-US" sz="1400" dirty="0" smtClean="0">
                <a:solidFill>
                  <a:prstClr val="black">
                    <a:lumMod val="75000"/>
                    <a:lumOff val="25000"/>
                  </a:prstClr>
                </a:solidFill>
                <a:latin typeface="Century Gothic" panose="020B0502020202020204" pitchFamily="34" charset="0"/>
              </a:rPr>
              <a:t>Control</a:t>
            </a:r>
          </a:p>
          <a:p>
            <a:pPr algn="ctr" fontAlgn="auto">
              <a:lnSpc>
                <a:spcPct val="90000"/>
              </a:lnSpc>
              <a:spcBef>
                <a:spcPts val="600"/>
              </a:spcBef>
              <a:spcAft>
                <a:spcPts val="0"/>
              </a:spcAft>
              <a:buClr>
                <a:srgbClr val="57B6AF"/>
              </a:buClr>
              <a:buFont typeface="Arial" panose="020B0604020202020204" pitchFamily="34" charset="0"/>
              <a:buNone/>
            </a:pPr>
            <a:r>
              <a:rPr lang="en-US" sz="1400" dirty="0" smtClean="0">
                <a:solidFill>
                  <a:prstClr val="black">
                    <a:lumMod val="75000"/>
                    <a:lumOff val="25000"/>
                  </a:prstClr>
                </a:solidFill>
                <a:latin typeface="Century Gothic" panose="020B0502020202020204" pitchFamily="34" charset="0"/>
              </a:rPr>
              <a:t>(</a:t>
            </a:r>
            <a:r>
              <a:rPr lang="en-US" sz="1400" dirty="0">
                <a:solidFill>
                  <a:prstClr val="black">
                    <a:lumMod val="75000"/>
                    <a:lumOff val="25000"/>
                  </a:prstClr>
                </a:solidFill>
                <a:latin typeface="Century Gothic" panose="020B0502020202020204" pitchFamily="34" charset="0"/>
              </a:rPr>
              <a:t>E. coli, mumps, etc.)</a:t>
            </a:r>
          </a:p>
        </p:txBody>
      </p:sp>
      <p:sp>
        <p:nvSpPr>
          <p:cNvPr id="51" name="TextBox 50"/>
          <p:cNvSpPr txBox="1"/>
          <p:nvPr userDrawn="1"/>
        </p:nvSpPr>
        <p:spPr>
          <a:xfrm>
            <a:off x="6055110" y="4393628"/>
            <a:ext cx="3070684" cy="2185214"/>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Prevention and</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Community Health</a:t>
            </a:r>
          </a:p>
          <a:p>
            <a:pPr algn="ctr" fontAlgn="auto">
              <a:spcBef>
                <a:spcPts val="1200"/>
              </a:spcBef>
              <a:spcAft>
                <a:spcPts val="0"/>
              </a:spcAft>
            </a:pPr>
            <a:r>
              <a:rPr lang="en-US" sz="1800" i="1" dirty="0" smtClean="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smtClean="0">
                <a:solidFill>
                  <a:prstClr val="black">
                    <a:lumMod val="75000"/>
                    <a:lumOff val="25000"/>
                  </a:prstClr>
                </a:solidFill>
                <a:latin typeface="Century Gothic" panose="020B0502020202020204" pitchFamily="34" charset="0"/>
              </a:rPr>
              <a:t>Tobacco </a:t>
            </a:r>
            <a:r>
              <a:rPr lang="en-US" sz="1400" dirty="0">
                <a:solidFill>
                  <a:prstClr val="black">
                    <a:lumMod val="75000"/>
                    <a:lumOff val="25000"/>
                  </a:prstClr>
                </a:solidFill>
                <a:latin typeface="Century Gothic" panose="020B0502020202020204" pitchFamily="34" charset="0"/>
              </a:rPr>
              <a:t>21</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Marijuana Prevention</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Immunization Rates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Suicide Prevention Plan</a:t>
            </a:r>
          </a:p>
        </p:txBody>
      </p:sp>
      <p:sp>
        <p:nvSpPr>
          <p:cNvPr id="52" name="TextBox 51"/>
          <p:cNvSpPr txBox="1"/>
          <p:nvPr userDrawn="1"/>
        </p:nvSpPr>
        <p:spPr>
          <a:xfrm>
            <a:off x="3057003" y="4393629"/>
            <a:ext cx="2998107" cy="1892826"/>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Environmental</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Public Health</a:t>
            </a:r>
          </a:p>
          <a:p>
            <a:pPr algn="ctr" fontAlgn="auto">
              <a:spcBef>
                <a:spcPts val="1200"/>
              </a:spcBef>
              <a:spcAft>
                <a:spcPts val="0"/>
              </a:spcAft>
            </a:pPr>
            <a:r>
              <a:rPr lang="en-US" sz="1800" i="1" dirty="0" smtClean="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smtClean="0">
                <a:solidFill>
                  <a:prstClr val="black">
                    <a:lumMod val="75000"/>
                    <a:lumOff val="25000"/>
                  </a:prstClr>
                </a:solidFill>
                <a:latin typeface="Century Gothic" panose="020B0502020202020204" pitchFamily="34" charset="0"/>
              </a:rPr>
              <a:t>Shellfish </a:t>
            </a:r>
            <a:r>
              <a:rPr lang="en-US" sz="1400" dirty="0">
                <a:solidFill>
                  <a:prstClr val="black">
                    <a:lumMod val="75000"/>
                    <a:lumOff val="25000"/>
                  </a:prstClr>
                </a:solidFill>
                <a:latin typeface="Century Gothic" panose="020B0502020202020204" pitchFamily="34" charset="0"/>
              </a:rPr>
              <a:t>Beds</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Clean Air</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Pesticide Exposures</a:t>
            </a:r>
          </a:p>
        </p:txBody>
      </p:sp>
      <p:sp>
        <p:nvSpPr>
          <p:cNvPr id="53" name="TextBox 52"/>
          <p:cNvSpPr txBox="1"/>
          <p:nvPr userDrawn="1"/>
        </p:nvSpPr>
        <p:spPr>
          <a:xfrm>
            <a:off x="9125794" y="4394913"/>
            <a:ext cx="3066207" cy="1892826"/>
          </a:xfrm>
          <a:prstGeom prst="rect">
            <a:avLst/>
          </a:prstGeom>
          <a:noFill/>
          <a:ln>
            <a:noFill/>
          </a:ln>
        </p:spPr>
        <p:txBody>
          <a:bodyPr wrap="square" rtlCol="0">
            <a:spAutoFit/>
          </a:bodyPr>
          <a:lstStyle/>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Health Systems</a:t>
            </a:r>
          </a:p>
          <a:p>
            <a:pPr marL="173038" algn="ctr" fontAlgn="auto">
              <a:lnSpc>
                <a:spcPct val="90000"/>
              </a:lnSpc>
              <a:spcBef>
                <a:spcPts val="0"/>
              </a:spcBef>
              <a:spcAft>
                <a:spcPts val="0"/>
              </a:spcAft>
              <a:buClr>
                <a:srgbClr val="57B6AF"/>
              </a:buClr>
              <a:buFont typeface="Arial" panose="020B0604020202020204" pitchFamily="34" charset="0"/>
              <a:buNone/>
            </a:pPr>
            <a:r>
              <a:rPr lang="en-US" sz="1500" b="1" dirty="0">
                <a:solidFill>
                  <a:prstClr val="black">
                    <a:lumMod val="75000"/>
                    <a:lumOff val="25000"/>
                  </a:prstClr>
                </a:solidFill>
                <a:latin typeface="Century Gothic" panose="020B0502020202020204" pitchFamily="34" charset="0"/>
              </a:rPr>
              <a:t>Quality Assurance</a:t>
            </a:r>
          </a:p>
          <a:p>
            <a:pPr algn="ctr" fontAlgn="auto">
              <a:spcBef>
                <a:spcPts val="1200"/>
              </a:spcBef>
              <a:spcAft>
                <a:spcPts val="0"/>
              </a:spcAft>
            </a:pPr>
            <a:r>
              <a:rPr lang="en-US" sz="1800" i="1" dirty="0" smtClean="0">
                <a:solidFill>
                  <a:srgbClr val="349D96"/>
                </a:solidFill>
                <a:latin typeface="Century Gothic" panose="020B0502020202020204" pitchFamily="34" charset="0"/>
              </a:rPr>
              <a:t>Initiatives</a:t>
            </a:r>
            <a:endParaRPr lang="en-US" sz="1800" dirty="0">
              <a:solidFill>
                <a:srgbClr val="349D96"/>
              </a:solidFill>
              <a:latin typeface="Century Gothic" panose="020B0502020202020204" pitchFamily="34" charset="0"/>
            </a:endParaRPr>
          </a:p>
          <a:p>
            <a:pPr algn="ctr" fontAlgn="auto">
              <a:spcBef>
                <a:spcPts val="1200"/>
              </a:spcBef>
              <a:spcAft>
                <a:spcPts val="0"/>
              </a:spcAft>
            </a:pPr>
            <a:r>
              <a:rPr lang="en-US" sz="1400" dirty="0" smtClean="0">
                <a:solidFill>
                  <a:prstClr val="black">
                    <a:lumMod val="75000"/>
                    <a:lumOff val="25000"/>
                  </a:prstClr>
                </a:solidFill>
                <a:latin typeface="Century Gothic" panose="020B0502020202020204" pitchFamily="34" charset="0"/>
              </a:rPr>
              <a:t>Opioids</a:t>
            </a:r>
            <a:endParaRPr lang="en-US" sz="1400" dirty="0">
              <a:solidFill>
                <a:prstClr val="black">
                  <a:lumMod val="75000"/>
                  <a:lumOff val="25000"/>
                </a:prstClr>
              </a:solidFill>
              <a:latin typeface="Century Gothic" panose="020B0502020202020204" pitchFamily="34" charset="0"/>
            </a:endParaRP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Certificate of Need</a:t>
            </a:r>
          </a:p>
          <a:p>
            <a:pPr algn="ct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 Health </a:t>
            </a:r>
            <a:r>
              <a:rPr lang="en-US" sz="1400" dirty="0" smtClean="0">
                <a:solidFill>
                  <a:prstClr val="black">
                    <a:lumMod val="75000"/>
                    <a:lumOff val="25000"/>
                  </a:prstClr>
                </a:solidFill>
                <a:latin typeface="Century Gothic" panose="020B0502020202020204" pitchFamily="34" charset="0"/>
              </a:rPr>
              <a:t>Professions</a:t>
            </a:r>
            <a:endParaRPr lang="en-US" sz="1400" dirty="0">
              <a:solidFill>
                <a:prstClr val="black">
                  <a:lumMod val="75000"/>
                  <a:lumOff val="25000"/>
                </a:prstClr>
              </a:solidFill>
              <a:latin typeface="Century Gothic" panose="020B0502020202020204" pitchFamily="34" charset="0"/>
            </a:endParaRPr>
          </a:p>
        </p:txBody>
      </p:sp>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val="0"/>
              </a:ext>
            </a:extLst>
          </a:blip>
          <a:srcRect l="7814" r="56502" b="14998"/>
          <a:stretch/>
        </p:blipFill>
        <p:spPr>
          <a:xfrm>
            <a:off x="9125794" y="1845773"/>
            <a:ext cx="3066207" cy="23258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637972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9" name="Text Placeholder 3"/>
          <p:cNvSpPr>
            <a:spLocks noGrp="1"/>
          </p:cNvSpPr>
          <p:nvPr>
            <p:ph type="body" sz="half" idx="2" hasCustomPrompt="1"/>
          </p:nvPr>
        </p:nvSpPr>
        <p:spPr>
          <a:xfrm>
            <a:off x="912370" y="1643611"/>
            <a:ext cx="4168237"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Web Presence Screenshot</a:t>
            </a:r>
          </a:p>
        </p:txBody>
      </p:sp>
      <p:sp>
        <p:nvSpPr>
          <p:cNvPr id="10" name="Text Placeholder 2"/>
          <p:cNvSpPr>
            <a:spLocks noGrp="1"/>
          </p:cNvSpPr>
          <p:nvPr>
            <p:ph type="body" sz="quarter" idx="11" hasCustomPrompt="1"/>
          </p:nvPr>
        </p:nvSpPr>
        <p:spPr>
          <a:xfrm>
            <a:off x="912371" y="2638651"/>
            <a:ext cx="4168236"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sp>
        <p:nvSpPr>
          <p:cNvPr id="13" name="Picture Placeholder 14"/>
          <p:cNvSpPr>
            <a:spLocks noGrp="1"/>
          </p:cNvSpPr>
          <p:nvPr>
            <p:ph type="pic" sz="quarter" idx="12"/>
          </p:nvPr>
        </p:nvSpPr>
        <p:spPr>
          <a:xfrm>
            <a:off x="5626101" y="1876425"/>
            <a:ext cx="5219700" cy="2324100"/>
          </a:xfrm>
        </p:spPr>
        <p:txBody>
          <a:bodyPr/>
          <a:lstStyle>
            <a:lvl1pPr marL="0" indent="0">
              <a:buNone/>
              <a:defRPr/>
            </a:lvl1pPr>
          </a:lstStyle>
          <a:p>
            <a:r>
              <a:rPr lang="en-US" dirty="0" smtClean="0"/>
              <a:t>Click icon to add picture</a:t>
            </a:r>
            <a:endParaRPr lang="en-US" dirty="0"/>
          </a:p>
        </p:txBody>
      </p:sp>
      <p:sp>
        <p:nvSpPr>
          <p:cNvPr id="14" name="TextBox 13"/>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57031272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sp>
        <p:nvSpPr>
          <p:cNvPr id="14" name="Text Placeholder 2"/>
          <p:cNvSpPr>
            <a:spLocks noGrp="1"/>
          </p:cNvSpPr>
          <p:nvPr>
            <p:ph type="body" sz="quarter" idx="12" hasCustomPrompt="1"/>
          </p:nvPr>
        </p:nvSpPr>
        <p:spPr>
          <a:xfrm>
            <a:off x="5651501" y="2833688"/>
            <a:ext cx="5168900" cy="557212"/>
          </a:xfrm>
        </p:spPr>
        <p:txBody>
          <a:bodyPr>
            <a:noAutofit/>
          </a:bodyPr>
          <a:lstStyle>
            <a:lvl1pPr marL="0" indent="0" algn="ctr">
              <a:buNone/>
              <a:defRPr sz="2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www.doh.wa.gov</a:t>
            </a:r>
            <a:endParaRPr lang="en-US" dirty="0"/>
          </a:p>
        </p:txBody>
      </p:sp>
      <p:sp>
        <p:nvSpPr>
          <p:cNvPr id="9" name="Text Placeholder 3"/>
          <p:cNvSpPr>
            <a:spLocks noGrp="1"/>
          </p:cNvSpPr>
          <p:nvPr>
            <p:ph type="body" sz="half" idx="2" hasCustomPrompt="1"/>
          </p:nvPr>
        </p:nvSpPr>
        <p:spPr>
          <a:xfrm>
            <a:off x="912370" y="1643611"/>
            <a:ext cx="4168237"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Web Presence Address</a:t>
            </a:r>
          </a:p>
        </p:txBody>
      </p:sp>
      <p:sp>
        <p:nvSpPr>
          <p:cNvPr id="10" name="Text Placeholder 2"/>
          <p:cNvSpPr>
            <a:spLocks noGrp="1"/>
          </p:cNvSpPr>
          <p:nvPr>
            <p:ph type="body" sz="quarter" idx="11" hasCustomPrompt="1"/>
          </p:nvPr>
        </p:nvSpPr>
        <p:spPr>
          <a:xfrm>
            <a:off x="912371" y="2638651"/>
            <a:ext cx="4168236"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89632981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147" y="683166"/>
            <a:ext cx="10820111" cy="5457268"/>
          </a:xfrm>
          <a:prstGeom prst="rect">
            <a:avLst/>
          </a:prstGeom>
        </p:spPr>
      </p:pic>
      <p:sp>
        <p:nvSpPr>
          <p:cNvPr id="8" name="Picture Placeholder 14"/>
          <p:cNvSpPr>
            <a:spLocks noGrp="1"/>
          </p:cNvSpPr>
          <p:nvPr>
            <p:ph type="pic" sz="quarter" idx="12"/>
          </p:nvPr>
        </p:nvSpPr>
        <p:spPr>
          <a:xfrm>
            <a:off x="1945531" y="966282"/>
            <a:ext cx="8482519" cy="4876800"/>
          </a:xfrm>
        </p:spPr>
        <p:txBody>
          <a:bodyPr/>
          <a:lstStyle>
            <a:lvl1pPr marL="0" indent="0">
              <a:buNone/>
              <a:defRPr/>
            </a:lvl1pPr>
          </a:lstStyle>
          <a:p>
            <a:r>
              <a:rPr lang="en-US" dirty="0" smtClean="0"/>
              <a:t>Click icon to add picture</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88554905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08"/>
            <a:ext cx="453416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Mobile Presence Screenshot</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Picture Placeholder 9"/>
          <p:cNvSpPr>
            <a:spLocks noGrp="1"/>
          </p:cNvSpPr>
          <p:nvPr>
            <p:ph type="pic" sz="quarter" idx="13"/>
          </p:nvPr>
        </p:nvSpPr>
        <p:spPr>
          <a:xfrm>
            <a:off x="7286173" y="1763486"/>
            <a:ext cx="2835123" cy="3302000"/>
          </a:xfrm>
        </p:spPr>
        <p:txBody>
          <a:bodyPr/>
          <a:lstStyle>
            <a:lvl1pPr marL="0" indent="0">
              <a:buNone/>
              <a:defRPr/>
            </a:lvl1pPr>
          </a:lstStyle>
          <a:p>
            <a:r>
              <a:rPr lang="en-US" dirty="0" smtClean="0"/>
              <a:t>Click icon to add picture</a:t>
            </a:r>
            <a:endParaRPr lang="en-US" dirty="0"/>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48716040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10"/>
            <a:ext cx="453416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Mobile Presence Address</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Text Placeholder 2"/>
          <p:cNvSpPr>
            <a:spLocks noGrp="1"/>
          </p:cNvSpPr>
          <p:nvPr>
            <p:ph type="body" sz="quarter" idx="16" hasCustomPrompt="1"/>
          </p:nvPr>
        </p:nvSpPr>
        <p:spPr>
          <a:xfrm>
            <a:off x="7247061" y="3264478"/>
            <a:ext cx="2908300" cy="409575"/>
          </a:xfrm>
        </p:spPr>
        <p:txBody>
          <a:bodyPr>
            <a:normAutofit/>
          </a:bodyPr>
          <a:lstStyle>
            <a:lvl1pPr marL="0" indent="0" algn="ctr">
              <a:lnSpc>
                <a:spcPct val="100000"/>
              </a:lnSpc>
              <a:spcBef>
                <a:spcPts val="0"/>
              </a:spcBef>
              <a:buNone/>
              <a:defRPr sz="1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www.doh.wa.gov</a:t>
            </a:r>
            <a:endParaRPr lang="en-US" dirty="0"/>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55197770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Text Placeholder 8"/>
          <p:cNvSpPr>
            <a:spLocks noGrp="1"/>
          </p:cNvSpPr>
          <p:nvPr>
            <p:ph type="body" sz="quarter" idx="10" hasCustomPrompt="1"/>
          </p:nvPr>
        </p:nvSpPr>
        <p:spPr>
          <a:xfrm>
            <a:off x="-573" y="2971334"/>
            <a:ext cx="12192000" cy="478522"/>
          </a:xfrm>
        </p:spPr>
        <p:txBody>
          <a:bodyPr>
            <a:noAutofit/>
          </a:bodyPr>
          <a:lstStyle>
            <a:lvl1pPr marL="0" indent="0" algn="ctr">
              <a:buNone/>
              <a:defRPr sz="3000">
                <a:solidFill>
                  <a:srgbClr val="404040"/>
                </a:solidFill>
              </a:defRPr>
            </a:lvl1pPr>
          </a:lstStyle>
          <a:p>
            <a:pPr lvl="0"/>
            <a:r>
              <a:rPr lang="en-US" dirty="0" smtClean="0"/>
              <a:t>Questions?</a:t>
            </a:r>
            <a:endParaRPr lang="en-US" dirty="0"/>
          </a:p>
        </p:txBody>
      </p:sp>
      <p:cxnSp>
        <p:nvCxnSpPr>
          <p:cNvPr id="6" name="Straight Connector 5"/>
          <p:cNvCxnSpPr/>
          <p:nvPr userDrawn="1"/>
        </p:nvCxnSpPr>
        <p:spPr>
          <a:xfrm flipV="1">
            <a:off x="5763752" y="3549372"/>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29035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4455880" y="4739420"/>
            <a:ext cx="329776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9" name="Text Placeholder 27"/>
          <p:cNvSpPr>
            <a:spLocks noGrp="1"/>
          </p:cNvSpPr>
          <p:nvPr>
            <p:ph type="body" sz="quarter" idx="20" hasCustomPrompt="1"/>
          </p:nvPr>
        </p:nvSpPr>
        <p:spPr>
          <a:xfrm>
            <a:off x="4455880" y="5067436"/>
            <a:ext cx="329776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Contact 1</a:t>
            </a:r>
            <a:endParaRPr lang="en-US" dirty="0"/>
          </a:p>
        </p:txBody>
      </p:sp>
      <p:sp>
        <p:nvSpPr>
          <p:cNvPr id="35" name="Text Placeholder 21"/>
          <p:cNvSpPr>
            <a:spLocks noGrp="1"/>
          </p:cNvSpPr>
          <p:nvPr>
            <p:ph type="body" sz="quarter" idx="16" hasCustomPrompt="1"/>
          </p:nvPr>
        </p:nvSpPr>
        <p:spPr>
          <a:xfrm>
            <a:off x="4455880" y="4313395"/>
            <a:ext cx="329776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36" name="Picture Placeholder 19"/>
          <p:cNvSpPr>
            <a:spLocks noGrp="1"/>
          </p:cNvSpPr>
          <p:nvPr>
            <p:ph type="pic" sz="quarter" idx="14"/>
          </p:nvPr>
        </p:nvSpPr>
        <p:spPr>
          <a:xfrm>
            <a:off x="4455881" y="1554491"/>
            <a:ext cx="3297767" cy="2487612"/>
          </a:xfrm>
        </p:spPr>
        <p:txBody>
          <a:bodyPr/>
          <a:lstStyle>
            <a:lvl1pPr marL="0" indent="0">
              <a:buNone/>
              <a:defRPr lang="en-US" dirty="0"/>
            </a:lvl1pPr>
          </a:lstStyle>
          <a:p>
            <a:r>
              <a:rPr lang="en-US" dirty="0" smtClean="0"/>
              <a:t>Click icon to add picture</a:t>
            </a:r>
            <a:endParaRPr lang="en-US" dirty="0"/>
          </a:p>
        </p:txBody>
      </p:sp>
      <p:sp>
        <p:nvSpPr>
          <p:cNvPr id="55"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smtClean="0"/>
              <a:t>www.doh.wa.gov</a:t>
            </a:r>
            <a:endParaRPr lang="en-US" dirty="0"/>
          </a:p>
        </p:txBody>
      </p:sp>
      <p:sp>
        <p:nvSpPr>
          <p:cNvPr id="2" name="TextBox 1"/>
          <p:cNvSpPr txBox="1"/>
          <p:nvPr userDrawn="1"/>
        </p:nvSpPr>
        <p:spPr>
          <a:xfrm>
            <a:off x="4455880" y="6430955"/>
            <a:ext cx="3297765" cy="307777"/>
          </a:xfrm>
          <a:prstGeom prst="rect">
            <a:avLst/>
          </a:prstGeom>
          <a:noFill/>
        </p:spPr>
        <p:txBody>
          <a:bodyPr wrap="square" rtlCol="0">
            <a:spAutoFit/>
          </a:bodyPr>
          <a:lstStyle/>
          <a:p>
            <a:pPr algn="ctr" fontAlgn="auto">
              <a:spcBef>
                <a:spcPts val="0"/>
              </a:spcBef>
              <a:spcAft>
                <a:spcPts val="0"/>
              </a:spcAft>
            </a:pPr>
            <a:r>
              <a:rPr lang="en-US" sz="1400" dirty="0" smtClean="0">
                <a:solidFill>
                  <a:srgbClr val="404040"/>
                </a:solidFill>
                <a:latin typeface="Century Gothic" panose="020B0502020202020204" pitchFamily="34" charset="0"/>
              </a:rPr>
              <a:t>handle: WADeptHealth</a:t>
            </a:r>
            <a:endParaRPr lang="en-US" sz="1400" dirty="0">
              <a:solidFill>
                <a:srgbClr val="404040"/>
              </a:solidFill>
              <a:latin typeface="Century Gothic" panose="020B0502020202020204" pitchFamily="34" charset="0"/>
            </a:endParaRPr>
          </a:p>
        </p:txBody>
      </p:sp>
      <p:grpSp>
        <p:nvGrpSpPr>
          <p:cNvPr id="9" name="Group 8"/>
          <p:cNvGrpSpPr/>
          <p:nvPr userDrawn="1"/>
        </p:nvGrpSpPr>
        <p:grpSpPr>
          <a:xfrm>
            <a:off x="5092080" y="6028973"/>
            <a:ext cx="1939341" cy="308053"/>
            <a:chOff x="3819060" y="6028972"/>
            <a:chExt cx="1454506" cy="308053"/>
          </a:xfrm>
        </p:grpSpPr>
        <p:grpSp>
          <p:nvGrpSpPr>
            <p:cNvPr id="66" name="Group 65"/>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71" name="Rounded Rectangle 70"/>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2" name="Rounded Rectangle 71"/>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3" name="Rounded Rectangle 72"/>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74" name="Rounded Rectangle 73"/>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grpSp>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374954956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2385486" y="4283999"/>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0127" y="4278472"/>
            <a:ext cx="3316177" cy="412750"/>
          </a:xfrm>
        </p:spPr>
        <p:txBody>
          <a:bodyPr>
            <a:normAutofit/>
          </a:bodyPr>
          <a:lstStyle>
            <a:lvl1pPr marL="0" indent="0" algn="ctr">
              <a:buNone/>
              <a:defRPr lang="en-US" sz="2200" b="1" kern="1200" dirty="0">
                <a:solidFill>
                  <a:schemeClr val="tx1">
                    <a:lumMod val="75000"/>
                    <a:lumOff val="25000"/>
                  </a:schemeClr>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smtClean="0"/>
              <a:t>Name</a:t>
            </a:r>
            <a:endParaRPr lang="en-US" dirty="0"/>
          </a:p>
        </p:txBody>
      </p:sp>
      <p:sp>
        <p:nvSpPr>
          <p:cNvPr id="25" name="Text Placeholder 24"/>
          <p:cNvSpPr>
            <a:spLocks noGrp="1"/>
          </p:cNvSpPr>
          <p:nvPr>
            <p:ph type="body" sz="quarter" idx="17" hasCustomPrompt="1"/>
          </p:nvPr>
        </p:nvSpPr>
        <p:spPr>
          <a:xfrm>
            <a:off x="2385485" y="4705636"/>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06633" y="4700175"/>
            <a:ext cx="3316176" cy="314335"/>
          </a:xfrm>
        </p:spPr>
        <p:txBody>
          <a:bodyPr>
            <a:normAutofit/>
          </a:bodyPr>
          <a:lstStyle>
            <a:lvl1pPr marL="0" indent="0" algn="ctr">
              <a:buNone/>
              <a:defRPr lang="en-US" sz="2000" i="1" kern="1200" dirty="0">
                <a:solidFill>
                  <a:srgbClr val="404040"/>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smtClean="0"/>
              <a:t>Title</a:t>
            </a:r>
            <a:endParaRPr lang="en-US" dirty="0"/>
          </a:p>
        </p:txBody>
      </p:sp>
      <p:sp>
        <p:nvSpPr>
          <p:cNvPr id="28" name="Text Placeholder 27"/>
          <p:cNvSpPr>
            <a:spLocks noGrp="1"/>
          </p:cNvSpPr>
          <p:nvPr>
            <p:ph type="body" sz="quarter" idx="19" hasCustomPrompt="1"/>
          </p:nvPr>
        </p:nvSpPr>
        <p:spPr>
          <a:xfrm>
            <a:off x="2385485" y="5028139"/>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0227" y="5023461"/>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cxnSp>
        <p:nvCxnSpPr>
          <p:cNvPr id="15" name="Straight Connector 14"/>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Contact 2</a:t>
            </a:r>
            <a:endParaRPr lang="en-US" dirty="0"/>
          </a:p>
        </p:txBody>
      </p:sp>
      <p:sp>
        <p:nvSpPr>
          <p:cNvPr id="45" name="Picture Placeholder 17"/>
          <p:cNvSpPr>
            <a:spLocks noGrp="1"/>
          </p:cNvSpPr>
          <p:nvPr>
            <p:ph type="pic" sz="quarter" idx="13"/>
          </p:nvPr>
        </p:nvSpPr>
        <p:spPr>
          <a:xfrm>
            <a:off x="2385485" y="1564831"/>
            <a:ext cx="3312583" cy="2487612"/>
          </a:xfrm>
        </p:spPr>
        <p:txBody>
          <a:bodyPr/>
          <a:lstStyle>
            <a:lvl1pPr marL="0" indent="0">
              <a:buNone/>
              <a:defRPr/>
            </a:lvl1pPr>
          </a:lstStyle>
          <a:p>
            <a:r>
              <a:rPr lang="en-US" dirty="0" smtClean="0"/>
              <a:t>Click icon to add picture</a:t>
            </a:r>
            <a:endParaRPr lang="en-US" dirty="0"/>
          </a:p>
        </p:txBody>
      </p:sp>
      <p:sp>
        <p:nvSpPr>
          <p:cNvPr id="46" name="Picture Placeholder 19"/>
          <p:cNvSpPr>
            <a:spLocks noGrp="1"/>
          </p:cNvSpPr>
          <p:nvPr>
            <p:ph type="pic" sz="quarter" idx="14"/>
          </p:nvPr>
        </p:nvSpPr>
        <p:spPr>
          <a:xfrm>
            <a:off x="6506634" y="1559083"/>
            <a:ext cx="3297767" cy="2487617"/>
          </a:xfrm>
        </p:spPr>
        <p:txBody>
          <a:bodyPr/>
          <a:lstStyle>
            <a:lvl1pPr marL="0" indent="0">
              <a:buNone/>
              <a:defRPr/>
            </a:lvl1pPr>
          </a:lstStyle>
          <a:p>
            <a:r>
              <a:rPr lang="en-US" dirty="0" smtClean="0"/>
              <a:t>Click icon to add picture</a:t>
            </a:r>
            <a:endParaRPr lang="en-US" dirty="0"/>
          </a:p>
        </p:txBody>
      </p:sp>
      <p:sp>
        <p:nvSpPr>
          <p:cNvPr id="47"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smtClean="0"/>
              <a:t>www.doh.wa.gov</a:t>
            </a:r>
            <a:endParaRPr lang="en-US" dirty="0"/>
          </a:p>
        </p:txBody>
      </p:sp>
      <p:sp>
        <p:nvSpPr>
          <p:cNvPr id="51" name="TextBox 50"/>
          <p:cNvSpPr txBox="1"/>
          <p:nvPr userDrawn="1"/>
        </p:nvSpPr>
        <p:spPr>
          <a:xfrm>
            <a:off x="4455880" y="6430955"/>
            <a:ext cx="3297765" cy="307777"/>
          </a:xfrm>
          <a:prstGeom prst="rect">
            <a:avLst/>
          </a:prstGeom>
          <a:noFill/>
        </p:spPr>
        <p:txBody>
          <a:bodyPr wrap="square" rtlCol="0">
            <a:spAutoFit/>
          </a:bodyPr>
          <a:lstStyle/>
          <a:p>
            <a:pPr algn="ctr" fontAlgn="auto">
              <a:spcBef>
                <a:spcPts val="0"/>
              </a:spcBef>
              <a:spcAft>
                <a:spcPts val="0"/>
              </a:spcAft>
            </a:pPr>
            <a:r>
              <a:rPr lang="en-US" sz="1400" dirty="0" smtClean="0">
                <a:solidFill>
                  <a:srgbClr val="404040"/>
                </a:solidFill>
                <a:latin typeface="Century Gothic" panose="020B0502020202020204" pitchFamily="34" charset="0"/>
              </a:rPr>
              <a:t>handle: WADeptHealth</a:t>
            </a:r>
            <a:endParaRPr lang="en-US" sz="1400" dirty="0">
              <a:solidFill>
                <a:srgbClr val="404040"/>
              </a:solidFill>
              <a:latin typeface="Century Gothic" panose="020B0502020202020204" pitchFamily="34" charset="0"/>
            </a:endParaRPr>
          </a:p>
        </p:txBody>
      </p:sp>
      <p:grpSp>
        <p:nvGrpSpPr>
          <p:cNvPr id="27" name="Group 26"/>
          <p:cNvGrpSpPr/>
          <p:nvPr userDrawn="1"/>
        </p:nvGrpSpPr>
        <p:grpSpPr>
          <a:xfrm>
            <a:off x="5092080" y="6028973"/>
            <a:ext cx="1939341" cy="308053"/>
            <a:chOff x="3819060" y="6028972"/>
            <a:chExt cx="1454506" cy="308053"/>
          </a:xfrm>
        </p:grpSpPr>
        <p:grpSp>
          <p:nvGrpSpPr>
            <p:cNvPr id="30" name="Group 29"/>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35" name="Rounded Rectangle 34"/>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6" name="Rounded Rectangle 35"/>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7" name="Rounded Rectangle 36"/>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8" name="Rounded Rectangle 37"/>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grpSp>
        <p:pic>
          <p:nvPicPr>
            <p:cNvPr id="31" name="Picture 3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32" name="Picture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33" name="Picture 32"/>
            <p:cNvPicPr>
              <a:picLocks noChangeAspect="1"/>
            </p:cNvPicPr>
            <p:nvPr userDrawn="1"/>
          </p:nvPicPr>
          <p:blipFill rotWithShape="1">
            <a:blip r:embed="rId4" cstate="screen">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34" name="Picture 33"/>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291599015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smtClean="0"/>
              <a:t>Blank Slide</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5772318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b="11379"/>
          <a:stretch/>
        </p:blipFill>
        <p:spPr>
          <a:xfrm>
            <a:off x="-1" y="0"/>
            <a:ext cx="12192001"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843922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lumMod val="65000"/>
                  <a:lumOff val="35000"/>
                </a:prstClr>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55477" y="4043055"/>
            <a:ext cx="3681047" cy="1223520"/>
          </a:xfrm>
          <a:prstGeom prst="rect">
            <a:avLst/>
          </a:prstGeom>
        </p:spPr>
      </p:pic>
    </p:spTree>
    <p:extLst>
      <p:ext uri="{BB962C8B-B14F-4D97-AF65-F5344CB8AC3E}">
        <p14:creationId xmlns:p14="http://schemas.microsoft.com/office/powerpoint/2010/main" val="47702623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AFCCDF3-C1A2-4AF7-B9E7-FCB29642FA70}" type="datetimeFigureOut">
              <a:rPr lang="en-US" smtClean="0"/>
              <a:t>12/10/2019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C04CB4F-45FA-4259-983A-C0A04E9689F1}" type="slidenum">
              <a:rPr lang="en-US" smtClean="0"/>
              <a:t>‹#›</a:t>
            </a:fld>
            <a:endParaRPr lang="en-US"/>
          </a:p>
        </p:txBody>
      </p:sp>
    </p:spTree>
    <p:extLst>
      <p:ext uri="{BB962C8B-B14F-4D97-AF65-F5344CB8AC3E}">
        <p14:creationId xmlns:p14="http://schemas.microsoft.com/office/powerpoint/2010/main" val="3404829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D4CB6-ED1F-4ABA-A489-A2E2CA00EA67}" type="datetimeFigureOut">
              <a:rPr lang="en-US" smtClean="0"/>
              <a:t>12/10/2019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06576CA-D103-4002-B9AD-9DB2AB70A598}" type="slidenum">
              <a:rPr lang="en-US" smtClean="0"/>
              <a:t>‹#›</a:t>
            </a:fld>
            <a:endParaRPr lang="en-US"/>
          </a:p>
        </p:txBody>
      </p:sp>
    </p:spTree>
    <p:extLst>
      <p:ext uri="{BB962C8B-B14F-4D97-AF65-F5344CB8AC3E}">
        <p14:creationId xmlns:p14="http://schemas.microsoft.com/office/powerpoint/2010/main" val="3264152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4009" y="4957833"/>
            <a:ext cx="1364648" cy="1360159"/>
          </a:xfrm>
          <a:prstGeom prst="rect">
            <a:avLst/>
          </a:prstGeom>
        </p:spPr>
      </p:pic>
      <p:sp>
        <p:nvSpPr>
          <p:cNvPr id="13" name="Text Placeholder 9"/>
          <p:cNvSpPr>
            <a:spLocks noGrp="1"/>
          </p:cNvSpPr>
          <p:nvPr>
            <p:ph type="body" sz="quarter" idx="10" hasCustomPrompt="1"/>
          </p:nvPr>
        </p:nvSpPr>
        <p:spPr>
          <a:xfrm>
            <a:off x="3733304"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3304"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b="24806"/>
          <a:stretch/>
        </p:blipFill>
        <p:spPr>
          <a:xfrm>
            <a:off x="0" y="0"/>
            <a:ext cx="12192000" cy="4591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4299667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val="0"/>
              </a:ext>
            </a:extLst>
          </a:blip>
          <a:srcRect t="25000"/>
          <a:stretch/>
        </p:blipFill>
        <p:spPr>
          <a:xfrm>
            <a:off x="0" y="1"/>
            <a:ext cx="1219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168306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t="24889"/>
          <a:stretch/>
        </p:blipFill>
        <p:spPr>
          <a:xfrm>
            <a:off x="0" y="0"/>
            <a:ext cx="12200525" cy="4571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447379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t="8955" b="17571"/>
          <a:stretch/>
        </p:blipFill>
        <p:spPr>
          <a:xfrm>
            <a:off x="1" y="0"/>
            <a:ext cx="1219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701873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l="47422"/>
          <a:stretch/>
        </p:blipFill>
        <p:spPr>
          <a:xfrm>
            <a:off x="-8525" y="1"/>
            <a:ext cx="12200525"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214304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b="11379"/>
          <a:stretch/>
        </p:blipFill>
        <p:spPr>
          <a:xfrm>
            <a:off x="-1" y="0"/>
            <a:ext cx="12192001"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776572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t="49950"/>
          <a:stretch/>
        </p:blipFill>
        <p:spPr>
          <a:xfrm>
            <a:off x="-1" y="-1"/>
            <a:ext cx="12192001" cy="4572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3326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3"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0" name="Text Placeholder 2"/>
          <p:cNvSpPr>
            <a:spLocks noGrp="1"/>
          </p:cNvSpPr>
          <p:nvPr>
            <p:ph type="body" sz="quarter" idx="11"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t="49950"/>
          <a:stretch/>
        </p:blipFill>
        <p:spPr>
          <a:xfrm>
            <a:off x="-1" y="-1"/>
            <a:ext cx="12192001" cy="4572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49537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12192000" cy="4572000"/>
          </a:xfrm>
          <a:effectLst>
            <a:outerShdw blurRad="50800" dist="38100" dir="2700000" algn="tl" rotWithShape="0">
              <a:prstClr val="black">
                <a:alpha val="40000"/>
              </a:prstClr>
            </a:outerShdw>
          </a:effectLst>
        </p:spPr>
        <p:txBody>
          <a:bodyPr/>
          <a:lstStyle>
            <a:lvl1pPr marL="0" indent="0">
              <a:buNone/>
              <a:defRPr/>
            </a:lvl1pPr>
          </a:lstStyle>
          <a:p>
            <a:r>
              <a:rPr lang="en-US" dirty="0" smtClean="0"/>
              <a:t>Click icon to add picture</a:t>
            </a:r>
            <a:endParaRPr lang="en-US"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0"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1" name="Text Placeholder 2"/>
          <p:cNvSpPr>
            <a:spLocks noGrp="1"/>
          </p:cNvSpPr>
          <p:nvPr>
            <p:ph type="body" sz="quarter" idx="12"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spTree>
    <p:extLst>
      <p:ext uri="{BB962C8B-B14F-4D97-AF65-F5344CB8AC3E}">
        <p14:creationId xmlns:p14="http://schemas.microsoft.com/office/powerpoint/2010/main" val="15259560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239963"/>
            <a:ext cx="3297767" cy="2487612"/>
          </a:xfrm>
        </p:spPr>
        <p:txBody>
          <a:bodyPr/>
          <a:lstStyle>
            <a:lvl1pPr marL="0" indent="0">
              <a:buNone/>
              <a:defRPr/>
            </a:lvl1pPr>
          </a:lstStyle>
          <a:p>
            <a:r>
              <a:rPr lang="en-US" dirty="0" smtClean="0"/>
              <a:t>Click icon to add picture</a:t>
            </a:r>
            <a:endParaRPr lang="en-US" dirty="0"/>
          </a:p>
        </p:txBody>
      </p:sp>
      <p:sp>
        <p:nvSpPr>
          <p:cNvPr id="18" name="Picture Placeholder 17"/>
          <p:cNvSpPr>
            <a:spLocks noGrp="1"/>
          </p:cNvSpPr>
          <p:nvPr>
            <p:ph type="pic" sz="quarter" idx="13"/>
          </p:nvPr>
        </p:nvSpPr>
        <p:spPr>
          <a:xfrm>
            <a:off x="2423585" y="2239963"/>
            <a:ext cx="3312583" cy="2487612"/>
          </a:xfrm>
        </p:spPr>
        <p:txBody>
          <a:bodyPr/>
          <a:lstStyle>
            <a:lvl1pPr marL="0" indent="0">
              <a:buNone/>
              <a:defRPr/>
            </a:lvl1pPr>
          </a:lstStyle>
          <a:p>
            <a:r>
              <a:rPr lang="en-US" dirty="0" smtClean="0"/>
              <a:t>Click icon to add picture</a:t>
            </a:r>
            <a:endParaRPr lang="en-US" dirty="0"/>
          </a:p>
        </p:txBody>
      </p:sp>
      <p:sp>
        <p:nvSpPr>
          <p:cNvPr id="12" name="Text Placeholder 11"/>
          <p:cNvSpPr>
            <a:spLocks noGrp="1"/>
          </p:cNvSpPr>
          <p:nvPr>
            <p:ph type="body" sz="quarter" idx="10" hasCustomPrompt="1"/>
          </p:nvPr>
        </p:nvSpPr>
        <p:spPr>
          <a:xfrm>
            <a:off x="-11084" y="677872"/>
            <a:ext cx="12192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smtClean="0"/>
              <a:t>Subtitle 1</a:t>
            </a:r>
            <a:endParaRPr lang="en-US" dirty="0"/>
          </a:p>
        </p:txBody>
      </p:sp>
      <p:sp>
        <p:nvSpPr>
          <p:cNvPr id="14" name="Text Placeholder 13"/>
          <p:cNvSpPr>
            <a:spLocks noGrp="1"/>
          </p:cNvSpPr>
          <p:nvPr>
            <p:ph type="body" sz="quarter" idx="11" hasCustomPrompt="1"/>
          </p:nvPr>
        </p:nvSpPr>
        <p:spPr>
          <a:xfrm>
            <a:off x="-11084" y="1115870"/>
            <a:ext cx="12191999" cy="350440"/>
          </a:xfrm>
        </p:spPr>
        <p:txBody>
          <a:bodyPr>
            <a:noAutofit/>
          </a:bodyPr>
          <a:lstStyle>
            <a:lvl1pPr marL="0" indent="0" algn="ctr">
              <a:buNone/>
              <a:defRPr sz="2200">
                <a:solidFill>
                  <a:schemeClr val="tx1">
                    <a:lumMod val="75000"/>
                    <a:lumOff val="25000"/>
                  </a:schemeClr>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dirty="0" smtClean="0"/>
              <a:t>@ location</a:t>
            </a:r>
            <a:endParaRPr lang="en-US" dirty="0"/>
          </a:p>
        </p:txBody>
      </p:sp>
      <p:sp>
        <p:nvSpPr>
          <p:cNvPr id="16" name="Text Placeholder 15"/>
          <p:cNvSpPr>
            <a:spLocks noGrp="1"/>
          </p:cNvSpPr>
          <p:nvPr>
            <p:ph type="body" sz="quarter" idx="12" hasCustomPrompt="1"/>
          </p:nvPr>
        </p:nvSpPr>
        <p:spPr>
          <a:xfrm>
            <a:off x="-11084" y="1539191"/>
            <a:ext cx="12191999" cy="304800"/>
          </a:xfrm>
        </p:spPr>
        <p:txBody>
          <a:bodyPr/>
          <a:lstStyle>
            <a:lvl1pPr marL="0" indent="0" algn="ctr">
              <a:buNone/>
              <a:defRPr sz="1800">
                <a:solidFill>
                  <a:schemeClr val="tx1">
                    <a:lumMod val="75000"/>
                    <a:lumOff val="25000"/>
                  </a:schemeClr>
                </a:solidFill>
              </a:defRPr>
            </a:lvl1pPr>
          </a:lstStyle>
          <a:p>
            <a:pPr lvl="0"/>
            <a:r>
              <a:rPr lang="en-US" dirty="0" smtClean="0"/>
              <a:t>Date</a:t>
            </a:r>
            <a:endParaRPr lang="en-US" dirty="0"/>
          </a:p>
        </p:txBody>
      </p:sp>
      <p:sp>
        <p:nvSpPr>
          <p:cNvPr id="22" name="Text Placeholder 21"/>
          <p:cNvSpPr>
            <a:spLocks noGrp="1"/>
          </p:cNvSpPr>
          <p:nvPr>
            <p:ph type="body" sz="quarter" idx="15" hasCustomPrompt="1"/>
          </p:nvPr>
        </p:nvSpPr>
        <p:spPr>
          <a:xfrm>
            <a:off x="2423586" y="4968656"/>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35401" y="4966303"/>
            <a:ext cx="3316177" cy="412750"/>
          </a:xfrm>
        </p:spPr>
        <p:txBody>
          <a:bodyPr>
            <a:normAutofit/>
          </a:bodyPr>
          <a:lstStyle>
            <a:lvl1pPr marL="0" indent="0" algn="ctr">
              <a:buNone/>
              <a:defRPr sz="2200" b="1" i="0">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423585" y="5402255"/>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35401" y="5402061"/>
            <a:ext cx="3316176"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423585" y="5746218"/>
            <a:ext cx="3312583" cy="374650"/>
          </a:xfrm>
        </p:spPr>
        <p:txBody>
          <a:bodyPr>
            <a:normAutofit/>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44173" y="5742722"/>
            <a:ext cx="3312583" cy="374650"/>
          </a:xfrm>
        </p:spPr>
        <p:txBody>
          <a:bodyPr>
            <a:normAutofit/>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Tree>
    <p:extLst>
      <p:ext uri="{BB962C8B-B14F-4D97-AF65-F5344CB8AC3E}">
        <p14:creationId xmlns:p14="http://schemas.microsoft.com/office/powerpoint/2010/main" val="345728794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103883"/>
            <a:ext cx="3297767" cy="2487612"/>
          </a:xfrm>
        </p:spPr>
        <p:txBody>
          <a:bodyPr/>
          <a:lstStyle>
            <a:lvl1pPr marL="0" indent="0">
              <a:buNone/>
              <a:defRPr/>
            </a:lvl1pPr>
          </a:lstStyle>
          <a:p>
            <a:r>
              <a:rPr lang="en-US" dirty="0" smtClean="0"/>
              <a:t>Click icon to add picture</a:t>
            </a:r>
            <a:endParaRPr lang="en-US" dirty="0"/>
          </a:p>
        </p:txBody>
      </p:sp>
      <p:sp>
        <p:nvSpPr>
          <p:cNvPr id="18" name="Picture Placeholder 17"/>
          <p:cNvSpPr>
            <a:spLocks noGrp="1"/>
          </p:cNvSpPr>
          <p:nvPr>
            <p:ph type="pic" sz="quarter" idx="13"/>
          </p:nvPr>
        </p:nvSpPr>
        <p:spPr>
          <a:xfrm>
            <a:off x="2423585" y="2103883"/>
            <a:ext cx="3312583" cy="2487612"/>
          </a:xfrm>
        </p:spPr>
        <p:txBody>
          <a:bodyPr/>
          <a:lstStyle>
            <a:lvl1pPr marL="0" indent="0">
              <a:buNone/>
              <a:defRPr/>
            </a:lvl1pPr>
          </a:lstStyle>
          <a:p>
            <a:r>
              <a:rPr lang="en-US" dirty="0" smtClean="0"/>
              <a:t>Click icon to add picture</a:t>
            </a:r>
            <a:endParaRPr lang="en-US" dirty="0"/>
          </a:p>
        </p:txBody>
      </p:sp>
      <p:sp>
        <p:nvSpPr>
          <p:cNvPr id="12" name="Text Placeholder 11"/>
          <p:cNvSpPr>
            <a:spLocks noGrp="1"/>
          </p:cNvSpPr>
          <p:nvPr>
            <p:ph type="body" sz="quarter" idx="10" hasCustomPrompt="1"/>
          </p:nvPr>
        </p:nvSpPr>
        <p:spPr>
          <a:xfrm>
            <a:off x="-11084" y="677872"/>
            <a:ext cx="12192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smtClean="0"/>
              <a:t>Subtitle 2</a:t>
            </a:r>
            <a:endParaRPr lang="en-US" dirty="0"/>
          </a:p>
        </p:txBody>
      </p:sp>
      <p:sp>
        <p:nvSpPr>
          <p:cNvPr id="16" name="Text Placeholder 15"/>
          <p:cNvSpPr>
            <a:spLocks noGrp="1"/>
          </p:cNvSpPr>
          <p:nvPr>
            <p:ph type="body" sz="quarter" idx="12" hasCustomPrompt="1"/>
          </p:nvPr>
        </p:nvSpPr>
        <p:spPr>
          <a:xfrm>
            <a:off x="-11084" y="1248908"/>
            <a:ext cx="12191999" cy="304800"/>
          </a:xfrm>
        </p:spPr>
        <p:txBody>
          <a:bodyPr/>
          <a:lstStyle>
            <a:lvl1pPr marL="0" indent="0" algn="ctr">
              <a:buNone/>
              <a:defRPr sz="1800">
                <a:solidFill>
                  <a:schemeClr val="tx1">
                    <a:lumMod val="75000"/>
                    <a:lumOff val="25000"/>
                  </a:schemeClr>
                </a:solidFill>
              </a:defRPr>
            </a:lvl1pPr>
          </a:lstStyle>
          <a:p>
            <a:pPr lvl="0"/>
            <a:r>
              <a:rPr lang="en-US" dirty="0" smtClean="0"/>
              <a:t>Date</a:t>
            </a:r>
            <a:endParaRPr lang="en-US" dirty="0"/>
          </a:p>
        </p:txBody>
      </p:sp>
      <p:sp>
        <p:nvSpPr>
          <p:cNvPr id="22" name="Text Placeholder 21"/>
          <p:cNvSpPr>
            <a:spLocks noGrp="1"/>
          </p:cNvSpPr>
          <p:nvPr>
            <p:ph type="body" sz="quarter" idx="15" hasCustomPrompt="1"/>
          </p:nvPr>
        </p:nvSpPr>
        <p:spPr>
          <a:xfrm>
            <a:off x="2423586" y="4832576"/>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35401" y="4830223"/>
            <a:ext cx="3316177" cy="412750"/>
          </a:xfrm>
        </p:spPr>
        <p:txBody>
          <a:bodyPr>
            <a:normAutofit/>
          </a:bodyPr>
          <a:lstStyle>
            <a:lvl1pPr marL="0" indent="0" algn="ctr">
              <a:buNone/>
              <a:defRPr sz="2200" b="1" i="0">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423585" y="5266175"/>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35401" y="5265981"/>
            <a:ext cx="3316176"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423585" y="5610138"/>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44173" y="5606642"/>
            <a:ext cx="3312583"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cxnSp>
        <p:nvCxnSpPr>
          <p:cNvPr id="17" name="Straight Connector 16"/>
          <p:cNvCxnSpPr/>
          <p:nvPr userDrawn="1"/>
        </p:nvCxnSpPr>
        <p:spPr>
          <a:xfrm flipV="1">
            <a:off x="5763752" y="1699837"/>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13381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esenters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2628231"/>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1782" y="2625878"/>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390633" y="3061826"/>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11782" y="3061632"/>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390633" y="3412177"/>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1782" y="3408681"/>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 1</a:t>
            </a:r>
            <a:endParaRPr lang="en-US" dirty="0"/>
          </a:p>
        </p:txBody>
      </p:sp>
    </p:spTree>
    <p:extLst>
      <p:ext uri="{BB962C8B-B14F-4D97-AF65-F5344CB8AC3E}">
        <p14:creationId xmlns:p14="http://schemas.microsoft.com/office/powerpoint/2010/main" val="197653562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683753" y="2628231"/>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4439142" y="2625878"/>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683753" y="3061826"/>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4439142" y="3061632"/>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683753" y="3412177"/>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4439142" y="3408681"/>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 2</a:t>
            </a:r>
            <a:endParaRPr lang="en-US" dirty="0"/>
          </a:p>
        </p:txBody>
      </p:sp>
      <p:sp>
        <p:nvSpPr>
          <p:cNvPr id="11" name="Text Placeholder 21"/>
          <p:cNvSpPr>
            <a:spLocks noGrp="1"/>
          </p:cNvSpPr>
          <p:nvPr>
            <p:ph type="body" sz="quarter" idx="22" hasCustomPrompt="1"/>
          </p:nvPr>
        </p:nvSpPr>
        <p:spPr>
          <a:xfrm>
            <a:off x="8146763" y="2625878"/>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12" name="Text Placeholder 24"/>
          <p:cNvSpPr>
            <a:spLocks noGrp="1"/>
          </p:cNvSpPr>
          <p:nvPr>
            <p:ph type="body" sz="quarter" idx="23" hasCustomPrompt="1"/>
          </p:nvPr>
        </p:nvSpPr>
        <p:spPr>
          <a:xfrm>
            <a:off x="8146763" y="3059473"/>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13" name="Text Placeholder 27"/>
          <p:cNvSpPr>
            <a:spLocks noGrp="1"/>
          </p:cNvSpPr>
          <p:nvPr>
            <p:ph type="body" sz="quarter" idx="24" hasCustomPrompt="1"/>
          </p:nvPr>
        </p:nvSpPr>
        <p:spPr>
          <a:xfrm>
            <a:off x="8146763" y="3409824"/>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Tree>
    <p:extLst>
      <p:ext uri="{BB962C8B-B14F-4D97-AF65-F5344CB8AC3E}">
        <p14:creationId xmlns:p14="http://schemas.microsoft.com/office/powerpoint/2010/main" val="232270307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esenters Slide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4739028"/>
            <a:ext cx="3345535"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11782" y="4736675"/>
            <a:ext cx="3297767"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390633" y="5172623"/>
            <a:ext cx="3345535"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11782" y="5172429"/>
            <a:ext cx="3297767"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390633" y="5522974"/>
            <a:ext cx="3345535"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11782" y="5519478"/>
            <a:ext cx="3297767" cy="374650"/>
          </a:xfrm>
        </p:spPr>
        <p:txBody>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45" name="Picture Placeholder 19"/>
          <p:cNvSpPr>
            <a:spLocks noGrp="1"/>
          </p:cNvSpPr>
          <p:nvPr>
            <p:ph type="pic" sz="quarter" idx="14"/>
          </p:nvPr>
        </p:nvSpPr>
        <p:spPr>
          <a:xfrm>
            <a:off x="6511782" y="2010333"/>
            <a:ext cx="3297767" cy="2487612"/>
          </a:xfrm>
        </p:spPr>
        <p:txBody>
          <a:bodyPr/>
          <a:lstStyle>
            <a:lvl1pPr marL="0" indent="0">
              <a:buNone/>
              <a:defRPr/>
            </a:lvl1pPr>
          </a:lstStyle>
          <a:p>
            <a:r>
              <a:rPr lang="en-US" dirty="0" smtClean="0"/>
              <a:t>Click icon to add picture</a:t>
            </a:r>
            <a:endParaRPr lang="en-US" dirty="0"/>
          </a:p>
        </p:txBody>
      </p:sp>
      <p:sp>
        <p:nvSpPr>
          <p:cNvPr id="46" name="Picture Placeholder 17"/>
          <p:cNvSpPr>
            <a:spLocks noGrp="1"/>
          </p:cNvSpPr>
          <p:nvPr>
            <p:ph type="pic" sz="quarter" idx="13"/>
          </p:nvPr>
        </p:nvSpPr>
        <p:spPr>
          <a:xfrm>
            <a:off x="2390633" y="2010333"/>
            <a:ext cx="3312583" cy="2487612"/>
          </a:xfrm>
        </p:spPr>
        <p:txBody>
          <a:bodyPr/>
          <a:lstStyle>
            <a:lvl1pPr marL="0" indent="0">
              <a:buNone/>
              <a:defRPr/>
            </a:lvl1pPr>
          </a:lstStyle>
          <a:p>
            <a:r>
              <a:rPr lang="en-US" dirty="0" smtClean="0"/>
              <a:t>Click icon to add picture</a:t>
            </a:r>
            <a:endParaRPr lang="en-US" dirty="0"/>
          </a:p>
        </p:txBody>
      </p:sp>
      <p:sp>
        <p:nvSpPr>
          <p:cNvPr id="47" name="Text Placeholder 2"/>
          <p:cNvSpPr>
            <a:spLocks noGrp="1"/>
          </p:cNvSpPr>
          <p:nvPr>
            <p:ph type="body" sz="quarter" idx="21" hasCustomPrompt="1"/>
          </p:nvPr>
        </p:nvSpPr>
        <p:spPr>
          <a:xfrm>
            <a:off x="-11081" y="673973"/>
            <a:ext cx="12191997" cy="482030"/>
          </a:xfrm>
        </p:spPr>
        <p:txBody>
          <a:bodyPr>
            <a:normAutofit/>
          </a:bodyPr>
          <a:lstStyle>
            <a:lvl1pPr marL="0" indent="0" algn="ctr">
              <a:buNone/>
              <a:defRPr sz="3000">
                <a:solidFill>
                  <a:schemeClr val="tx1">
                    <a:lumMod val="75000"/>
                    <a:lumOff val="25000"/>
                  </a:schemeClr>
                </a:solidFill>
              </a:defRPr>
            </a:lvl1pPr>
          </a:lstStyle>
          <a:p>
            <a:pPr lvl="0"/>
            <a:r>
              <a:rPr lang="en-US" dirty="0" smtClean="0"/>
              <a:t>Presenters</a:t>
            </a:r>
            <a:endParaRPr lang="en-US" dirty="0"/>
          </a:p>
        </p:txBody>
      </p:sp>
    </p:spTree>
    <p:extLst>
      <p:ext uri="{BB962C8B-B14F-4D97-AF65-F5344CB8AC3E}">
        <p14:creationId xmlns:p14="http://schemas.microsoft.com/office/powerpoint/2010/main" val="195804076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5765519" y="2815174"/>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8"/>
          <p:cNvSpPr>
            <a:spLocks noGrp="1"/>
          </p:cNvSpPr>
          <p:nvPr>
            <p:ph type="body" sz="quarter" idx="10" hasCustomPrompt="1"/>
          </p:nvPr>
        </p:nvSpPr>
        <p:spPr>
          <a:xfrm>
            <a:off x="-11084" y="2256440"/>
            <a:ext cx="12192000" cy="478522"/>
          </a:xfrm>
        </p:spPr>
        <p:txBody>
          <a:bodyPr>
            <a:noAutofit/>
          </a:bodyPr>
          <a:lstStyle>
            <a:lvl1pPr marL="0" indent="0" algn="ctr">
              <a:buNone/>
              <a:defRPr sz="3000">
                <a:solidFill>
                  <a:schemeClr val="tx1">
                    <a:lumMod val="75000"/>
                    <a:lumOff val="25000"/>
                  </a:schemeClr>
                </a:solidFill>
              </a:defRPr>
            </a:lvl1pPr>
          </a:lstStyle>
          <a:p>
            <a:pPr lvl="0"/>
            <a:r>
              <a:rPr lang="en-US" dirty="0" smtClean="0"/>
              <a:t>Section Divider</a:t>
            </a:r>
            <a:endParaRPr lang="en-US" dirty="0"/>
          </a:p>
        </p:txBody>
      </p:sp>
      <p:sp>
        <p:nvSpPr>
          <p:cNvPr id="6" name="Text Placeholder 9"/>
          <p:cNvSpPr>
            <a:spLocks noGrp="1"/>
          </p:cNvSpPr>
          <p:nvPr>
            <p:ph type="body" sz="quarter" idx="12" hasCustomPrompt="1"/>
          </p:nvPr>
        </p:nvSpPr>
        <p:spPr>
          <a:xfrm>
            <a:off x="-1" y="3229980"/>
            <a:ext cx="12180916" cy="1111250"/>
          </a:xfrm>
        </p:spPr>
        <p:txBody>
          <a:bodyPr>
            <a:normAutofit/>
          </a:bodyPr>
          <a:lstStyle>
            <a:lvl1pPr marL="0" indent="0" algn="ctr">
              <a:lnSpc>
                <a:spcPct val="100000"/>
              </a:lnSpc>
              <a:spcBef>
                <a:spcPts val="0"/>
              </a:spcBef>
              <a:buNone/>
              <a:defRPr sz="3000" cap="all" baseline="0">
                <a:solidFill>
                  <a:srgbClr val="404040"/>
                </a:solidFill>
              </a:defRPr>
            </a:lvl1pPr>
          </a:lstStyle>
          <a:p>
            <a:pPr lvl="0"/>
            <a:r>
              <a:rPr lang="en-US" dirty="0" smtClean="0"/>
              <a:t>Chapter title</a:t>
            </a:r>
          </a:p>
        </p:txBody>
      </p:sp>
    </p:spTree>
    <p:extLst>
      <p:ext uri="{BB962C8B-B14F-4D97-AF65-F5344CB8AC3E}">
        <p14:creationId xmlns:p14="http://schemas.microsoft.com/office/powerpoint/2010/main" val="276944552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Title</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lstStyle>
            <a:lvl1pPr marL="0" indent="0">
              <a:buClr>
                <a:srgbClr val="57B6AF"/>
              </a:buClr>
              <a:buNone/>
              <a:defRPr sz="2000" baseline="0"/>
            </a:lvl1pPr>
            <a:lvl2pPr>
              <a:buClr>
                <a:srgbClr val="57B6AF"/>
              </a:buClr>
              <a:defRPr sz="2000"/>
            </a:lvl2pPr>
            <a:lvl3pPr>
              <a:buClr>
                <a:srgbClr val="57B6AF"/>
              </a:buClr>
              <a:defRPr sz="1800"/>
            </a:lvl3pPr>
            <a:lvl4pPr>
              <a:buClr>
                <a:srgbClr val="57B6AF"/>
              </a:buClr>
              <a:defRPr sz="1800"/>
            </a:lvl4pPr>
          </a:lstStyle>
          <a:p>
            <a:pPr lvl="0"/>
            <a:r>
              <a:rPr lang="en-US" dirty="0" smtClean="0"/>
              <a:t>Text…</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6010351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p:cNvSpPr/>
          <p:nvPr/>
        </p:nvSpPr>
        <p:spPr>
          <a:xfrm>
            <a:off x="1128133"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6" name="Oval 15"/>
          <p:cNvSpPr/>
          <p:nvPr/>
        </p:nvSpPr>
        <p:spPr>
          <a:xfrm>
            <a:off x="6488154"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Unordered List 1</a:t>
            </a:r>
            <a:endParaRPr lang="en-US" dirty="0"/>
          </a:p>
        </p:txBody>
      </p:sp>
      <p:sp>
        <p:nvSpPr>
          <p:cNvPr id="20" name="Text Placeholder 19"/>
          <p:cNvSpPr>
            <a:spLocks noGrp="1"/>
          </p:cNvSpPr>
          <p:nvPr userDrawn="1">
            <p:ph type="body" sz="quarter" idx="22" hasCustomPrompt="1"/>
          </p:nvPr>
        </p:nvSpPr>
        <p:spPr>
          <a:xfrm>
            <a:off x="1751719" y="2106227"/>
            <a:ext cx="4011964" cy="373362"/>
          </a:xfrm>
        </p:spPr>
        <p:txBody>
          <a:bodyPr>
            <a:normAutofit/>
          </a:bodyPr>
          <a:lstStyle>
            <a:lvl1pPr marL="0" indent="0">
              <a:buNone/>
              <a:defRPr sz="2000" b="1">
                <a:solidFill>
                  <a:schemeClr val="tx1">
                    <a:lumMod val="75000"/>
                    <a:lumOff val="25000"/>
                  </a:schemeClr>
                </a:solidFill>
              </a:defRPr>
            </a:lvl1pPr>
          </a:lstStyle>
          <a:p>
            <a:pPr lvl="0"/>
            <a:r>
              <a:rPr lang="en-US" dirty="0" smtClean="0"/>
              <a:t>Text…</a:t>
            </a:r>
            <a:endParaRPr lang="en-US" dirty="0"/>
          </a:p>
        </p:txBody>
      </p:sp>
      <p:sp>
        <p:nvSpPr>
          <p:cNvPr id="21" name="Text Placeholder 19"/>
          <p:cNvSpPr>
            <a:spLocks noGrp="1"/>
          </p:cNvSpPr>
          <p:nvPr userDrawn="1">
            <p:ph type="body" sz="quarter" idx="23" hasCustomPrompt="1"/>
          </p:nvPr>
        </p:nvSpPr>
        <p:spPr>
          <a:xfrm>
            <a:off x="7118621" y="2106227"/>
            <a:ext cx="4011964" cy="373362"/>
          </a:xfrm>
        </p:spPr>
        <p:txBody>
          <a:bodyPr>
            <a:normAutofit/>
          </a:bodyPr>
          <a:lstStyle>
            <a:lvl1pPr marL="0" indent="0">
              <a:buNone/>
              <a:defRPr sz="2000" b="1">
                <a:solidFill>
                  <a:schemeClr val="tx1">
                    <a:lumMod val="75000"/>
                    <a:lumOff val="25000"/>
                  </a:schemeClr>
                </a:solidFill>
              </a:defRPr>
            </a:lvl1pPr>
          </a:lstStyle>
          <a:p>
            <a:pPr lvl="0"/>
            <a:r>
              <a:rPr lang="en-US" dirty="0" smtClean="0"/>
              <a:t>Text…</a:t>
            </a:r>
            <a:endParaRPr lang="en-US" dirty="0"/>
          </a:p>
        </p:txBody>
      </p:sp>
      <p:sp>
        <p:nvSpPr>
          <p:cNvPr id="23" name="Text Placeholder 22"/>
          <p:cNvSpPr>
            <a:spLocks noGrp="1"/>
          </p:cNvSpPr>
          <p:nvPr userDrawn="1">
            <p:ph type="body" sz="quarter" idx="24" hasCustomPrompt="1"/>
          </p:nvPr>
        </p:nvSpPr>
        <p:spPr>
          <a:xfrm>
            <a:off x="1752601" y="2480365"/>
            <a:ext cx="4011084" cy="3617913"/>
          </a:xfrm>
        </p:spPr>
        <p:txBody>
          <a:bodyPr>
            <a:normAutofit/>
          </a:bodyPr>
          <a:lstStyle>
            <a:lvl1pPr marL="0" indent="0">
              <a:buNone/>
              <a:defRPr sz="2000" baseline="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Text…</a:t>
            </a:r>
            <a:endParaRPr lang="en-US" dirty="0"/>
          </a:p>
        </p:txBody>
      </p:sp>
      <p:sp>
        <p:nvSpPr>
          <p:cNvPr id="24" name="Text Placeholder 22"/>
          <p:cNvSpPr>
            <a:spLocks noGrp="1"/>
          </p:cNvSpPr>
          <p:nvPr userDrawn="1">
            <p:ph type="body" sz="quarter" idx="25" hasCustomPrompt="1"/>
          </p:nvPr>
        </p:nvSpPr>
        <p:spPr>
          <a:xfrm>
            <a:off x="7119501" y="2486904"/>
            <a:ext cx="4011084" cy="3611426"/>
          </a:xfrm>
        </p:spPr>
        <p:txBody>
          <a:bodyPr>
            <a:normAutofit/>
          </a:bodyPr>
          <a:lstStyle>
            <a:lvl1pPr marL="0" indent="0">
              <a:buNone/>
              <a:defRPr sz="20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Text…</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426576398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smtClean="0"/>
              <a:t>Unordered List 2</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987461"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4" name="Oval 13"/>
          <p:cNvSpPr/>
          <p:nvPr userDrawn="1"/>
        </p:nvSpPr>
        <p:spPr>
          <a:xfrm>
            <a:off x="4603211"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17" name="Oval 16"/>
          <p:cNvSpPr/>
          <p:nvPr userDrawn="1"/>
        </p:nvSpPr>
        <p:spPr>
          <a:xfrm>
            <a:off x="8216391" y="2078052"/>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 name="Text Placeholder 2"/>
          <p:cNvSpPr>
            <a:spLocks noGrp="1"/>
          </p:cNvSpPr>
          <p:nvPr>
            <p:ph type="body" sz="quarter" idx="22" hasCustomPrompt="1"/>
          </p:nvPr>
        </p:nvSpPr>
        <p:spPr>
          <a:xfrm>
            <a:off x="1611928" y="2097855"/>
            <a:ext cx="2387600" cy="372955"/>
          </a:xfrm>
        </p:spPr>
        <p:txBody>
          <a:bodyPr>
            <a:noAutofit/>
          </a:bodyPr>
          <a:lstStyle>
            <a:lvl1pPr marL="285750" indent="-28575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5242703" y="2097855"/>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847297" y="2097855"/>
            <a:ext cx="23876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611928" y="2474230"/>
            <a:ext cx="2387600" cy="3702416"/>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5242525"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846711" y="2474230"/>
            <a:ext cx="23876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5" name="TextBox 1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7934019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12192000" cy="4572000"/>
          </a:xfrm>
          <a:effectLst>
            <a:outerShdw blurRad="50800" dist="38100" dir="2700000" algn="tl" rotWithShape="0">
              <a:prstClr val="black">
                <a:alpha val="40000"/>
              </a:prstClr>
            </a:outerShdw>
          </a:effectLst>
        </p:spPr>
        <p:txBody>
          <a:bodyPr/>
          <a:lstStyle>
            <a:lvl1pPr marL="0" indent="0">
              <a:buNone/>
              <a:defRPr/>
            </a:lvl1pPr>
          </a:lstStyle>
          <a:p>
            <a:r>
              <a:rPr lang="en-US" dirty="0" smtClean="0"/>
              <a:t>Click icon to add picture</a:t>
            </a:r>
            <a:endParaRPr lang="en-US"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056" y="4957833"/>
            <a:ext cx="1364648" cy="1360159"/>
          </a:xfrm>
          <a:prstGeom prst="rect">
            <a:avLst/>
          </a:prstGeom>
        </p:spPr>
      </p:pic>
      <p:sp>
        <p:nvSpPr>
          <p:cNvPr id="10" name="Text Placeholder 9"/>
          <p:cNvSpPr>
            <a:spLocks noGrp="1"/>
          </p:cNvSpPr>
          <p:nvPr>
            <p:ph type="body" sz="quarter" idx="10" hasCustomPrompt="1"/>
          </p:nvPr>
        </p:nvSpPr>
        <p:spPr>
          <a:xfrm>
            <a:off x="3731351" y="5384799"/>
            <a:ext cx="7183664"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smtClean="0"/>
              <a:t>PRESENTATION title</a:t>
            </a:r>
          </a:p>
        </p:txBody>
      </p:sp>
      <p:sp>
        <p:nvSpPr>
          <p:cNvPr id="11" name="Text Placeholder 2"/>
          <p:cNvSpPr>
            <a:spLocks noGrp="1"/>
          </p:cNvSpPr>
          <p:nvPr>
            <p:ph type="body" sz="quarter" idx="12" hasCustomPrompt="1"/>
          </p:nvPr>
        </p:nvSpPr>
        <p:spPr>
          <a:xfrm>
            <a:off x="3731351" y="5929203"/>
            <a:ext cx="7183664" cy="396875"/>
          </a:xfrm>
        </p:spPr>
        <p:txBody>
          <a:bodyPr>
            <a:normAutofit/>
          </a:bodyPr>
          <a:lstStyle>
            <a:lvl1pPr marL="0" indent="0">
              <a:buNone/>
              <a:defRPr sz="1800">
                <a:solidFill>
                  <a:schemeClr val="tx1">
                    <a:lumMod val="75000"/>
                    <a:lumOff val="25000"/>
                  </a:schemeClr>
                </a:solidFill>
              </a:defRPr>
            </a:lvl1pPr>
          </a:lstStyle>
          <a:p>
            <a:pPr lvl="0"/>
            <a:r>
              <a:rPr lang="en-US" dirty="0" smtClean="0"/>
              <a:t>Washington State Department of Health</a:t>
            </a:r>
            <a:endParaRPr lang="en-US" dirty="0"/>
          </a:p>
        </p:txBody>
      </p:sp>
    </p:spTree>
    <p:extLst>
      <p:ext uri="{BB962C8B-B14F-4D97-AF65-F5344CB8AC3E}">
        <p14:creationId xmlns:p14="http://schemas.microsoft.com/office/powerpoint/2010/main" val="128528838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78608" y="1487830"/>
            <a:ext cx="10674488" cy="4574396"/>
            <a:chOff x="892593" y="1460430"/>
            <a:chExt cx="8005866" cy="4574396"/>
          </a:xfrm>
        </p:grpSpPr>
        <p:sp>
          <p:nvSpPr>
            <p:cNvPr id="16" name="TextBox 15"/>
            <p:cNvSpPr txBox="1"/>
            <p:nvPr/>
          </p:nvSpPr>
          <p:spPr>
            <a:xfrm>
              <a:off x="4082659" y="4080445"/>
              <a:ext cx="2332018" cy="1954381"/>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Strategy</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Through collaborations and partnerships, we</a:t>
              </a:r>
            </a:p>
            <a:p>
              <a:pPr fontAlgn="auto">
                <a:spcBef>
                  <a:spcPts val="0"/>
                </a:spcBef>
                <a:spcAft>
                  <a:spcPts val="0"/>
                </a:spcAft>
              </a:pPr>
              <a:r>
                <a:rPr lang="en-US" sz="1400" dirty="0" smtClean="0">
                  <a:solidFill>
                    <a:prstClr val="black">
                      <a:lumMod val="75000"/>
                      <a:lumOff val="25000"/>
                    </a:prstClr>
                  </a:solidFill>
                  <a:latin typeface="Century Gothic" panose="020B0502020202020204" pitchFamily="34" charset="0"/>
                </a:rPr>
                <a:t>will leverage the knowledge, relation-ships and resources necessary to influence the conditions that promote good health and safety for everyone.</a:t>
              </a:r>
              <a:endParaRPr lang="en-US" sz="1400" dirty="0">
                <a:solidFill>
                  <a:prstClr val="black">
                    <a:lumMod val="75000"/>
                    <a:lumOff val="25000"/>
                  </a:prstClr>
                </a:solidFill>
                <a:latin typeface="Century Gothic" panose="020B0502020202020204" pitchFamily="34" charset="0"/>
              </a:endParaRPr>
            </a:p>
          </p:txBody>
        </p:sp>
        <p:sp>
          <p:nvSpPr>
            <p:cNvPr id="20" name="TextBox 19"/>
            <p:cNvSpPr txBox="1"/>
            <p:nvPr/>
          </p:nvSpPr>
          <p:spPr>
            <a:xfrm>
              <a:off x="6791671" y="4080608"/>
              <a:ext cx="2106788" cy="1308050"/>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Mission</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The Department of Health works with others to protect and improve the health of all people in Washington.</a:t>
              </a:r>
              <a:endParaRPr lang="en-US" sz="1400" dirty="0">
                <a:solidFill>
                  <a:prstClr val="black">
                    <a:lumMod val="75000"/>
                    <a:lumOff val="25000"/>
                  </a:prstClr>
                </a:solidFill>
                <a:latin typeface="Century Gothic" panose="020B0502020202020204" pitchFamily="34" charset="0"/>
              </a:endParaRPr>
            </a:p>
          </p:txBody>
        </p:sp>
        <p:sp>
          <p:nvSpPr>
            <p:cNvPr id="21" name="TextBox 20"/>
            <p:cNvSpPr txBox="1"/>
            <p:nvPr/>
          </p:nvSpPr>
          <p:spPr>
            <a:xfrm>
              <a:off x="1357926" y="4081738"/>
              <a:ext cx="2116475" cy="1308050"/>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Vision</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People in Washington enjoy longer and healthier lives because they live in healthy families and communities.</a:t>
              </a:r>
              <a:endParaRPr lang="en-US" sz="1400" dirty="0">
                <a:solidFill>
                  <a:prstClr val="black">
                    <a:lumMod val="75000"/>
                    <a:lumOff val="25000"/>
                  </a:prstClr>
                </a:solidFill>
                <a:latin typeface="Century Gothic" panose="020B0502020202020204" pitchFamily="34" charset="0"/>
              </a:endParaRPr>
            </a:p>
          </p:txBody>
        </p:sp>
        <p:grpSp>
          <p:nvGrpSpPr>
            <p:cNvPr id="28" name="Group 27"/>
            <p:cNvGrpSpPr/>
            <p:nvPr/>
          </p:nvGrpSpPr>
          <p:grpSpPr>
            <a:xfrm>
              <a:off x="892593" y="1460430"/>
              <a:ext cx="8005866" cy="2323717"/>
              <a:chOff x="846099" y="1909880"/>
              <a:chExt cx="8005866" cy="2323717"/>
            </a:xfrm>
          </p:grpSpPr>
          <p:sp>
            <p:nvSpPr>
              <p:cNvPr id="32" name="TextBox 31"/>
              <p:cNvSpPr txBox="1"/>
              <p:nvPr/>
            </p:nvSpPr>
            <p:spPr>
              <a:xfrm>
                <a:off x="1313790" y="2032497"/>
                <a:ext cx="1792023" cy="1677382"/>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What We Do</a:t>
                </a: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Ensure </a:t>
                </a:r>
                <a:r>
                  <a:rPr lang="en-US" sz="1400" dirty="0">
                    <a:solidFill>
                      <a:prstClr val="black">
                        <a:lumMod val="75000"/>
                        <a:lumOff val="25000"/>
                      </a:prstClr>
                    </a:solidFill>
                    <a:latin typeface="Century Gothic" panose="020B0502020202020204" pitchFamily="34" charset="0"/>
                  </a:rPr>
                  <a:t>public safety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Create the healthiest next generation</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Promote healthy living and healthy </a:t>
                </a:r>
                <a:r>
                  <a:rPr lang="en-US" sz="1400" dirty="0" smtClean="0">
                    <a:solidFill>
                      <a:prstClr val="black">
                        <a:lumMod val="75000"/>
                        <a:lumOff val="25000"/>
                      </a:prstClr>
                    </a:solidFill>
                    <a:latin typeface="Century Gothic" panose="020B0502020202020204" pitchFamily="34" charset="0"/>
                  </a:rPr>
                  <a:t>aging</a:t>
                </a:r>
                <a:endParaRPr lang="en-US" sz="1200" dirty="0">
                  <a:solidFill>
                    <a:prstClr val="black">
                      <a:lumMod val="75000"/>
                      <a:lumOff val="25000"/>
                    </a:prstClr>
                  </a:solidFill>
                  <a:latin typeface="Century Gothic" panose="020B0502020202020204" pitchFamily="34" charset="0"/>
                </a:endParaRPr>
              </a:p>
            </p:txBody>
          </p:sp>
          <p:sp>
            <p:nvSpPr>
              <p:cNvPr id="33" name="TextBox 32"/>
              <p:cNvSpPr txBox="1"/>
              <p:nvPr/>
            </p:nvSpPr>
            <p:spPr>
              <a:xfrm>
                <a:off x="4030709" y="1909880"/>
                <a:ext cx="2175037" cy="2169825"/>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How We Do</a:t>
                </a:r>
              </a:p>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Our Work</a:t>
                </a:r>
                <a:endParaRPr lang="en-US" sz="1800" b="1" dirty="0">
                  <a:solidFill>
                    <a:prstClr val="black">
                      <a:lumMod val="75000"/>
                      <a:lumOff val="25000"/>
                    </a:prstClr>
                  </a:solidFill>
                  <a:latin typeface="Century Gothic" panose="020B0502020202020204" pitchFamily="34" charset="0"/>
                </a:endParaRP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Serve </a:t>
                </a:r>
                <a:r>
                  <a:rPr lang="en-US" sz="1400" dirty="0">
                    <a:solidFill>
                      <a:prstClr val="black">
                        <a:lumMod val="75000"/>
                        <a:lumOff val="25000"/>
                      </a:prstClr>
                    </a:solidFill>
                    <a:latin typeface="Century Gothic" panose="020B0502020202020204" pitchFamily="34" charset="0"/>
                  </a:rPr>
                  <a:t>our customers and continue to improve</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Be efficient, innovative and transparent</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rPr>
                  <a:t>Develop and support our </a:t>
                </a:r>
                <a:r>
                  <a:rPr lang="en-US" sz="1400" dirty="0" smtClean="0">
                    <a:solidFill>
                      <a:prstClr val="black">
                        <a:lumMod val="75000"/>
                        <a:lumOff val="25000"/>
                      </a:prstClr>
                    </a:solidFill>
                    <a:latin typeface="Century Gothic" panose="020B0502020202020204" pitchFamily="34" charset="0"/>
                  </a:rPr>
                  <a:t>workforce</a:t>
                </a:r>
                <a:endParaRPr lang="en-US" sz="1400" dirty="0">
                  <a:solidFill>
                    <a:prstClr val="black">
                      <a:lumMod val="75000"/>
                      <a:lumOff val="25000"/>
                    </a:prstClr>
                  </a:solidFill>
                  <a:latin typeface="Century Gothic" panose="020B0502020202020204" pitchFamily="34" charset="0"/>
                </a:endParaRPr>
              </a:p>
            </p:txBody>
          </p:sp>
          <p:sp>
            <p:nvSpPr>
              <p:cNvPr id="34" name="TextBox 33"/>
              <p:cNvSpPr txBox="1"/>
              <p:nvPr/>
            </p:nvSpPr>
            <p:spPr>
              <a:xfrm>
                <a:off x="6742366" y="1909884"/>
                <a:ext cx="2109599" cy="2323713"/>
              </a:xfrm>
              <a:prstGeom prst="rect">
                <a:avLst/>
              </a:prstGeom>
              <a:noFill/>
              <a:ln>
                <a:noFill/>
              </a:ln>
            </p:spPr>
            <p:txBody>
              <a:bodyPr wrap="square" rtlCol="0">
                <a:spAutoFit/>
              </a:bodyPr>
              <a:lstStyle/>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Guiding</a:t>
                </a:r>
              </a:p>
              <a:p>
                <a:pPr fontAlgn="auto">
                  <a:spcBef>
                    <a:spcPts val="0"/>
                  </a:spcBef>
                  <a:spcAft>
                    <a:spcPts val="0"/>
                  </a:spcAft>
                </a:pPr>
                <a:r>
                  <a:rPr lang="en-US" sz="1800" b="1" dirty="0" smtClean="0">
                    <a:solidFill>
                      <a:prstClr val="black">
                        <a:lumMod val="75000"/>
                        <a:lumOff val="25000"/>
                      </a:prstClr>
                    </a:solidFill>
                    <a:latin typeface="Century Gothic" panose="020B0502020202020204" pitchFamily="34" charset="0"/>
                  </a:rPr>
                  <a:t>Principles</a:t>
                </a:r>
                <a:endParaRPr lang="en-US" sz="1800" b="1" dirty="0">
                  <a:solidFill>
                    <a:prstClr val="black">
                      <a:lumMod val="75000"/>
                      <a:lumOff val="25000"/>
                    </a:prstClr>
                  </a:solidFill>
                  <a:latin typeface="Century Gothic" panose="020B0502020202020204" pitchFamily="34" charset="0"/>
                </a:endParaRPr>
              </a:p>
              <a:p>
                <a:pPr fontAlgn="auto">
                  <a:spcBef>
                    <a:spcPts val="600"/>
                  </a:spcBef>
                  <a:spcAft>
                    <a:spcPts val="0"/>
                  </a:spcAft>
                </a:pPr>
                <a:r>
                  <a:rPr lang="en-US" sz="1400" dirty="0" smtClean="0">
                    <a:solidFill>
                      <a:prstClr val="black">
                        <a:lumMod val="75000"/>
                        <a:lumOff val="25000"/>
                      </a:prstClr>
                    </a:solidFill>
                    <a:latin typeface="Century Gothic" panose="020B0502020202020204" pitchFamily="34" charset="0"/>
                  </a:rPr>
                  <a:t>Evidence-based </a:t>
                </a:r>
                <a:r>
                  <a:rPr lang="en-US" sz="1400" dirty="0">
                    <a:solidFill>
                      <a:prstClr val="black">
                        <a:lumMod val="75000"/>
                        <a:lumOff val="25000"/>
                      </a:prstClr>
                    </a:solidFill>
                    <a:latin typeface="Century Gothic" panose="020B0502020202020204" pitchFamily="34" charset="0"/>
                  </a:rPr>
                  <a:t>p</a:t>
                </a:r>
                <a:r>
                  <a:rPr lang="en-US" sz="1400" dirty="0" smtClean="0">
                    <a:solidFill>
                      <a:prstClr val="black">
                        <a:lumMod val="75000"/>
                        <a:lumOff val="25000"/>
                      </a:prstClr>
                    </a:solidFill>
                    <a:latin typeface="Century Gothic" panose="020B0502020202020204" pitchFamily="34" charset="0"/>
                  </a:rPr>
                  <a:t>ublic </a:t>
                </a:r>
                <a:r>
                  <a:rPr lang="en-US" sz="1400" dirty="0">
                    <a:solidFill>
                      <a:prstClr val="black">
                        <a:lumMod val="75000"/>
                        <a:lumOff val="25000"/>
                      </a:prstClr>
                    </a:solidFill>
                    <a:latin typeface="Century Gothic" panose="020B0502020202020204" pitchFamily="34" charset="0"/>
                  </a:rPr>
                  <a:t>h</a:t>
                </a:r>
                <a:r>
                  <a:rPr lang="en-US" sz="1400" dirty="0" smtClean="0">
                    <a:solidFill>
                      <a:prstClr val="black">
                        <a:lumMod val="75000"/>
                        <a:lumOff val="25000"/>
                      </a:prstClr>
                    </a:solidFill>
                    <a:latin typeface="Century Gothic" panose="020B0502020202020204" pitchFamily="34" charset="0"/>
                  </a:rPr>
                  <a:t>ealth </a:t>
                </a:r>
                <a:r>
                  <a:rPr lang="en-US" sz="1400" dirty="0">
                    <a:solidFill>
                      <a:prstClr val="black">
                        <a:lumMod val="75000"/>
                        <a:lumOff val="25000"/>
                      </a:prstClr>
                    </a:solidFill>
                    <a:latin typeface="Century Gothic" panose="020B0502020202020204" pitchFamily="34" charset="0"/>
                  </a:rPr>
                  <a:t>p</a:t>
                </a:r>
                <a:r>
                  <a:rPr lang="en-US" sz="1400" dirty="0" smtClean="0">
                    <a:solidFill>
                      <a:prstClr val="black">
                        <a:lumMod val="75000"/>
                        <a:lumOff val="25000"/>
                      </a:prstClr>
                    </a:solidFill>
                    <a:latin typeface="Century Gothic" panose="020B0502020202020204" pitchFamily="34" charset="0"/>
                  </a:rPr>
                  <a:t>ractice</a:t>
                </a:r>
                <a:endParaRPr lang="en-US" sz="1400" dirty="0">
                  <a:solidFill>
                    <a:prstClr val="black">
                      <a:lumMod val="75000"/>
                      <a:lumOff val="25000"/>
                    </a:prstClr>
                  </a:solidFill>
                  <a:latin typeface="Century Gothic" panose="020B0502020202020204" pitchFamily="34" charset="0"/>
                </a:endParaRP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Partnership</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Transparency</a:t>
                </a: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Health </a:t>
                </a:r>
                <a:r>
                  <a:rPr lang="en-US" sz="1400" dirty="0" smtClean="0">
                    <a:solidFill>
                      <a:prstClr val="black">
                        <a:lumMod val="75000"/>
                        <a:lumOff val="25000"/>
                      </a:prstClr>
                    </a:solidFill>
                    <a:latin typeface="Century Gothic" panose="020B0502020202020204" pitchFamily="34" charset="0"/>
                    <a:sym typeface="Wingdings"/>
                  </a:rPr>
                  <a:t>equity</a:t>
                </a:r>
                <a:endParaRPr lang="en-US" sz="1400" dirty="0">
                  <a:solidFill>
                    <a:prstClr val="black">
                      <a:lumMod val="75000"/>
                      <a:lumOff val="25000"/>
                    </a:prstClr>
                  </a:solidFill>
                  <a:latin typeface="Century Gothic" panose="020B0502020202020204" pitchFamily="34" charset="0"/>
                  <a:sym typeface="Wingdings"/>
                </a:endParaRPr>
              </a:p>
              <a:p>
                <a:pPr fontAlgn="auto">
                  <a:spcBef>
                    <a:spcPts val="600"/>
                  </a:spcBef>
                  <a:spcAft>
                    <a:spcPts val="0"/>
                  </a:spcAft>
                </a:pPr>
                <a:r>
                  <a:rPr lang="en-US" sz="1400" dirty="0">
                    <a:solidFill>
                      <a:prstClr val="black">
                        <a:lumMod val="75000"/>
                        <a:lumOff val="25000"/>
                      </a:prstClr>
                    </a:solidFill>
                    <a:latin typeface="Century Gothic" panose="020B0502020202020204" pitchFamily="34" charset="0"/>
                    <a:sym typeface="Wingdings"/>
                  </a:rPr>
                  <a:t>Seven </a:t>
                </a:r>
                <a:r>
                  <a:rPr lang="en-US" sz="1400" dirty="0" smtClean="0">
                    <a:solidFill>
                      <a:prstClr val="black">
                        <a:lumMod val="75000"/>
                        <a:lumOff val="25000"/>
                      </a:prstClr>
                    </a:solidFill>
                    <a:latin typeface="Century Gothic" panose="020B0502020202020204" pitchFamily="34" charset="0"/>
                    <a:sym typeface="Wingdings"/>
                  </a:rPr>
                  <a:t>generations</a:t>
                </a:r>
                <a:endParaRPr lang="en-US" sz="1400" dirty="0">
                  <a:solidFill>
                    <a:prstClr val="black">
                      <a:lumMod val="75000"/>
                      <a:lumOff val="25000"/>
                    </a:prstClr>
                  </a:solidFill>
                  <a:latin typeface="Century Gothic" panose="020B0502020202020204" pitchFamily="34" charset="0"/>
                </a:endParaRPr>
              </a:p>
            </p:txBody>
          </p:sp>
          <p:sp>
            <p:nvSpPr>
              <p:cNvPr id="35" name="Oval 34"/>
              <p:cNvSpPr/>
              <p:nvPr/>
            </p:nvSpPr>
            <p:spPr>
              <a:xfrm>
                <a:off x="846099"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6" name="Oval 35"/>
              <p:cNvSpPr/>
              <p:nvPr/>
            </p:nvSpPr>
            <p:spPr>
              <a:xfrm>
                <a:off x="3557912"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7" name="Oval 36"/>
              <p:cNvSpPr/>
              <p:nvPr/>
            </p:nvSpPr>
            <p:spPr>
              <a:xfrm>
                <a:off x="6267797" y="2073135"/>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grpSp>
        <p:sp>
          <p:nvSpPr>
            <p:cNvPr id="29" name="Oval 28"/>
            <p:cNvSpPr/>
            <p:nvPr/>
          </p:nvSpPr>
          <p:spPr>
            <a:xfrm>
              <a:off x="892593" y="4125259"/>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0" name="Oval 29"/>
            <p:cNvSpPr/>
            <p:nvPr/>
          </p:nvSpPr>
          <p:spPr>
            <a:xfrm>
              <a:off x="3604406" y="412525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sp>
          <p:nvSpPr>
            <p:cNvPr id="31" name="Oval 30"/>
            <p:cNvSpPr/>
            <p:nvPr/>
          </p:nvSpPr>
          <p:spPr>
            <a:xfrm>
              <a:off x="6314291" y="4122376"/>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349D96"/>
                  </a:solidFill>
                  <a:sym typeface="Wingdings" panose="05000000000000000000" pitchFamily="2" charset="2"/>
                </a:rPr>
                <a:t></a:t>
              </a:r>
              <a:endParaRPr lang="en-US" sz="4000" dirty="0">
                <a:solidFill>
                  <a:srgbClr val="349D96"/>
                </a:solidFill>
              </a:endParaRPr>
            </a:p>
          </p:txBody>
        </p:sp>
      </p:grpSp>
      <p:sp>
        <p:nvSpPr>
          <p:cNvPr id="40" name="TextBox 39"/>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smtClean="0">
                <a:solidFill>
                  <a:prstClr val="black">
                    <a:lumMod val="75000"/>
                    <a:lumOff val="25000"/>
                  </a:prstClr>
                </a:solidFill>
                <a:latin typeface="Century Gothic" panose="020B0502020202020204" pitchFamily="34" charset="0"/>
              </a:rPr>
              <a:t>DOH Strategic Plan</a:t>
            </a:r>
            <a:endParaRPr lang="en-US" sz="30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88261382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Unordered List 3: Traditional </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lstStyle>
            <a:lvl1pPr>
              <a:buClr>
                <a:srgbClr val="349D96"/>
              </a:buClr>
              <a:defRPr sz="2000" baseline="0"/>
            </a:lvl1pPr>
            <a:lvl2pPr>
              <a:buClr>
                <a:srgbClr val="349D96"/>
              </a:buClr>
              <a:defRPr sz="2000"/>
            </a:lvl2pPr>
            <a:lvl3pPr>
              <a:buClr>
                <a:srgbClr val="349D96"/>
              </a:buClr>
              <a:defRPr sz="1800"/>
            </a:lvl3pPr>
            <a:lvl4pPr>
              <a:buClr>
                <a:srgbClr val="349D96"/>
              </a:buClr>
              <a:defRPr sz="1800"/>
            </a:lvl4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24864804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smtClean="0"/>
              <a:t>Number List 1</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518141" y="2097855"/>
            <a:ext cx="2681108"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5148916" y="2097855"/>
            <a:ext cx="267209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753510" y="2097855"/>
            <a:ext cx="264131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518141" y="2474230"/>
            <a:ext cx="2681107" cy="3702416"/>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5148738" y="2474230"/>
            <a:ext cx="2672276"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752924" y="2474230"/>
            <a:ext cx="2641904"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5" name="Oval 14"/>
          <p:cNvSpPr/>
          <p:nvPr userDrawn="1"/>
        </p:nvSpPr>
        <p:spPr>
          <a:xfrm>
            <a:off x="816435" y="2038158"/>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smtClean="0">
                <a:solidFill>
                  <a:prstClr val="white"/>
                </a:solidFill>
                <a:latin typeface="Century Gothic" panose="020B0502020202020204" pitchFamily="34" charset="0"/>
              </a:rPr>
              <a:t>1</a:t>
            </a:r>
            <a:endParaRPr lang="en-US" sz="1800" dirty="0">
              <a:solidFill>
                <a:prstClr val="white"/>
              </a:solidFill>
              <a:latin typeface="Century Gothic" panose="020B0502020202020204" pitchFamily="34" charset="0"/>
            </a:endParaRPr>
          </a:p>
        </p:txBody>
      </p:sp>
      <p:sp>
        <p:nvSpPr>
          <p:cNvPr id="16" name="Oval 15"/>
          <p:cNvSpPr/>
          <p:nvPr userDrawn="1"/>
        </p:nvSpPr>
        <p:spPr>
          <a:xfrm>
            <a:off x="4433937" y="2038157"/>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smtClean="0">
                <a:solidFill>
                  <a:prstClr val="white"/>
                </a:solidFill>
                <a:latin typeface="Century Gothic" panose="020B0502020202020204" pitchFamily="34" charset="0"/>
              </a:rPr>
              <a:t>2</a:t>
            </a:r>
            <a:endParaRPr lang="en-US" sz="1800" dirty="0">
              <a:solidFill>
                <a:prstClr val="white"/>
              </a:solidFill>
              <a:latin typeface="Century Gothic" panose="020B0502020202020204" pitchFamily="34" charset="0"/>
            </a:endParaRPr>
          </a:p>
        </p:txBody>
      </p:sp>
      <p:sp>
        <p:nvSpPr>
          <p:cNvPr id="20" name="Oval 19"/>
          <p:cNvSpPr/>
          <p:nvPr userDrawn="1"/>
        </p:nvSpPr>
        <p:spPr>
          <a:xfrm>
            <a:off x="8047117" y="2038156"/>
            <a:ext cx="480291"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buFont typeface="Arial" panose="020B0604020202020204" pitchFamily="34" charset="0"/>
              <a:buNone/>
            </a:pPr>
            <a:r>
              <a:rPr lang="en-US" sz="1800" dirty="0" smtClean="0">
                <a:solidFill>
                  <a:prstClr val="white"/>
                </a:solidFill>
                <a:latin typeface="Century Gothic" panose="020B0502020202020204" pitchFamily="34" charset="0"/>
              </a:rPr>
              <a:t>3</a:t>
            </a:r>
            <a:endParaRPr lang="en-US" sz="1800" dirty="0">
              <a:solidFill>
                <a:prstClr val="white"/>
              </a:solidFill>
              <a:latin typeface="Century Gothic" panose="020B0502020202020204" pitchFamily="34" charset="0"/>
            </a:endParaRPr>
          </a:p>
        </p:txBody>
      </p:sp>
      <p:sp>
        <p:nvSpPr>
          <p:cNvPr id="17" name="TextBox 1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86780192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smtClean="0"/>
              <a:t>Number List 2: Traditional</a:t>
            </a:r>
            <a:endParaRPr lang="en-US" dirty="0"/>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59219" cy="4662833"/>
          </a:xfrm>
        </p:spPr>
        <p:txBody>
          <a:bodyPr/>
          <a:lstStyle>
            <a:lvl1pPr marL="290513" indent="-290513">
              <a:buClr>
                <a:srgbClr val="404040"/>
              </a:buClr>
              <a:buFont typeface="+mj-lt"/>
              <a:buAutoNum type="arabicPeriod"/>
              <a:tabLst/>
              <a:defRPr sz="2000"/>
            </a:lvl1pPr>
            <a:lvl2pPr marL="571500" indent="-290513">
              <a:buClr>
                <a:srgbClr val="404040"/>
              </a:buClr>
              <a:buFont typeface="+mj-lt"/>
              <a:buAutoNum type="alphaLcPeriod"/>
              <a:defRPr sz="2000"/>
            </a:lvl2pPr>
            <a:lvl3pPr marL="747713" indent="-228600">
              <a:buClr>
                <a:srgbClr val="404040"/>
              </a:buClr>
              <a:buFont typeface="+mj-lt"/>
              <a:buAutoNum type="romanLcPeriod"/>
              <a:defRPr sz="1800"/>
            </a:lvl3pPr>
          </a:lstStyle>
          <a:p>
            <a:pPr lvl="0"/>
            <a:r>
              <a:rPr lang="en-US" dirty="0" smtClean="0"/>
              <a:t>First Level</a:t>
            </a:r>
          </a:p>
          <a:p>
            <a:pPr lvl="1"/>
            <a:r>
              <a:rPr lang="en-US" dirty="0" smtClean="0"/>
              <a:t>Second level</a:t>
            </a:r>
          </a:p>
          <a:p>
            <a:pPr lvl="2"/>
            <a:r>
              <a:rPr lang="en-US" dirty="0" smtClean="0"/>
              <a:t>Third level</a:t>
            </a:r>
            <a:endParaRPr lang="en-US" dirty="0"/>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95632077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smtClean="0"/>
              <a:t>Icon List (insert icons inside the circles)</a:t>
            </a:r>
            <a:endParaRPr lang="en-US" dirty="0"/>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693987" y="2616608"/>
            <a:ext cx="2387600" cy="372955"/>
          </a:xfrm>
        </p:spPr>
        <p:txBody>
          <a:bodyPr>
            <a:noAutofit/>
          </a:bodyPr>
          <a:lstStyle>
            <a:lvl1pPr marL="285750" indent="-285750" algn="l">
              <a:buFont typeface="Arial" panose="020B0604020202020204" pitchFamily="34" charset="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9" name="Text Placeholder 2"/>
          <p:cNvSpPr>
            <a:spLocks noGrp="1"/>
          </p:cNvSpPr>
          <p:nvPr>
            <p:ph type="body" sz="quarter" idx="23" hasCustomPrompt="1"/>
          </p:nvPr>
        </p:nvSpPr>
        <p:spPr>
          <a:xfrm>
            <a:off x="4902735" y="2616606"/>
            <a:ext cx="23876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2" name="Text Placeholder 2"/>
          <p:cNvSpPr>
            <a:spLocks noGrp="1"/>
          </p:cNvSpPr>
          <p:nvPr>
            <p:ph type="body" sz="quarter" idx="24" hasCustomPrompt="1"/>
          </p:nvPr>
        </p:nvSpPr>
        <p:spPr>
          <a:xfrm>
            <a:off x="8132184" y="2616610"/>
            <a:ext cx="23876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5" name="Text Placeholder 4"/>
          <p:cNvSpPr>
            <a:spLocks noGrp="1"/>
          </p:cNvSpPr>
          <p:nvPr>
            <p:ph type="body" sz="quarter" idx="25" hasCustomPrompt="1"/>
          </p:nvPr>
        </p:nvSpPr>
        <p:spPr>
          <a:xfrm>
            <a:off x="1693987" y="2992984"/>
            <a:ext cx="2387600" cy="3198287"/>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6" name="Text Placeholder 4"/>
          <p:cNvSpPr>
            <a:spLocks noGrp="1"/>
          </p:cNvSpPr>
          <p:nvPr>
            <p:ph type="body" sz="quarter" idx="26" hasCustomPrompt="1"/>
          </p:nvPr>
        </p:nvSpPr>
        <p:spPr>
          <a:xfrm>
            <a:off x="4902557" y="2992982"/>
            <a:ext cx="2387600" cy="3198289"/>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27" name="Text Placeholder 4"/>
          <p:cNvSpPr>
            <a:spLocks noGrp="1"/>
          </p:cNvSpPr>
          <p:nvPr>
            <p:ph type="body" sz="quarter" idx="27" hasCustomPrompt="1"/>
          </p:nvPr>
        </p:nvSpPr>
        <p:spPr>
          <a:xfrm>
            <a:off x="8131597" y="2992986"/>
            <a:ext cx="2387600" cy="3198285"/>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smtClean="0"/>
              <a:t>Text…</a:t>
            </a:r>
            <a:endParaRPr lang="en-US" dirty="0"/>
          </a:p>
        </p:txBody>
      </p:sp>
      <p:sp>
        <p:nvSpPr>
          <p:cNvPr id="14" name="Oval 13"/>
          <p:cNvSpPr/>
          <p:nvPr/>
        </p:nvSpPr>
        <p:spPr>
          <a:xfrm>
            <a:off x="2381156"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7" name="Oval 16"/>
          <p:cNvSpPr/>
          <p:nvPr/>
        </p:nvSpPr>
        <p:spPr>
          <a:xfrm>
            <a:off x="5531382"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21" name="Oval 20"/>
          <p:cNvSpPr/>
          <p:nvPr/>
        </p:nvSpPr>
        <p:spPr>
          <a:xfrm>
            <a:off x="8773424" y="1700861"/>
            <a:ext cx="986529"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6" name="TextBox 1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47071874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userDrawn="1"/>
        </p:nvSpPr>
        <p:spPr>
          <a:xfrm>
            <a:off x="3697619" y="5894225"/>
            <a:ext cx="286603" cy="204716"/>
          </a:xfrm>
          <a:prstGeom prst="rect">
            <a:avLst/>
          </a:prstGeom>
          <a:solidFill>
            <a:srgbClr val="99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200"/>
              </a:spcBef>
              <a:spcAft>
                <a:spcPts val="0"/>
              </a:spcAft>
            </a:pPr>
            <a:endParaRPr lang="en-US" sz="800" dirty="0">
              <a:solidFill>
                <a:prstClr val="black">
                  <a:lumMod val="75000"/>
                  <a:lumOff val="25000"/>
                </a:prstClr>
              </a:solidFill>
              <a:latin typeface="Century Gothic" panose="020B0502020202020204" pitchFamily="34" charset="0"/>
            </a:endParaRPr>
          </a:p>
        </p:txBody>
      </p:sp>
      <p:sp>
        <p:nvSpPr>
          <p:cNvPr id="9" name="Rectangle 8"/>
          <p:cNvSpPr/>
          <p:nvPr userDrawn="1"/>
        </p:nvSpPr>
        <p:spPr>
          <a:xfrm>
            <a:off x="7103857" y="5890326"/>
            <a:ext cx="286603" cy="204716"/>
          </a:xfrm>
          <a:prstGeom prst="rect">
            <a:avLst/>
          </a:prstGeom>
          <a:solidFill>
            <a:srgbClr val="D8E3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200"/>
              </a:spcBef>
              <a:spcAft>
                <a:spcPts val="0"/>
              </a:spcAft>
            </a:pPr>
            <a:endParaRPr lang="en-US" sz="1800" dirty="0">
              <a:solidFill>
                <a:prstClr val="white"/>
              </a:solidFill>
            </a:endParaRPr>
          </a:p>
        </p:txBody>
      </p:sp>
      <p:sp>
        <p:nvSpPr>
          <p:cNvPr id="10" name="TextBox 9"/>
          <p:cNvSpPr txBox="1"/>
          <p:nvPr userDrawn="1"/>
        </p:nvSpPr>
        <p:spPr>
          <a:xfrm>
            <a:off x="1" y="583087"/>
            <a:ext cx="12192000" cy="523220"/>
          </a:xfrm>
          <a:prstGeom prst="rect">
            <a:avLst/>
          </a:prstGeom>
          <a:noFill/>
        </p:spPr>
        <p:txBody>
          <a:bodyPr wrap="none" rtlCol="0">
            <a:noAutofit/>
          </a:bodyPr>
          <a:lstStyle/>
          <a:p>
            <a:pPr algn="ctr" fontAlgn="auto">
              <a:spcBef>
                <a:spcPts val="0"/>
              </a:spcBef>
              <a:spcAft>
                <a:spcPts val="0"/>
              </a:spcAft>
            </a:pPr>
            <a:r>
              <a:rPr lang="en-US" sz="2800" dirty="0" smtClean="0">
                <a:solidFill>
                  <a:prstClr val="black">
                    <a:lumMod val="75000"/>
                    <a:lumOff val="25000"/>
                  </a:prstClr>
                </a:solidFill>
                <a:latin typeface="Century Gothic" panose="020B0502020202020204" pitchFamily="34" charset="0"/>
              </a:rPr>
              <a:t>Washington State Local Health Jurisdictions</a:t>
            </a:r>
            <a:endParaRPr lang="en-US" sz="2800" dirty="0">
              <a:solidFill>
                <a:prstClr val="black">
                  <a:lumMod val="75000"/>
                  <a:lumOff val="25000"/>
                </a:prstClr>
              </a:solidFill>
              <a:latin typeface="Century Gothic" panose="020B0502020202020204" pitchFamily="34" charset="0"/>
            </a:endParaRPr>
          </a:p>
        </p:txBody>
      </p:sp>
      <p:cxnSp>
        <p:nvCxnSpPr>
          <p:cNvPr id="11" name="Straight Connector 10"/>
          <p:cNvCxnSpPr/>
          <p:nvPr userDrawn="1"/>
        </p:nvCxnSpPr>
        <p:spPr>
          <a:xfrm flipV="1">
            <a:off x="5763752" y="1196655"/>
            <a:ext cx="666664" cy="1369"/>
          </a:xfrm>
          <a:prstGeom prst="line">
            <a:avLst/>
          </a:prstGeom>
          <a:ln w="50800">
            <a:solidFill>
              <a:srgbClr val="349D96"/>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3699036" y="6272819"/>
            <a:ext cx="286603" cy="204716"/>
          </a:xfrm>
          <a:prstGeom prst="rect">
            <a:avLst/>
          </a:prstGeom>
          <a:solidFill>
            <a:srgbClr val="E8E8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sp>
        <p:nvSpPr>
          <p:cNvPr id="15" name="Rectangle 14"/>
          <p:cNvSpPr/>
          <p:nvPr userDrawn="1"/>
        </p:nvSpPr>
        <p:spPr>
          <a:xfrm>
            <a:off x="7114792" y="6272819"/>
            <a:ext cx="286603" cy="204716"/>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endParaRPr lang="en-US" sz="1800" dirty="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70118" y="6037360"/>
            <a:ext cx="1422005" cy="471857"/>
          </a:xfrm>
          <a:prstGeom prst="rect">
            <a:avLst/>
          </a:prstGeom>
        </p:spPr>
      </p:pic>
      <p:sp>
        <p:nvSpPr>
          <p:cNvPr id="17" name="TextBox 16"/>
          <p:cNvSpPr txBox="1"/>
          <p:nvPr userDrawn="1"/>
        </p:nvSpPr>
        <p:spPr>
          <a:xfrm>
            <a:off x="799879" y="5183825"/>
            <a:ext cx="1965175" cy="400110"/>
          </a:xfrm>
          <a:prstGeom prst="rect">
            <a:avLst/>
          </a:prstGeom>
          <a:noFill/>
        </p:spPr>
        <p:txBody>
          <a:bodyPr wrap="squar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*Agency lead by full-time physician health officer (</a:t>
            </a:r>
            <a:r>
              <a:rPr lang="en-US" sz="1000" b="1" i="1" dirty="0" smtClean="0">
                <a:solidFill>
                  <a:prstClr val="black">
                    <a:lumMod val="75000"/>
                    <a:lumOff val="25000"/>
                  </a:prstClr>
                </a:solidFill>
                <a:latin typeface="Century Gothic" panose="020B0502020202020204" pitchFamily="34" charset="0"/>
              </a:rPr>
              <a:t>3</a:t>
            </a:r>
            <a:r>
              <a:rPr lang="en-US" sz="1000" b="1" dirty="0" smtClean="0">
                <a:solidFill>
                  <a:prstClr val="black">
                    <a:lumMod val="75000"/>
                    <a:lumOff val="25000"/>
                  </a:prstClr>
                </a:solidFill>
                <a:latin typeface="Century Gothic" panose="020B0502020202020204" pitchFamily="34" charset="0"/>
              </a:rPr>
              <a:t>)</a:t>
            </a:r>
            <a:endParaRPr lang="en-US" sz="1000" b="1" dirty="0">
              <a:solidFill>
                <a:prstClr val="black">
                  <a:lumMod val="75000"/>
                  <a:lumOff val="25000"/>
                </a:prstClr>
              </a:solidFill>
              <a:latin typeface="Century Gothic" panose="020B0502020202020204" pitchFamily="34" charset="0"/>
            </a:endParaRPr>
          </a:p>
        </p:txBody>
      </p:sp>
      <p:grpSp>
        <p:nvGrpSpPr>
          <p:cNvPr id="18" name="Group 17"/>
          <p:cNvGrpSpPr/>
          <p:nvPr userDrawn="1"/>
        </p:nvGrpSpPr>
        <p:grpSpPr>
          <a:xfrm>
            <a:off x="1540760" y="1367869"/>
            <a:ext cx="8924846" cy="4392551"/>
            <a:chOff x="1155570" y="1501680"/>
            <a:chExt cx="6693635" cy="4392551"/>
          </a:xfrm>
        </p:grpSpPr>
        <p:grpSp>
          <p:nvGrpSpPr>
            <p:cNvPr id="19" name="Group 18"/>
            <p:cNvGrpSpPr/>
            <p:nvPr/>
          </p:nvGrpSpPr>
          <p:grpSpPr>
            <a:xfrm>
              <a:off x="1155570" y="1501680"/>
              <a:ext cx="6693635" cy="4194289"/>
              <a:chOff x="1777366" y="2155881"/>
              <a:chExt cx="4480731" cy="2843080"/>
            </a:xfrm>
            <a:effectLst>
              <a:outerShdw blurRad="50800" dist="38100" dir="2700000" algn="tl" rotWithShape="0">
                <a:prstClr val="black">
                  <a:alpha val="40000"/>
                </a:prstClr>
              </a:outerShdw>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6" name="Freeform 17"/>
              <p:cNvSpPr>
                <a:spLocks/>
              </p:cNvSpPr>
              <p:nvPr/>
            </p:nvSpPr>
            <p:spPr bwMode="auto">
              <a:xfrm>
                <a:off x="443478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r>
                  <a:rPr lang="en-US" sz="800" dirty="0" smtClean="0">
                    <a:solidFill>
                      <a:prstClr val="black">
                        <a:lumMod val="75000"/>
                        <a:lumOff val="25000"/>
                      </a:prstClr>
                    </a:solidFill>
                    <a:latin typeface="Century Gothic" panose="020B0502020202020204" pitchFamily="34" charset="0"/>
                  </a:rPr>
                  <a:t> </a:t>
                </a:r>
                <a:endParaRPr lang="en-US" sz="800" dirty="0">
                  <a:solidFill>
                    <a:prstClr val="black">
                      <a:lumMod val="75000"/>
                      <a:lumOff val="25000"/>
                    </a:prstClr>
                  </a:solidFill>
                  <a:latin typeface="Century Gothic" panose="020B0502020202020204" pitchFamily="34" charset="0"/>
                </a:endParaRP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349D96"/>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D8E36E"/>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fontAlgn="auto" hangingPunct="0">
                  <a:spcBef>
                    <a:spcPts val="200"/>
                  </a:spcBef>
                  <a:spcAft>
                    <a:spcPts val="0"/>
                  </a:spcAft>
                  <a:defRPr/>
                </a:pPr>
                <a:endParaRPr lang="en-US" sz="800" dirty="0">
                  <a:solidFill>
                    <a:prstClr val="black">
                      <a:lumMod val="75000"/>
                      <a:lumOff val="25000"/>
                    </a:prstClr>
                  </a:solidFill>
                  <a:latin typeface="Century Gothic" panose="020B0502020202020204" pitchFamily="34" charset="0"/>
                </a:endParaRPr>
              </a:p>
            </p:txBody>
          </p:sp>
        </p:grpSp>
        <p:sp>
          <p:nvSpPr>
            <p:cNvPr id="20" name="TextBox 19"/>
            <p:cNvSpPr txBox="1"/>
            <p:nvPr/>
          </p:nvSpPr>
          <p:spPr>
            <a:xfrm>
              <a:off x="5607265" y="5314585"/>
              <a:ext cx="2202767" cy="579646"/>
            </a:xfrm>
            <a:prstGeom prst="rect">
              <a:avLst/>
            </a:prstGeom>
            <a:noFill/>
            <a:ln w="12700">
              <a:solidFill>
                <a:schemeClr val="bg1"/>
              </a:solidFill>
            </a:ln>
          </p:spPr>
          <p:txBody>
            <a:bodyPr wrap="none" rtlCol="0">
              <a:spAutoFit/>
            </a:bodyPr>
            <a:lstStyle/>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Washington State Total Population </a:t>
              </a:r>
              <a:r>
                <a:rPr lang="en-US" sz="1000" b="1" i="1" dirty="0">
                  <a:solidFill>
                    <a:prstClr val="black">
                      <a:lumMod val="75000"/>
                      <a:lumOff val="25000"/>
                    </a:prstClr>
                  </a:solidFill>
                  <a:latin typeface="Century Gothic" panose="020B0502020202020204" pitchFamily="34" charset="0"/>
                </a:rPr>
                <a:t>(estimate)</a:t>
              </a:r>
            </a:p>
            <a:p>
              <a:pPr fontAlgn="auto">
                <a:spcBef>
                  <a:spcPts val="0"/>
                </a:spcBef>
                <a:spcAft>
                  <a:spcPts val="0"/>
                </a:spcAft>
              </a:pPr>
              <a:r>
                <a:rPr lang="en-US" sz="1000" b="1" dirty="0">
                  <a:solidFill>
                    <a:prstClr val="black">
                      <a:lumMod val="75000"/>
                      <a:lumOff val="25000"/>
                    </a:prstClr>
                  </a:solidFill>
                  <a:latin typeface="Century Gothic" panose="020B0502020202020204" pitchFamily="34" charset="0"/>
                </a:rPr>
                <a:t>April 2016: </a:t>
              </a:r>
              <a:r>
                <a:rPr lang="en-US" sz="1000" b="1" dirty="0" smtClean="0">
                  <a:solidFill>
                    <a:prstClr val="black">
                      <a:lumMod val="75000"/>
                      <a:lumOff val="25000"/>
                    </a:prstClr>
                  </a:solidFill>
                  <a:latin typeface="Century Gothic" panose="020B0502020202020204" pitchFamily="34" charset="0"/>
                </a:rPr>
                <a:t>7,183,700</a:t>
              </a:r>
              <a:endParaRPr lang="en-US" sz="1000" b="1" dirty="0">
                <a:solidFill>
                  <a:prstClr val="black">
                    <a:lumMod val="75000"/>
                    <a:lumOff val="25000"/>
                  </a:prstClr>
                </a:solidFill>
                <a:latin typeface="Century Gothic" panose="020B0502020202020204" pitchFamily="34" charset="0"/>
              </a:endParaRPr>
            </a:p>
            <a:p>
              <a:pPr fontAlgn="auto">
                <a:spcBef>
                  <a:spcPts val="200"/>
                </a:spcBef>
                <a:spcAft>
                  <a:spcPts val="0"/>
                </a:spcAft>
              </a:pPr>
              <a:r>
                <a:rPr lang="en-US" sz="1000" b="1" i="1" dirty="0">
                  <a:solidFill>
                    <a:prstClr val="black">
                      <a:lumMod val="75000"/>
                      <a:lumOff val="25000"/>
                    </a:prstClr>
                  </a:solidFill>
                  <a:latin typeface="Century Gothic" panose="020B0502020202020204" pitchFamily="34" charset="0"/>
                </a:rPr>
                <a:t>Source: </a:t>
              </a:r>
              <a:r>
                <a:rPr lang="en-US" sz="1000" b="1" dirty="0">
                  <a:solidFill>
                    <a:prstClr val="black">
                      <a:lumMod val="75000"/>
                      <a:lumOff val="25000"/>
                    </a:prstClr>
                  </a:solidFill>
                  <a:latin typeface="Century Gothic" panose="020B0502020202020204" pitchFamily="34" charset="0"/>
                </a:rPr>
                <a:t>Office of Financial Management</a:t>
              </a:r>
            </a:p>
          </p:txBody>
        </p:sp>
        <p:sp>
          <p:nvSpPr>
            <p:cNvPr id="21" name="TextBox 20"/>
            <p:cNvSpPr txBox="1"/>
            <p:nvPr/>
          </p:nvSpPr>
          <p:spPr>
            <a:xfrm>
              <a:off x="3433400" y="1592155"/>
              <a:ext cx="588142"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Whatcom</a:t>
              </a:r>
            </a:p>
            <a:p>
              <a:pPr algn="ctr" fontAlgn="auto">
                <a:spcBef>
                  <a:spcPts val="0"/>
                </a:spcBef>
                <a:spcAft>
                  <a:spcPts val="0"/>
                </a:spcAft>
              </a:pPr>
              <a:r>
                <a:rPr lang="en-US" sz="1000" b="1" i="1" dirty="0" smtClean="0">
                  <a:solidFill>
                    <a:prstClr val="white"/>
                  </a:solidFill>
                  <a:latin typeface="Century Gothic" panose="020B0502020202020204" pitchFamily="34" charset="0"/>
                </a:rPr>
                <a:t>212,540</a:t>
              </a:r>
              <a:endParaRPr lang="en-US" sz="1000" b="1" i="1" dirty="0">
                <a:solidFill>
                  <a:prstClr val="white"/>
                </a:solidFill>
                <a:latin typeface="Century Gothic" panose="020B0502020202020204" pitchFamily="34" charset="0"/>
              </a:endParaRPr>
            </a:p>
          </p:txBody>
        </p:sp>
        <p:sp>
          <p:nvSpPr>
            <p:cNvPr id="22" name="TextBox 21"/>
            <p:cNvSpPr txBox="1"/>
            <p:nvPr/>
          </p:nvSpPr>
          <p:spPr>
            <a:xfrm>
              <a:off x="3450960" y="2027431"/>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Skagit</a:t>
              </a:r>
            </a:p>
            <a:p>
              <a:pPr algn="ctr" fontAlgn="auto">
                <a:spcBef>
                  <a:spcPts val="0"/>
                </a:spcBef>
                <a:spcAft>
                  <a:spcPts val="0"/>
                </a:spcAft>
              </a:pPr>
              <a:r>
                <a:rPr lang="en-US" sz="1000" b="1" i="1" dirty="0" smtClean="0">
                  <a:solidFill>
                    <a:prstClr val="white"/>
                  </a:solidFill>
                  <a:latin typeface="Century Gothic" panose="020B0502020202020204" pitchFamily="34" charset="0"/>
                </a:rPr>
                <a:t>122,270</a:t>
              </a:r>
              <a:endParaRPr lang="en-US" sz="1000" b="1" i="1" dirty="0">
                <a:solidFill>
                  <a:prstClr val="white"/>
                </a:solidFill>
                <a:latin typeface="Century Gothic" panose="020B0502020202020204" pitchFamily="34" charset="0"/>
              </a:endParaRPr>
            </a:p>
          </p:txBody>
        </p:sp>
        <p:sp>
          <p:nvSpPr>
            <p:cNvPr id="23" name="TextBox 22"/>
            <p:cNvSpPr txBox="1"/>
            <p:nvPr/>
          </p:nvSpPr>
          <p:spPr>
            <a:xfrm>
              <a:off x="3380995" y="2561877"/>
              <a:ext cx="68191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Snohomish*</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772,860</a:t>
              </a:r>
              <a:endParaRPr lang="en-US" sz="1000" b="1" i="1" dirty="0">
                <a:solidFill>
                  <a:prstClr val="black">
                    <a:lumMod val="75000"/>
                    <a:lumOff val="25000"/>
                  </a:prstClr>
                </a:solidFill>
                <a:latin typeface="Century Gothic" panose="020B0502020202020204" pitchFamily="34" charset="0"/>
              </a:endParaRPr>
            </a:p>
          </p:txBody>
        </p:sp>
        <p:sp>
          <p:nvSpPr>
            <p:cNvPr id="24" name="TextBox 23"/>
            <p:cNvSpPr txBox="1"/>
            <p:nvPr/>
          </p:nvSpPr>
          <p:spPr>
            <a:xfrm>
              <a:off x="3207143" y="3142394"/>
              <a:ext cx="778097" cy="553998"/>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Seattle &amp; King</a:t>
              </a:r>
            </a:p>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County</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2,105,100</a:t>
              </a:r>
              <a:endParaRPr lang="en-US" sz="1000" b="1" i="1" dirty="0">
                <a:solidFill>
                  <a:prstClr val="black">
                    <a:lumMod val="75000"/>
                    <a:lumOff val="25000"/>
                  </a:prstClr>
                </a:solidFill>
                <a:latin typeface="Century Gothic" panose="020B0502020202020204" pitchFamily="34" charset="0"/>
              </a:endParaRPr>
            </a:p>
          </p:txBody>
        </p:sp>
        <p:sp>
          <p:nvSpPr>
            <p:cNvPr id="25" name="TextBox 24"/>
            <p:cNvSpPr txBox="1"/>
            <p:nvPr/>
          </p:nvSpPr>
          <p:spPr>
            <a:xfrm>
              <a:off x="2965914" y="3810731"/>
              <a:ext cx="89471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Tacoma-Pierce*</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844,490</a:t>
              </a:r>
              <a:endParaRPr lang="en-US" sz="1000" b="1" i="1" dirty="0">
                <a:solidFill>
                  <a:prstClr val="black">
                    <a:lumMod val="75000"/>
                    <a:lumOff val="25000"/>
                  </a:prstClr>
                </a:solidFill>
                <a:latin typeface="Century Gothic" panose="020B0502020202020204" pitchFamily="34" charset="0"/>
              </a:endParaRPr>
            </a:p>
          </p:txBody>
        </p:sp>
        <p:sp>
          <p:nvSpPr>
            <p:cNvPr id="26" name="TextBox 25"/>
            <p:cNvSpPr txBox="1"/>
            <p:nvPr/>
          </p:nvSpPr>
          <p:spPr>
            <a:xfrm>
              <a:off x="2750271" y="4283681"/>
              <a:ext cx="43545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Lewis</a:t>
              </a:r>
            </a:p>
            <a:p>
              <a:pPr algn="ctr" fontAlgn="auto">
                <a:spcBef>
                  <a:spcPts val="0"/>
                </a:spcBef>
                <a:spcAft>
                  <a:spcPts val="0"/>
                </a:spcAft>
              </a:pPr>
              <a:r>
                <a:rPr lang="en-US" sz="1000" b="1" dirty="0" smtClean="0">
                  <a:solidFill>
                    <a:prstClr val="white"/>
                  </a:solidFill>
                  <a:latin typeface="Century Gothic" panose="020B0502020202020204" pitchFamily="34" charset="0"/>
                </a:rPr>
                <a:t>76,890</a:t>
              </a:r>
              <a:endParaRPr lang="en-US" sz="1000" b="1" dirty="0">
                <a:solidFill>
                  <a:prstClr val="white"/>
                </a:solidFill>
                <a:latin typeface="Century Gothic" panose="020B0502020202020204" pitchFamily="34" charset="0"/>
              </a:endParaRPr>
            </a:p>
          </p:txBody>
        </p:sp>
        <p:sp>
          <p:nvSpPr>
            <p:cNvPr id="27" name="TextBox 26"/>
            <p:cNvSpPr txBox="1"/>
            <p:nvPr/>
          </p:nvSpPr>
          <p:spPr>
            <a:xfrm>
              <a:off x="2602223" y="4731699"/>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Cowlitz</a:t>
              </a:r>
            </a:p>
            <a:p>
              <a:pPr algn="ctr" fontAlgn="auto">
                <a:spcBef>
                  <a:spcPts val="0"/>
                </a:spcBef>
                <a:spcAft>
                  <a:spcPts val="0"/>
                </a:spcAft>
              </a:pPr>
              <a:r>
                <a:rPr lang="en-US" sz="1000" b="1" i="1" dirty="0" smtClean="0">
                  <a:solidFill>
                    <a:prstClr val="white"/>
                  </a:solidFill>
                  <a:latin typeface="Century Gothic" panose="020B0502020202020204" pitchFamily="34" charset="0"/>
                </a:rPr>
                <a:t>104,850</a:t>
              </a:r>
              <a:endParaRPr lang="en-US" sz="1000" b="1" i="1" dirty="0">
                <a:solidFill>
                  <a:prstClr val="white"/>
                </a:solidFill>
                <a:latin typeface="Century Gothic" panose="020B0502020202020204" pitchFamily="34" charset="0"/>
              </a:endParaRPr>
            </a:p>
          </p:txBody>
        </p:sp>
        <p:sp>
          <p:nvSpPr>
            <p:cNvPr id="28" name="TextBox 27"/>
            <p:cNvSpPr txBox="1"/>
            <p:nvPr/>
          </p:nvSpPr>
          <p:spPr>
            <a:xfrm>
              <a:off x="2727350" y="5239124"/>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Clark*</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461,010</a:t>
              </a:r>
              <a:endParaRPr lang="en-US" sz="1000" b="1" i="1" dirty="0">
                <a:solidFill>
                  <a:prstClr val="black">
                    <a:lumMod val="75000"/>
                    <a:lumOff val="25000"/>
                  </a:prstClr>
                </a:solidFill>
                <a:latin typeface="Century Gothic" panose="020B0502020202020204" pitchFamily="34" charset="0"/>
              </a:endParaRPr>
            </a:p>
          </p:txBody>
        </p:sp>
        <p:sp>
          <p:nvSpPr>
            <p:cNvPr id="29" name="TextBox 28"/>
            <p:cNvSpPr txBox="1"/>
            <p:nvPr/>
          </p:nvSpPr>
          <p:spPr>
            <a:xfrm>
              <a:off x="3230262" y="4819375"/>
              <a:ext cx="60617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Skamania</a:t>
              </a:r>
            </a:p>
            <a:p>
              <a:pPr algn="ctr" fontAlgn="auto">
                <a:spcBef>
                  <a:spcPts val="0"/>
                </a:spcBef>
                <a:spcAft>
                  <a:spcPts val="0"/>
                </a:spcAft>
              </a:pPr>
              <a:r>
                <a:rPr lang="en-US" sz="1000" b="1" i="1" dirty="0" smtClean="0">
                  <a:solidFill>
                    <a:prstClr val="white"/>
                  </a:solidFill>
                  <a:latin typeface="Century Gothic" panose="020B0502020202020204" pitchFamily="34" charset="0"/>
                </a:rPr>
                <a:t>11,500</a:t>
              </a:r>
              <a:endParaRPr lang="en-US" sz="1000" b="1" i="1" dirty="0">
                <a:solidFill>
                  <a:prstClr val="white"/>
                </a:solidFill>
                <a:latin typeface="Century Gothic" panose="020B0502020202020204" pitchFamily="34" charset="0"/>
              </a:endParaRPr>
            </a:p>
          </p:txBody>
        </p:sp>
        <p:sp>
          <p:nvSpPr>
            <p:cNvPr id="30" name="TextBox 29"/>
            <p:cNvSpPr txBox="1"/>
            <p:nvPr/>
          </p:nvSpPr>
          <p:spPr>
            <a:xfrm>
              <a:off x="4094745" y="5160380"/>
              <a:ext cx="50518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Klickitat</a:t>
              </a:r>
            </a:p>
            <a:p>
              <a:pPr algn="ctr" fontAlgn="auto">
                <a:spcBef>
                  <a:spcPts val="0"/>
                </a:spcBef>
                <a:spcAft>
                  <a:spcPts val="0"/>
                </a:spcAft>
              </a:pPr>
              <a:r>
                <a:rPr lang="en-US" sz="1000" b="1" i="1" dirty="0" smtClean="0">
                  <a:solidFill>
                    <a:prstClr val="white"/>
                  </a:solidFill>
                  <a:latin typeface="Century Gothic" panose="020B0502020202020204" pitchFamily="34" charset="0"/>
                </a:rPr>
                <a:t>21,270</a:t>
              </a:r>
              <a:endParaRPr lang="en-US" sz="1000" b="1" i="1" dirty="0">
                <a:solidFill>
                  <a:prstClr val="white"/>
                </a:solidFill>
                <a:latin typeface="Century Gothic" panose="020B0502020202020204" pitchFamily="34" charset="0"/>
              </a:endParaRPr>
            </a:p>
          </p:txBody>
        </p:sp>
        <p:sp>
          <p:nvSpPr>
            <p:cNvPr id="31" name="TextBox 30"/>
            <p:cNvSpPr txBox="1"/>
            <p:nvPr/>
          </p:nvSpPr>
          <p:spPr>
            <a:xfrm>
              <a:off x="2517488" y="2254709"/>
              <a:ext cx="43545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Island</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82,910</a:t>
              </a:r>
              <a:endParaRPr lang="en-US" sz="1000" b="1" i="1" dirty="0">
                <a:solidFill>
                  <a:prstClr val="black">
                    <a:lumMod val="75000"/>
                    <a:lumOff val="25000"/>
                  </a:prstClr>
                </a:solidFill>
                <a:latin typeface="Century Gothic" panose="020B0502020202020204" pitchFamily="34" charset="0"/>
              </a:endParaRPr>
            </a:p>
          </p:txBody>
        </p:sp>
        <p:sp>
          <p:nvSpPr>
            <p:cNvPr id="32" name="TextBox 31"/>
            <p:cNvSpPr txBox="1"/>
            <p:nvPr/>
          </p:nvSpPr>
          <p:spPr>
            <a:xfrm>
              <a:off x="1559200" y="2518302"/>
              <a:ext cx="49917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Clallam</a:t>
              </a:r>
            </a:p>
            <a:p>
              <a:pPr algn="ctr" fontAlgn="auto">
                <a:spcBef>
                  <a:spcPts val="0"/>
                </a:spcBef>
                <a:spcAft>
                  <a:spcPts val="0"/>
                </a:spcAft>
              </a:pPr>
              <a:r>
                <a:rPr lang="en-US" sz="1000" b="1" i="1" dirty="0" smtClean="0">
                  <a:solidFill>
                    <a:prstClr val="white"/>
                  </a:solidFill>
                  <a:latin typeface="Century Gothic" panose="020B0502020202020204" pitchFamily="34" charset="0"/>
                </a:rPr>
                <a:t>73,410</a:t>
              </a:r>
              <a:endParaRPr lang="en-US" sz="1000" b="1" i="1" dirty="0">
                <a:solidFill>
                  <a:prstClr val="white"/>
                </a:solidFill>
                <a:latin typeface="Century Gothic" panose="020B0502020202020204" pitchFamily="34" charset="0"/>
              </a:endParaRPr>
            </a:p>
          </p:txBody>
        </p:sp>
        <p:sp>
          <p:nvSpPr>
            <p:cNvPr id="33" name="TextBox 32"/>
            <p:cNvSpPr txBox="1"/>
            <p:nvPr/>
          </p:nvSpPr>
          <p:spPr>
            <a:xfrm>
              <a:off x="1639079" y="2907111"/>
              <a:ext cx="552074"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Jefferson</a:t>
              </a:r>
            </a:p>
            <a:p>
              <a:pPr algn="ctr" fontAlgn="auto">
                <a:spcBef>
                  <a:spcPts val="0"/>
                </a:spcBef>
                <a:spcAft>
                  <a:spcPts val="0"/>
                </a:spcAft>
              </a:pPr>
              <a:r>
                <a:rPr lang="en-US" sz="1000" b="1" i="1" dirty="0" smtClean="0">
                  <a:solidFill>
                    <a:prstClr val="white"/>
                  </a:solidFill>
                  <a:latin typeface="Century Gothic" panose="020B0502020202020204" pitchFamily="34" charset="0"/>
                </a:rPr>
                <a:t>31,090</a:t>
              </a:r>
              <a:endParaRPr lang="en-US" sz="1000" b="1" i="1" dirty="0">
                <a:solidFill>
                  <a:prstClr val="white"/>
                </a:solidFill>
                <a:latin typeface="Century Gothic" panose="020B0502020202020204" pitchFamily="34" charset="0"/>
              </a:endParaRPr>
            </a:p>
          </p:txBody>
        </p:sp>
        <p:sp>
          <p:nvSpPr>
            <p:cNvPr id="34" name="TextBox 33"/>
            <p:cNvSpPr txBox="1"/>
            <p:nvPr/>
          </p:nvSpPr>
          <p:spPr>
            <a:xfrm>
              <a:off x="1637192" y="3319160"/>
              <a:ext cx="454691" cy="553998"/>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Grays</a:t>
              </a:r>
            </a:p>
            <a:p>
              <a:pPr algn="ctr" fontAlgn="auto">
                <a:spcBef>
                  <a:spcPts val="0"/>
                </a:spcBef>
                <a:spcAft>
                  <a:spcPts val="0"/>
                </a:spcAft>
              </a:pPr>
              <a:r>
                <a:rPr lang="en-US" sz="1000" b="1" dirty="0" smtClean="0">
                  <a:solidFill>
                    <a:prstClr val="white"/>
                  </a:solidFill>
                  <a:latin typeface="Century Gothic" panose="020B0502020202020204" pitchFamily="34" charset="0"/>
                </a:rPr>
                <a:t>Harbor</a:t>
              </a:r>
            </a:p>
            <a:p>
              <a:pPr algn="ctr" fontAlgn="auto">
                <a:spcBef>
                  <a:spcPts val="0"/>
                </a:spcBef>
                <a:spcAft>
                  <a:spcPts val="0"/>
                </a:spcAft>
              </a:pPr>
              <a:r>
                <a:rPr lang="en-US" sz="1000" b="1" i="1" dirty="0" smtClean="0">
                  <a:solidFill>
                    <a:prstClr val="white"/>
                  </a:solidFill>
                  <a:latin typeface="Century Gothic" panose="020B0502020202020204" pitchFamily="34" charset="0"/>
                </a:rPr>
                <a:t>72,820</a:t>
              </a:r>
              <a:endParaRPr lang="en-US" sz="1000" b="1" i="1" dirty="0">
                <a:solidFill>
                  <a:prstClr val="white"/>
                </a:solidFill>
                <a:latin typeface="Century Gothic" panose="020B0502020202020204" pitchFamily="34" charset="0"/>
              </a:endParaRPr>
            </a:p>
          </p:txBody>
        </p:sp>
        <p:sp>
          <p:nvSpPr>
            <p:cNvPr id="35" name="TextBox 34"/>
            <p:cNvSpPr txBox="1"/>
            <p:nvPr/>
          </p:nvSpPr>
          <p:spPr>
            <a:xfrm>
              <a:off x="1794273" y="4257708"/>
              <a:ext cx="45108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Pacific</a:t>
              </a:r>
            </a:p>
            <a:p>
              <a:pPr algn="ctr" fontAlgn="auto">
                <a:spcBef>
                  <a:spcPts val="0"/>
                </a:spcBef>
                <a:spcAft>
                  <a:spcPts val="0"/>
                </a:spcAft>
              </a:pPr>
              <a:r>
                <a:rPr lang="en-US" sz="1000" b="1" i="1" dirty="0" smtClean="0">
                  <a:solidFill>
                    <a:prstClr val="white"/>
                  </a:solidFill>
                  <a:latin typeface="Century Gothic" panose="020B0502020202020204" pitchFamily="34" charset="0"/>
                </a:rPr>
                <a:t>21,180</a:t>
              </a:r>
              <a:endParaRPr lang="en-US" sz="1000" b="1" i="1" dirty="0">
                <a:solidFill>
                  <a:prstClr val="white"/>
                </a:solidFill>
                <a:latin typeface="Century Gothic" panose="020B0502020202020204" pitchFamily="34" charset="0"/>
              </a:endParaRPr>
            </a:p>
          </p:txBody>
        </p:sp>
        <p:sp>
          <p:nvSpPr>
            <p:cNvPr id="36" name="TextBox 35"/>
            <p:cNvSpPr txBox="1"/>
            <p:nvPr/>
          </p:nvSpPr>
          <p:spPr>
            <a:xfrm>
              <a:off x="1673377" y="4739274"/>
              <a:ext cx="69153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Wahkiakum</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4,000</a:t>
              </a:r>
              <a:endParaRPr lang="en-US" sz="1000" b="1" i="1" dirty="0">
                <a:solidFill>
                  <a:prstClr val="black">
                    <a:lumMod val="75000"/>
                    <a:lumOff val="25000"/>
                  </a:prstClr>
                </a:solidFill>
                <a:latin typeface="Century Gothic" panose="020B0502020202020204" pitchFamily="34" charset="0"/>
              </a:endParaRPr>
            </a:p>
          </p:txBody>
        </p:sp>
        <p:sp>
          <p:nvSpPr>
            <p:cNvPr id="37" name="TextBox 36"/>
            <p:cNvSpPr txBox="1"/>
            <p:nvPr/>
          </p:nvSpPr>
          <p:spPr>
            <a:xfrm>
              <a:off x="2430509" y="3884109"/>
              <a:ext cx="51600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Thurston</a:t>
              </a:r>
            </a:p>
            <a:p>
              <a:pPr algn="ctr" fontAlgn="auto">
                <a:spcBef>
                  <a:spcPts val="0"/>
                </a:spcBef>
                <a:spcAft>
                  <a:spcPts val="0"/>
                </a:spcAft>
              </a:pPr>
              <a:r>
                <a:rPr lang="en-US" sz="1000" b="1" i="1" dirty="0" smtClean="0">
                  <a:solidFill>
                    <a:prstClr val="white"/>
                  </a:solidFill>
                  <a:latin typeface="Century Gothic" panose="020B0502020202020204" pitchFamily="34" charset="0"/>
                </a:rPr>
                <a:t>272,690</a:t>
              </a:r>
              <a:endParaRPr lang="en-US" sz="1000" b="1" i="1" dirty="0">
                <a:solidFill>
                  <a:prstClr val="white"/>
                </a:solidFill>
                <a:latin typeface="Century Gothic" panose="020B0502020202020204" pitchFamily="34" charset="0"/>
              </a:endParaRPr>
            </a:p>
          </p:txBody>
        </p:sp>
        <p:sp>
          <p:nvSpPr>
            <p:cNvPr id="38" name="TextBox 37"/>
            <p:cNvSpPr txBox="1"/>
            <p:nvPr/>
          </p:nvSpPr>
          <p:spPr>
            <a:xfrm>
              <a:off x="2162865" y="3474369"/>
              <a:ext cx="449883"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Mason</a:t>
              </a:r>
            </a:p>
            <a:p>
              <a:pPr algn="ctr" fontAlgn="auto">
                <a:spcBef>
                  <a:spcPts val="0"/>
                </a:spcBef>
                <a:spcAft>
                  <a:spcPts val="0"/>
                </a:spcAft>
              </a:pPr>
              <a:r>
                <a:rPr lang="en-US" sz="1000" b="1" i="1" dirty="0" smtClean="0">
                  <a:solidFill>
                    <a:prstClr val="white"/>
                  </a:solidFill>
                  <a:latin typeface="Century Gothic" panose="020B0502020202020204" pitchFamily="34" charset="0"/>
                </a:rPr>
                <a:t>63,320</a:t>
              </a:r>
              <a:endParaRPr lang="en-US" sz="1000" b="1" i="1" dirty="0">
                <a:solidFill>
                  <a:prstClr val="white"/>
                </a:solidFill>
                <a:latin typeface="Century Gothic" panose="020B0502020202020204" pitchFamily="34" charset="0"/>
              </a:endParaRPr>
            </a:p>
          </p:txBody>
        </p:sp>
        <p:sp>
          <p:nvSpPr>
            <p:cNvPr id="39" name="TextBox 38"/>
            <p:cNvSpPr txBox="1"/>
            <p:nvPr/>
          </p:nvSpPr>
          <p:spPr>
            <a:xfrm>
              <a:off x="4307417" y="4452314"/>
              <a:ext cx="49436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Yakima</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250,900</a:t>
              </a:r>
              <a:endParaRPr lang="en-US" sz="1000" b="1" i="1" dirty="0">
                <a:solidFill>
                  <a:prstClr val="black">
                    <a:lumMod val="75000"/>
                    <a:lumOff val="25000"/>
                  </a:prstClr>
                </a:solidFill>
                <a:latin typeface="Century Gothic" panose="020B0502020202020204" pitchFamily="34" charset="0"/>
              </a:endParaRPr>
            </a:p>
          </p:txBody>
        </p:sp>
        <p:sp>
          <p:nvSpPr>
            <p:cNvPr id="40" name="TextBox 39"/>
            <p:cNvSpPr txBox="1"/>
            <p:nvPr/>
          </p:nvSpPr>
          <p:spPr>
            <a:xfrm>
              <a:off x="4336130" y="3648644"/>
              <a:ext cx="436658"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Kittitas</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43,710</a:t>
              </a:r>
              <a:endParaRPr lang="en-US" sz="1000" b="1" i="1" dirty="0">
                <a:solidFill>
                  <a:prstClr val="black">
                    <a:lumMod val="75000"/>
                    <a:lumOff val="25000"/>
                  </a:prstClr>
                </a:solidFill>
                <a:latin typeface="Century Gothic" panose="020B0502020202020204" pitchFamily="34" charset="0"/>
              </a:endParaRPr>
            </a:p>
          </p:txBody>
        </p:sp>
        <p:sp>
          <p:nvSpPr>
            <p:cNvPr id="41" name="TextBox 40"/>
            <p:cNvSpPr txBox="1"/>
            <p:nvPr/>
          </p:nvSpPr>
          <p:spPr>
            <a:xfrm>
              <a:off x="4378365" y="3024131"/>
              <a:ext cx="476333"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Chelan</a:t>
              </a:r>
            </a:p>
            <a:p>
              <a:pPr algn="ctr" fontAlgn="auto">
                <a:spcBef>
                  <a:spcPts val="0"/>
                </a:spcBef>
                <a:spcAft>
                  <a:spcPts val="0"/>
                </a:spcAft>
              </a:pPr>
              <a:r>
                <a:rPr lang="en-US" sz="1000" b="1" i="1" dirty="0" smtClean="0">
                  <a:solidFill>
                    <a:prstClr val="white"/>
                  </a:solidFill>
                  <a:latin typeface="Century Gothic" panose="020B0502020202020204" pitchFamily="34" charset="0"/>
                </a:rPr>
                <a:t>75,910</a:t>
              </a:r>
              <a:endParaRPr lang="en-US" sz="1000" b="1" i="1" dirty="0">
                <a:solidFill>
                  <a:prstClr val="white"/>
                </a:solidFill>
                <a:latin typeface="Century Gothic" panose="020B0502020202020204" pitchFamily="34" charset="0"/>
              </a:endParaRPr>
            </a:p>
          </p:txBody>
        </p:sp>
        <p:sp>
          <p:nvSpPr>
            <p:cNvPr id="42" name="TextBox 41"/>
            <p:cNvSpPr txBox="1"/>
            <p:nvPr/>
          </p:nvSpPr>
          <p:spPr>
            <a:xfrm>
              <a:off x="5030459" y="3042937"/>
              <a:ext cx="517209"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Douglas</a:t>
              </a:r>
            </a:p>
            <a:p>
              <a:pPr algn="ctr" fontAlgn="auto">
                <a:spcBef>
                  <a:spcPts val="0"/>
                </a:spcBef>
                <a:spcAft>
                  <a:spcPts val="0"/>
                </a:spcAft>
              </a:pPr>
              <a:r>
                <a:rPr lang="en-US" sz="1000" b="1" i="1" dirty="0" smtClean="0">
                  <a:solidFill>
                    <a:prstClr val="white"/>
                  </a:solidFill>
                  <a:latin typeface="Century Gothic" panose="020B0502020202020204" pitchFamily="34" charset="0"/>
                </a:rPr>
                <a:t>40,720</a:t>
              </a:r>
              <a:endParaRPr lang="en-US" sz="1000" b="1" i="1" dirty="0">
                <a:solidFill>
                  <a:prstClr val="white"/>
                </a:solidFill>
                <a:latin typeface="Century Gothic" panose="020B0502020202020204" pitchFamily="34" charset="0"/>
              </a:endParaRPr>
            </a:p>
          </p:txBody>
        </p:sp>
        <p:sp>
          <p:nvSpPr>
            <p:cNvPr id="43" name="TextBox 42"/>
            <p:cNvSpPr txBox="1"/>
            <p:nvPr/>
          </p:nvSpPr>
          <p:spPr>
            <a:xfrm>
              <a:off x="4737463" y="2783022"/>
              <a:ext cx="968054" cy="246221"/>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(Chelan-Douglas)</a:t>
              </a:r>
              <a:endParaRPr lang="en-US" sz="1000" b="1" dirty="0">
                <a:solidFill>
                  <a:prstClr val="white"/>
                </a:solidFill>
                <a:latin typeface="Century Gothic" panose="020B0502020202020204" pitchFamily="34" charset="0"/>
              </a:endParaRPr>
            </a:p>
          </p:txBody>
        </p:sp>
        <p:sp>
          <p:nvSpPr>
            <p:cNvPr id="44" name="TextBox 43"/>
            <p:cNvSpPr txBox="1"/>
            <p:nvPr/>
          </p:nvSpPr>
          <p:spPr>
            <a:xfrm>
              <a:off x="5017035" y="1906893"/>
              <a:ext cx="642244"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Okanogan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41,730</a:t>
              </a:r>
              <a:endParaRPr lang="en-US" sz="1000" b="1" i="1" dirty="0">
                <a:solidFill>
                  <a:prstClr val="black">
                    <a:lumMod val="75000"/>
                    <a:lumOff val="25000"/>
                  </a:prstClr>
                </a:solidFill>
                <a:latin typeface="Century Gothic" panose="020B0502020202020204" pitchFamily="34" charset="0"/>
              </a:endParaRPr>
            </a:p>
          </p:txBody>
        </p:sp>
        <p:sp>
          <p:nvSpPr>
            <p:cNvPr id="45" name="TextBox 44"/>
            <p:cNvSpPr txBox="1"/>
            <p:nvPr/>
          </p:nvSpPr>
          <p:spPr>
            <a:xfrm>
              <a:off x="5317296" y="4788400"/>
              <a:ext cx="489557"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Benton</a:t>
              </a:r>
            </a:p>
            <a:p>
              <a:pPr algn="ctr" fontAlgn="auto">
                <a:spcBef>
                  <a:spcPts val="0"/>
                </a:spcBef>
                <a:spcAft>
                  <a:spcPts val="0"/>
                </a:spcAft>
              </a:pPr>
              <a:r>
                <a:rPr lang="en-US" sz="1000" b="1" i="1" dirty="0" smtClean="0">
                  <a:solidFill>
                    <a:prstClr val="white"/>
                  </a:solidFill>
                  <a:latin typeface="Century Gothic" panose="020B0502020202020204" pitchFamily="34" charset="0"/>
                </a:rPr>
                <a:t>190,500</a:t>
              </a:r>
              <a:endParaRPr lang="en-US" sz="1000" b="1" i="1" dirty="0">
                <a:solidFill>
                  <a:prstClr val="white"/>
                </a:solidFill>
                <a:latin typeface="Century Gothic" panose="020B0502020202020204" pitchFamily="34" charset="0"/>
              </a:endParaRPr>
            </a:p>
          </p:txBody>
        </p:sp>
        <p:sp>
          <p:nvSpPr>
            <p:cNvPr id="46" name="TextBox 45"/>
            <p:cNvSpPr txBox="1"/>
            <p:nvPr/>
          </p:nvSpPr>
          <p:spPr>
            <a:xfrm>
              <a:off x="5779941" y="4498791"/>
              <a:ext cx="49556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Franklin</a:t>
              </a:r>
            </a:p>
            <a:p>
              <a:pPr algn="ctr" fontAlgn="auto">
                <a:spcBef>
                  <a:spcPts val="0"/>
                </a:spcBef>
                <a:spcAft>
                  <a:spcPts val="0"/>
                </a:spcAft>
              </a:pPr>
              <a:r>
                <a:rPr lang="en-US" sz="1000" b="1" i="1" dirty="0" smtClean="0">
                  <a:solidFill>
                    <a:prstClr val="white"/>
                  </a:solidFill>
                  <a:latin typeface="Century Gothic" panose="020B0502020202020204" pitchFamily="34" charset="0"/>
                </a:rPr>
                <a:t>88,670</a:t>
              </a:r>
              <a:endParaRPr lang="en-US" sz="1000" b="1" i="1" dirty="0">
                <a:solidFill>
                  <a:prstClr val="white"/>
                </a:solidFill>
                <a:latin typeface="Century Gothic" panose="020B0502020202020204" pitchFamily="34" charset="0"/>
              </a:endParaRPr>
            </a:p>
          </p:txBody>
        </p:sp>
        <p:sp>
          <p:nvSpPr>
            <p:cNvPr id="47" name="TextBox 46"/>
            <p:cNvSpPr txBox="1"/>
            <p:nvPr/>
          </p:nvSpPr>
          <p:spPr>
            <a:xfrm>
              <a:off x="5341221" y="4344613"/>
              <a:ext cx="930784" cy="246221"/>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(Benton-Franklin</a:t>
              </a:r>
              <a:r>
                <a:rPr lang="en-US" sz="1000" b="1" dirty="0">
                  <a:solidFill>
                    <a:prstClr val="white"/>
                  </a:solidFill>
                  <a:latin typeface="Century Gothic" panose="020B0502020202020204" pitchFamily="34" charset="0"/>
                </a:rPr>
                <a:t>)</a:t>
              </a:r>
            </a:p>
          </p:txBody>
        </p:sp>
        <p:sp>
          <p:nvSpPr>
            <p:cNvPr id="48" name="TextBox 47"/>
            <p:cNvSpPr txBox="1"/>
            <p:nvPr/>
          </p:nvSpPr>
          <p:spPr>
            <a:xfrm>
              <a:off x="5375886" y="3580747"/>
              <a:ext cx="435456"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Grant</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94,610</a:t>
              </a:r>
              <a:endParaRPr lang="en-US" sz="1000" b="1" i="1" dirty="0">
                <a:solidFill>
                  <a:prstClr val="black">
                    <a:lumMod val="75000"/>
                    <a:lumOff val="25000"/>
                  </a:prstClr>
                </a:solidFill>
                <a:latin typeface="Century Gothic" panose="020B0502020202020204" pitchFamily="34" charset="0"/>
              </a:endParaRPr>
            </a:p>
          </p:txBody>
        </p:sp>
        <p:sp>
          <p:nvSpPr>
            <p:cNvPr id="49" name="TextBox 48"/>
            <p:cNvSpPr txBox="1"/>
            <p:nvPr/>
          </p:nvSpPr>
          <p:spPr>
            <a:xfrm>
              <a:off x="6165950" y="1946663"/>
              <a:ext cx="381355"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Ferry</a:t>
              </a:r>
            </a:p>
            <a:p>
              <a:pPr algn="ctr" fontAlgn="auto">
                <a:spcBef>
                  <a:spcPts val="0"/>
                </a:spcBef>
                <a:spcAft>
                  <a:spcPts val="0"/>
                </a:spcAft>
              </a:pPr>
              <a:r>
                <a:rPr lang="en-US" sz="1000" b="1" i="1" dirty="0" smtClean="0">
                  <a:solidFill>
                    <a:prstClr val="white"/>
                  </a:solidFill>
                  <a:latin typeface="Century Gothic" panose="020B0502020202020204" pitchFamily="34" charset="0"/>
                </a:rPr>
                <a:t>7,700</a:t>
              </a:r>
              <a:endParaRPr lang="en-US" sz="1000" b="1" i="1" dirty="0">
                <a:solidFill>
                  <a:prstClr val="white"/>
                </a:solidFill>
                <a:latin typeface="Century Gothic" panose="020B0502020202020204" pitchFamily="34" charset="0"/>
              </a:endParaRPr>
            </a:p>
          </p:txBody>
        </p:sp>
        <p:sp>
          <p:nvSpPr>
            <p:cNvPr id="50" name="TextBox 49"/>
            <p:cNvSpPr txBox="1"/>
            <p:nvPr/>
          </p:nvSpPr>
          <p:spPr>
            <a:xfrm>
              <a:off x="6698109" y="2179078"/>
              <a:ext cx="494366"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Stevens</a:t>
              </a:r>
            </a:p>
            <a:p>
              <a:pPr algn="ctr" fontAlgn="auto">
                <a:spcBef>
                  <a:spcPts val="0"/>
                </a:spcBef>
                <a:spcAft>
                  <a:spcPts val="0"/>
                </a:spcAft>
              </a:pPr>
              <a:r>
                <a:rPr lang="en-US" sz="1000" b="1" i="1" dirty="0" smtClean="0">
                  <a:solidFill>
                    <a:prstClr val="white"/>
                  </a:solidFill>
                  <a:latin typeface="Century Gothic" panose="020B0502020202020204" pitchFamily="34" charset="0"/>
                </a:rPr>
                <a:t>44,100</a:t>
              </a:r>
              <a:endParaRPr lang="en-US" sz="1000" b="1" i="1" dirty="0">
                <a:solidFill>
                  <a:prstClr val="white"/>
                </a:solidFill>
                <a:latin typeface="Century Gothic" panose="020B0502020202020204" pitchFamily="34" charset="0"/>
              </a:endParaRPr>
            </a:p>
          </p:txBody>
        </p:sp>
        <p:sp>
          <p:nvSpPr>
            <p:cNvPr id="51" name="TextBox 50"/>
            <p:cNvSpPr txBox="1"/>
            <p:nvPr/>
          </p:nvSpPr>
          <p:spPr>
            <a:xfrm>
              <a:off x="7192096" y="1859639"/>
              <a:ext cx="441467" cy="553998"/>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Pend</a:t>
              </a:r>
            </a:p>
            <a:p>
              <a:pPr algn="ctr" fontAlgn="auto">
                <a:spcBef>
                  <a:spcPts val="0"/>
                </a:spcBef>
                <a:spcAft>
                  <a:spcPts val="0"/>
                </a:spcAft>
              </a:pPr>
              <a:r>
                <a:rPr lang="en-US" sz="1000" b="1" dirty="0" smtClean="0">
                  <a:solidFill>
                    <a:prstClr val="white"/>
                  </a:solidFill>
                  <a:latin typeface="Century Gothic" panose="020B0502020202020204" pitchFamily="34" charset="0"/>
                </a:rPr>
                <a:t>Oreille</a:t>
              </a:r>
            </a:p>
            <a:p>
              <a:pPr algn="ctr" fontAlgn="auto">
                <a:spcBef>
                  <a:spcPts val="0"/>
                </a:spcBef>
                <a:spcAft>
                  <a:spcPts val="0"/>
                </a:spcAft>
              </a:pPr>
              <a:r>
                <a:rPr lang="en-US" sz="1000" b="1" i="1" dirty="0" smtClean="0">
                  <a:solidFill>
                    <a:prstClr val="white"/>
                  </a:solidFill>
                  <a:latin typeface="Century Gothic" panose="020B0502020202020204" pitchFamily="34" charset="0"/>
                </a:rPr>
                <a:t>13,290</a:t>
              </a:r>
              <a:endParaRPr lang="en-US" sz="1000" b="1" i="1" dirty="0">
                <a:solidFill>
                  <a:prstClr val="white"/>
                </a:solidFill>
                <a:latin typeface="Century Gothic" panose="020B0502020202020204" pitchFamily="34" charset="0"/>
              </a:endParaRPr>
            </a:p>
          </p:txBody>
        </p:sp>
        <p:sp>
          <p:nvSpPr>
            <p:cNvPr id="52" name="TextBox 51"/>
            <p:cNvSpPr txBox="1"/>
            <p:nvPr/>
          </p:nvSpPr>
          <p:spPr>
            <a:xfrm>
              <a:off x="6255027" y="3072466"/>
              <a:ext cx="464310"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Lincoln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10,640</a:t>
              </a:r>
              <a:endParaRPr lang="en-US" sz="1000" b="1" i="1" dirty="0">
                <a:solidFill>
                  <a:prstClr val="black">
                    <a:lumMod val="75000"/>
                    <a:lumOff val="25000"/>
                  </a:prstClr>
                </a:solidFill>
                <a:latin typeface="Century Gothic" panose="020B0502020202020204" pitchFamily="34" charset="0"/>
              </a:endParaRPr>
            </a:p>
          </p:txBody>
        </p:sp>
        <p:sp>
          <p:nvSpPr>
            <p:cNvPr id="53" name="TextBox 52"/>
            <p:cNvSpPr txBox="1"/>
            <p:nvPr/>
          </p:nvSpPr>
          <p:spPr>
            <a:xfrm>
              <a:off x="7038910" y="3050097"/>
              <a:ext cx="552074"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Spokane</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492,530</a:t>
              </a:r>
              <a:endParaRPr lang="en-US" sz="1000" b="1" i="1" dirty="0">
                <a:solidFill>
                  <a:prstClr val="black">
                    <a:lumMod val="75000"/>
                    <a:lumOff val="25000"/>
                  </a:prstClr>
                </a:solidFill>
                <a:latin typeface="Century Gothic" panose="020B0502020202020204" pitchFamily="34" charset="0"/>
              </a:endParaRPr>
            </a:p>
          </p:txBody>
        </p:sp>
        <p:sp>
          <p:nvSpPr>
            <p:cNvPr id="54" name="TextBox 53"/>
            <p:cNvSpPr txBox="1"/>
            <p:nvPr/>
          </p:nvSpPr>
          <p:spPr>
            <a:xfrm>
              <a:off x="6198841" y="3768082"/>
              <a:ext cx="46911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Adams</a:t>
              </a:r>
            </a:p>
            <a:p>
              <a:pPr algn="ctr" fontAlgn="auto">
                <a:spcBef>
                  <a:spcPts val="0"/>
                </a:spcBef>
                <a:spcAft>
                  <a:spcPts val="0"/>
                </a:spcAft>
              </a:pPr>
              <a:r>
                <a:rPr lang="en-US" sz="1000" b="1" i="1" dirty="0" smtClean="0">
                  <a:solidFill>
                    <a:prstClr val="white"/>
                  </a:solidFill>
                  <a:latin typeface="Century Gothic" panose="020B0502020202020204" pitchFamily="34" charset="0"/>
                </a:rPr>
                <a:t>19,510</a:t>
              </a:r>
              <a:endParaRPr lang="en-US" sz="1000" b="1" i="1" dirty="0">
                <a:solidFill>
                  <a:prstClr val="white"/>
                </a:solidFill>
                <a:latin typeface="Century Gothic" panose="020B0502020202020204" pitchFamily="34" charset="0"/>
              </a:endParaRPr>
            </a:p>
          </p:txBody>
        </p:sp>
        <p:sp>
          <p:nvSpPr>
            <p:cNvPr id="55" name="TextBox 54"/>
            <p:cNvSpPr txBox="1"/>
            <p:nvPr/>
          </p:nvSpPr>
          <p:spPr>
            <a:xfrm>
              <a:off x="6988174" y="3777256"/>
              <a:ext cx="546063"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Whitman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47,940</a:t>
              </a:r>
              <a:endParaRPr lang="en-US" sz="1000" b="1" i="1" dirty="0">
                <a:solidFill>
                  <a:prstClr val="black">
                    <a:lumMod val="75000"/>
                    <a:lumOff val="25000"/>
                  </a:prstClr>
                </a:solidFill>
                <a:latin typeface="Century Gothic" panose="020B0502020202020204" pitchFamily="34" charset="0"/>
              </a:endParaRPr>
            </a:p>
          </p:txBody>
        </p:sp>
        <p:sp>
          <p:nvSpPr>
            <p:cNvPr id="56" name="TextBox 55"/>
            <p:cNvSpPr txBox="1"/>
            <p:nvPr/>
          </p:nvSpPr>
          <p:spPr>
            <a:xfrm>
              <a:off x="6132447" y="4781974"/>
              <a:ext cx="684322"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white"/>
                  </a:solidFill>
                  <a:latin typeface="Century Gothic" panose="020B0502020202020204" pitchFamily="34" charset="0"/>
                </a:rPr>
                <a:t>Walla Walla</a:t>
              </a:r>
            </a:p>
            <a:p>
              <a:pPr algn="ctr" fontAlgn="auto">
                <a:spcBef>
                  <a:spcPts val="0"/>
                </a:spcBef>
                <a:spcAft>
                  <a:spcPts val="0"/>
                </a:spcAft>
              </a:pPr>
              <a:r>
                <a:rPr lang="en-US" sz="1000" b="1" i="1" dirty="0" smtClean="0">
                  <a:solidFill>
                    <a:prstClr val="white"/>
                  </a:solidFill>
                  <a:latin typeface="Century Gothic" panose="020B0502020202020204" pitchFamily="34" charset="0"/>
                </a:rPr>
                <a:t>60,730</a:t>
              </a:r>
              <a:endParaRPr lang="en-US" sz="1000" b="1" i="1" dirty="0">
                <a:solidFill>
                  <a:prstClr val="white"/>
                </a:solidFill>
                <a:latin typeface="Century Gothic" panose="020B0502020202020204" pitchFamily="34" charset="0"/>
              </a:endParaRPr>
            </a:p>
          </p:txBody>
        </p:sp>
        <p:sp>
          <p:nvSpPr>
            <p:cNvPr id="57" name="TextBox 56"/>
            <p:cNvSpPr txBox="1"/>
            <p:nvPr/>
          </p:nvSpPr>
          <p:spPr>
            <a:xfrm>
              <a:off x="6783441" y="4664743"/>
              <a:ext cx="595355"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Columbia</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1,050</a:t>
              </a:r>
              <a:endParaRPr lang="en-US" sz="1000" b="1" i="1" dirty="0">
                <a:solidFill>
                  <a:prstClr val="black">
                    <a:lumMod val="75000"/>
                    <a:lumOff val="25000"/>
                  </a:prstClr>
                </a:solidFill>
                <a:latin typeface="Century Gothic" panose="020B0502020202020204" pitchFamily="34" charset="0"/>
              </a:endParaRPr>
            </a:p>
          </p:txBody>
        </p:sp>
        <p:sp>
          <p:nvSpPr>
            <p:cNvPr id="58" name="TextBox 57"/>
            <p:cNvSpPr txBox="1"/>
            <p:nvPr/>
          </p:nvSpPr>
          <p:spPr>
            <a:xfrm>
              <a:off x="7027247" y="4316070"/>
              <a:ext cx="511198"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Garfield</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2,200</a:t>
              </a:r>
              <a:endParaRPr lang="en-US" sz="1000" b="1" i="1" dirty="0">
                <a:solidFill>
                  <a:prstClr val="black">
                    <a:lumMod val="75000"/>
                    <a:lumOff val="25000"/>
                  </a:prstClr>
                </a:solidFill>
                <a:latin typeface="Century Gothic" panose="020B0502020202020204" pitchFamily="34" charset="0"/>
              </a:endParaRPr>
            </a:p>
          </p:txBody>
        </p:sp>
        <p:sp>
          <p:nvSpPr>
            <p:cNvPr id="59" name="TextBox 58"/>
            <p:cNvSpPr txBox="1"/>
            <p:nvPr/>
          </p:nvSpPr>
          <p:spPr>
            <a:xfrm>
              <a:off x="7373900" y="4698362"/>
              <a:ext cx="435456" cy="400110"/>
            </a:xfrm>
            <a:prstGeom prst="rect">
              <a:avLst/>
            </a:prstGeom>
            <a:noFill/>
            <a:ln w="12700">
              <a:noFill/>
            </a:ln>
          </p:spPr>
          <p:txBody>
            <a:bodyPr wrap="none" rtlCol="0">
              <a:spAutoFit/>
            </a:bodyPr>
            <a:lstStyle/>
            <a:p>
              <a:pPr algn="ctr" fontAlgn="auto">
                <a:spcBef>
                  <a:spcPts val="200"/>
                </a:spcBef>
                <a:spcAft>
                  <a:spcPts val="0"/>
                </a:spcAft>
              </a:pPr>
              <a:r>
                <a:rPr lang="en-US" sz="1000" b="1" dirty="0" smtClean="0">
                  <a:solidFill>
                    <a:prstClr val="black">
                      <a:lumMod val="75000"/>
                      <a:lumOff val="25000"/>
                    </a:prstClr>
                  </a:solidFill>
                  <a:latin typeface="Century Gothic" panose="020B0502020202020204" pitchFamily="34" charset="0"/>
                </a:rPr>
                <a:t>Asotin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22,150</a:t>
              </a:r>
            </a:p>
          </p:txBody>
        </p:sp>
        <p:sp>
          <p:nvSpPr>
            <p:cNvPr id="60" name="TextBox 59"/>
            <p:cNvSpPr txBox="1"/>
            <p:nvPr/>
          </p:nvSpPr>
          <p:spPr>
            <a:xfrm>
              <a:off x="6295066" y="1662712"/>
              <a:ext cx="1139976" cy="246221"/>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white"/>
                  </a:solidFill>
                  <a:latin typeface="Century Gothic" panose="020B0502020202020204" pitchFamily="34" charset="0"/>
                </a:rPr>
                <a:t>(Northeast Tri County)</a:t>
              </a:r>
              <a:endParaRPr lang="en-US" sz="1000" b="1" dirty="0">
                <a:solidFill>
                  <a:prstClr val="white"/>
                </a:solidFill>
                <a:latin typeface="Century Gothic" panose="020B0502020202020204" pitchFamily="34" charset="0"/>
              </a:endParaRPr>
            </a:p>
          </p:txBody>
        </p:sp>
        <p:sp>
          <p:nvSpPr>
            <p:cNvPr id="61" name="TextBox 60"/>
            <p:cNvSpPr txBox="1"/>
            <p:nvPr/>
          </p:nvSpPr>
          <p:spPr>
            <a:xfrm>
              <a:off x="2125400" y="1633938"/>
              <a:ext cx="561692"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San Juan</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16,329</a:t>
              </a:r>
              <a:endParaRPr lang="en-US" sz="1000" b="1" i="1" dirty="0">
                <a:solidFill>
                  <a:prstClr val="black">
                    <a:lumMod val="75000"/>
                    <a:lumOff val="25000"/>
                  </a:prstClr>
                </a:solidFill>
                <a:latin typeface="Century Gothic" panose="020B0502020202020204" pitchFamily="34" charset="0"/>
              </a:endParaRPr>
            </a:p>
          </p:txBody>
        </p:sp>
        <p:sp>
          <p:nvSpPr>
            <p:cNvPr id="62" name="TextBox 61"/>
            <p:cNvSpPr txBox="1"/>
            <p:nvPr/>
          </p:nvSpPr>
          <p:spPr>
            <a:xfrm>
              <a:off x="2566840" y="2986762"/>
              <a:ext cx="489557" cy="400110"/>
            </a:xfrm>
            <a:prstGeom prst="rect">
              <a:avLst/>
            </a:prstGeom>
            <a:noFill/>
            <a:ln w="12700">
              <a:noFill/>
            </a:ln>
          </p:spPr>
          <p:txBody>
            <a:bodyPr wrap="none" rtlCol="0">
              <a:spAutoFit/>
            </a:bodyPr>
            <a:lstStyle/>
            <a:p>
              <a:pPr algn="ct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Kitsap</a:t>
              </a:r>
            </a:p>
            <a:p>
              <a:pPr algn="ctr" fontAlgn="auto">
                <a:spcBef>
                  <a:spcPts val="0"/>
                </a:spcBef>
                <a:spcAft>
                  <a:spcPts val="0"/>
                </a:spcAft>
              </a:pPr>
              <a:r>
                <a:rPr lang="en-US" sz="1000" b="1" i="1" dirty="0" smtClean="0">
                  <a:solidFill>
                    <a:prstClr val="black">
                      <a:lumMod val="75000"/>
                      <a:lumOff val="25000"/>
                    </a:prstClr>
                  </a:solidFill>
                  <a:latin typeface="Century Gothic" panose="020B0502020202020204" pitchFamily="34" charset="0"/>
                </a:rPr>
                <a:t>262,590</a:t>
              </a:r>
              <a:endParaRPr lang="en-US" sz="1000" b="1" i="1" dirty="0">
                <a:solidFill>
                  <a:prstClr val="black">
                    <a:lumMod val="75000"/>
                    <a:lumOff val="25000"/>
                  </a:prstClr>
                </a:solidFill>
                <a:latin typeface="Century Gothic" panose="020B0502020202020204" pitchFamily="34" charset="0"/>
              </a:endParaRPr>
            </a:p>
          </p:txBody>
        </p:sp>
      </p:grpSp>
      <p:sp>
        <p:nvSpPr>
          <p:cNvPr id="124" name="TextBox 123"/>
          <p:cNvSpPr txBox="1"/>
          <p:nvPr userDrawn="1"/>
        </p:nvSpPr>
        <p:spPr>
          <a:xfrm>
            <a:off x="3983079" y="5803980"/>
            <a:ext cx="1747594" cy="400110"/>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Public Health &amp; Human</a:t>
            </a:r>
          </a:p>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Services Department (16)</a:t>
            </a:r>
            <a:endParaRPr lang="en-US" sz="1000" b="1" dirty="0">
              <a:solidFill>
                <a:prstClr val="black">
                  <a:lumMod val="75000"/>
                  <a:lumOff val="25000"/>
                </a:prstClr>
              </a:solidFill>
              <a:latin typeface="Century Gothic" panose="020B0502020202020204" pitchFamily="34" charset="0"/>
            </a:endParaRPr>
          </a:p>
        </p:txBody>
      </p:sp>
      <p:sp>
        <p:nvSpPr>
          <p:cNvPr id="126" name="TextBox 125"/>
          <p:cNvSpPr txBox="1"/>
          <p:nvPr userDrawn="1"/>
        </p:nvSpPr>
        <p:spPr>
          <a:xfrm>
            <a:off x="3974501" y="6255198"/>
            <a:ext cx="1685077" cy="246221"/>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Single County District (8)</a:t>
            </a:r>
            <a:endParaRPr lang="en-US" sz="1000" b="1" dirty="0">
              <a:solidFill>
                <a:prstClr val="black">
                  <a:lumMod val="75000"/>
                  <a:lumOff val="25000"/>
                </a:prstClr>
              </a:solidFill>
              <a:latin typeface="Century Gothic" panose="020B0502020202020204" pitchFamily="34" charset="0"/>
            </a:endParaRPr>
          </a:p>
        </p:txBody>
      </p:sp>
      <p:sp>
        <p:nvSpPr>
          <p:cNvPr id="128" name="TextBox 127"/>
          <p:cNvSpPr txBox="1"/>
          <p:nvPr userDrawn="1"/>
        </p:nvSpPr>
        <p:spPr>
          <a:xfrm>
            <a:off x="7390461" y="5875056"/>
            <a:ext cx="1973617" cy="246221"/>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Public Health Department (8)</a:t>
            </a:r>
            <a:endParaRPr lang="en-US" sz="1000" b="1" dirty="0">
              <a:solidFill>
                <a:prstClr val="black">
                  <a:lumMod val="75000"/>
                  <a:lumOff val="25000"/>
                </a:prstClr>
              </a:solidFill>
              <a:latin typeface="Century Gothic" panose="020B0502020202020204" pitchFamily="34" charset="0"/>
            </a:endParaRPr>
          </a:p>
        </p:txBody>
      </p:sp>
      <p:sp>
        <p:nvSpPr>
          <p:cNvPr id="130" name="TextBox 129"/>
          <p:cNvSpPr txBox="1"/>
          <p:nvPr userDrawn="1"/>
        </p:nvSpPr>
        <p:spPr>
          <a:xfrm>
            <a:off x="7390461" y="6247261"/>
            <a:ext cx="1604927" cy="246221"/>
          </a:xfrm>
          <a:prstGeom prst="rect">
            <a:avLst/>
          </a:prstGeom>
          <a:noFill/>
        </p:spPr>
        <p:txBody>
          <a:bodyPr wrap="none" rtlCol="0">
            <a:spAutoFit/>
          </a:bodyPr>
          <a:lstStyle/>
          <a:p>
            <a:pPr fontAlgn="auto">
              <a:spcBef>
                <a:spcPts val="0"/>
              </a:spcBef>
              <a:spcAft>
                <a:spcPts val="0"/>
              </a:spcAft>
            </a:pPr>
            <a:r>
              <a:rPr lang="en-US" sz="1000" b="1" dirty="0" smtClean="0">
                <a:solidFill>
                  <a:prstClr val="black">
                    <a:lumMod val="75000"/>
                    <a:lumOff val="25000"/>
                  </a:prstClr>
                </a:solidFill>
                <a:latin typeface="Century Gothic" panose="020B0502020202020204" pitchFamily="34" charset="0"/>
              </a:rPr>
              <a:t>Multi County District (3)</a:t>
            </a:r>
            <a:endParaRPr lang="en-US" sz="1000" b="1"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51181387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ditable Washington State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lvl1pPr>
          </a:lstStyle>
          <a:p>
            <a:pPr lvl="0"/>
            <a:r>
              <a:rPr lang="en-US" dirty="0" smtClean="0"/>
              <a:t>Washington State Map 1</a:t>
            </a:r>
            <a:endParaRPr lang="en-US" dirty="0"/>
          </a:p>
        </p:txBody>
      </p:sp>
      <p:sp>
        <p:nvSpPr>
          <p:cNvPr id="82" name="Text Placeholder 77"/>
          <p:cNvSpPr>
            <a:spLocks noGrp="1"/>
          </p:cNvSpPr>
          <p:nvPr>
            <p:ph type="body" sz="quarter" idx="11" hasCustomPrompt="1"/>
          </p:nvPr>
        </p:nvSpPr>
        <p:spPr>
          <a:xfrm>
            <a:off x="992718" y="2858792"/>
            <a:ext cx="3657087" cy="2134650"/>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86" name="Text Placeholder 83"/>
          <p:cNvSpPr>
            <a:spLocks noGrp="1"/>
          </p:cNvSpPr>
          <p:nvPr>
            <p:ph type="body" sz="quarter" idx="12" hasCustomPrompt="1"/>
          </p:nvPr>
        </p:nvSpPr>
        <p:spPr>
          <a:xfrm>
            <a:off x="1366975" y="4993443"/>
            <a:ext cx="1691727"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1</a:t>
            </a:r>
            <a:endParaRPr lang="en-US" dirty="0"/>
          </a:p>
        </p:txBody>
      </p:sp>
      <p:sp>
        <p:nvSpPr>
          <p:cNvPr id="87" name="Text Placeholder 83"/>
          <p:cNvSpPr>
            <a:spLocks noGrp="1"/>
          </p:cNvSpPr>
          <p:nvPr>
            <p:ph type="body" sz="quarter" idx="13" hasCustomPrompt="1"/>
          </p:nvPr>
        </p:nvSpPr>
        <p:spPr>
          <a:xfrm>
            <a:off x="3411782" y="4995011"/>
            <a:ext cx="1545701"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2</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4027426544"/>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ditable Washington State Map 2">
    <p:spTree>
      <p:nvGrpSpPr>
        <p:cNvPr id="1" name=""/>
        <p:cNvGrpSpPr/>
        <p:nvPr/>
      </p:nvGrpSpPr>
      <p:grpSpPr>
        <a:xfrm>
          <a:off x="0" y="0"/>
          <a:ext cx="0" cy="0"/>
          <a:chOff x="0" y="0"/>
          <a:chExt cx="0" cy="0"/>
        </a:xfrm>
      </p:grpSpPr>
      <p:sp>
        <p:nvSpPr>
          <p:cNvPr id="5" name="Rectangle 4"/>
          <p:cNvSpPr/>
          <p:nvPr userDrawn="1"/>
        </p:nvSpPr>
        <p:spPr>
          <a:xfrm>
            <a:off x="6803923" y="0"/>
            <a:ext cx="5388077"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34373E"/>
              </a:solidFill>
            </a:endParaRPr>
          </a:p>
        </p:txBody>
      </p:sp>
      <p:sp>
        <p:nvSpPr>
          <p:cNvPr id="78" name="Text Placeholder 77"/>
          <p:cNvSpPr>
            <a:spLocks noGrp="1"/>
          </p:cNvSpPr>
          <p:nvPr>
            <p:ph type="body" sz="quarter" idx="11" hasCustomPrompt="1"/>
          </p:nvPr>
        </p:nvSpPr>
        <p:spPr>
          <a:xfrm>
            <a:off x="7830294" y="2698533"/>
            <a:ext cx="3657087"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79" name="Text Placeholder 74"/>
          <p:cNvSpPr>
            <a:spLocks noGrp="1"/>
          </p:cNvSpPr>
          <p:nvPr>
            <p:ph type="body" sz="quarter" idx="10" hasCustomPrompt="1"/>
          </p:nvPr>
        </p:nvSpPr>
        <p:spPr>
          <a:xfrm>
            <a:off x="7830293" y="1739980"/>
            <a:ext cx="3657087" cy="954087"/>
          </a:xfrm>
        </p:spPr>
        <p:txBody>
          <a:bodyPr>
            <a:normAutofit/>
          </a:bodyPr>
          <a:lstStyle>
            <a:lvl1pPr marL="0" indent="0">
              <a:buNone/>
              <a:defRPr sz="3000">
                <a:solidFill>
                  <a:schemeClr val="bg1"/>
                </a:solidFill>
              </a:defRPr>
            </a:lvl1pPr>
          </a:lstStyle>
          <a:p>
            <a:pPr lvl="0"/>
            <a:r>
              <a:rPr lang="en-US" dirty="0" smtClean="0"/>
              <a:t>Washington State Map 2</a:t>
            </a:r>
            <a:endParaRPr lang="en-US" dirty="0"/>
          </a:p>
        </p:txBody>
      </p:sp>
      <p:sp>
        <p:nvSpPr>
          <p:cNvPr id="97" name="Text Placeholder 93"/>
          <p:cNvSpPr>
            <a:spLocks noGrp="1"/>
          </p:cNvSpPr>
          <p:nvPr>
            <p:ph type="body" sz="quarter" idx="12" hasCustomPrompt="1"/>
          </p:nvPr>
        </p:nvSpPr>
        <p:spPr>
          <a:xfrm>
            <a:off x="7828782" y="4795984"/>
            <a:ext cx="3658596"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1      10%</a:t>
            </a:r>
            <a:endParaRPr lang="en-US" dirty="0"/>
          </a:p>
        </p:txBody>
      </p:sp>
      <p:sp>
        <p:nvSpPr>
          <p:cNvPr id="98" name="Text Placeholder 93"/>
          <p:cNvSpPr>
            <a:spLocks noGrp="1"/>
          </p:cNvSpPr>
          <p:nvPr>
            <p:ph type="body" sz="quarter" idx="13" hasCustomPrompt="1"/>
          </p:nvPr>
        </p:nvSpPr>
        <p:spPr>
          <a:xfrm>
            <a:off x="7828779" y="5314142"/>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2      10%</a:t>
            </a:r>
            <a:endParaRPr lang="en-US" dirty="0"/>
          </a:p>
        </p:txBody>
      </p:sp>
      <p:sp>
        <p:nvSpPr>
          <p:cNvPr id="99" name="Text Placeholder 93"/>
          <p:cNvSpPr>
            <a:spLocks noGrp="1"/>
          </p:cNvSpPr>
          <p:nvPr>
            <p:ph type="body" sz="quarter" idx="14" hasCustomPrompt="1"/>
          </p:nvPr>
        </p:nvSpPr>
        <p:spPr>
          <a:xfrm>
            <a:off x="7834941" y="5846160"/>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3      80%</a:t>
            </a:r>
            <a:endParaRPr lang="en-US" dirty="0"/>
          </a:p>
        </p:txBody>
      </p:sp>
    </p:spTree>
    <p:extLst>
      <p:ext uri="{BB962C8B-B14F-4D97-AF65-F5344CB8AC3E}">
        <p14:creationId xmlns:p14="http://schemas.microsoft.com/office/powerpoint/2010/main" val="349865026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ditable United States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lvl1pPr>
          </a:lstStyle>
          <a:p>
            <a:pPr lvl="0"/>
            <a:r>
              <a:rPr lang="en-US" dirty="0" smtClean="0"/>
              <a:t>United States Map 1</a:t>
            </a:r>
            <a:endParaRPr lang="en-US" dirty="0"/>
          </a:p>
        </p:txBody>
      </p:sp>
      <p:sp>
        <p:nvSpPr>
          <p:cNvPr id="82" name="Text Placeholder 77"/>
          <p:cNvSpPr>
            <a:spLocks noGrp="1"/>
          </p:cNvSpPr>
          <p:nvPr>
            <p:ph type="body" sz="quarter" idx="11" hasCustomPrompt="1"/>
          </p:nvPr>
        </p:nvSpPr>
        <p:spPr>
          <a:xfrm>
            <a:off x="992718" y="2858791"/>
            <a:ext cx="3657087" cy="2117065"/>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smtClean="0"/>
              <a:t>Text… Click on a state to recolor it. You can add or erase items to the legend below to correspond with your map needs.</a:t>
            </a:r>
            <a:endParaRPr lang="en-US" dirty="0"/>
          </a:p>
        </p:txBody>
      </p:sp>
      <p:sp>
        <p:nvSpPr>
          <p:cNvPr id="6" name="Text Placeholder 83"/>
          <p:cNvSpPr>
            <a:spLocks noGrp="1"/>
          </p:cNvSpPr>
          <p:nvPr>
            <p:ph type="body" sz="quarter" idx="12" hasCustomPrompt="1"/>
          </p:nvPr>
        </p:nvSpPr>
        <p:spPr>
          <a:xfrm>
            <a:off x="1366976" y="4975858"/>
            <a:ext cx="1536939"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1</a:t>
            </a:r>
            <a:endParaRPr lang="en-US" dirty="0"/>
          </a:p>
        </p:txBody>
      </p:sp>
      <p:sp>
        <p:nvSpPr>
          <p:cNvPr id="7" name="Text Placeholder 83"/>
          <p:cNvSpPr>
            <a:spLocks noGrp="1"/>
          </p:cNvSpPr>
          <p:nvPr>
            <p:ph type="body" sz="quarter" idx="13" hasCustomPrompt="1"/>
          </p:nvPr>
        </p:nvSpPr>
        <p:spPr>
          <a:xfrm>
            <a:off x="3411781" y="4977426"/>
            <a:ext cx="1612281" cy="348349"/>
          </a:xfrm>
        </p:spPr>
        <p:txBody>
          <a:bodyPr>
            <a:noAutofit/>
          </a:bodyPr>
          <a:lstStyle>
            <a:lvl1pPr marL="0" indent="0">
              <a:buNone/>
              <a:defRPr sz="1800">
                <a:solidFill>
                  <a:schemeClr val="tx1">
                    <a:lumMod val="75000"/>
                    <a:lumOff val="25000"/>
                  </a:schemeClr>
                </a:solidFill>
              </a:defRPr>
            </a:lvl1pPr>
          </a:lstStyle>
          <a:p>
            <a:pPr lvl="0"/>
            <a:r>
              <a:rPr lang="en-US" dirty="0" smtClean="0"/>
              <a:t>Region 2</a:t>
            </a:r>
            <a:endParaRPr lang="en-US" dirty="0"/>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20229889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ditable United States Map 2">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6803923" y="0"/>
            <a:ext cx="5388077"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34373E"/>
              </a:solidFill>
            </a:endParaRPr>
          </a:p>
        </p:txBody>
      </p:sp>
      <p:sp>
        <p:nvSpPr>
          <p:cNvPr id="12" name="Text Placeholder 77"/>
          <p:cNvSpPr>
            <a:spLocks noGrp="1"/>
          </p:cNvSpPr>
          <p:nvPr>
            <p:ph type="body" sz="quarter" idx="11" hasCustomPrompt="1"/>
          </p:nvPr>
        </p:nvSpPr>
        <p:spPr>
          <a:xfrm>
            <a:off x="7830294" y="2698533"/>
            <a:ext cx="3657087"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smtClean="0"/>
              <a:t>Text… Click on a county to recolor it. You can add or erase items to the legend below to correspond with your map needs.</a:t>
            </a:r>
            <a:endParaRPr lang="en-US" dirty="0"/>
          </a:p>
        </p:txBody>
      </p:sp>
      <p:sp>
        <p:nvSpPr>
          <p:cNvPr id="13" name="Text Placeholder 74"/>
          <p:cNvSpPr>
            <a:spLocks noGrp="1"/>
          </p:cNvSpPr>
          <p:nvPr>
            <p:ph type="body" sz="quarter" idx="10" hasCustomPrompt="1"/>
          </p:nvPr>
        </p:nvSpPr>
        <p:spPr>
          <a:xfrm>
            <a:off x="7830293" y="1739979"/>
            <a:ext cx="3657087" cy="958554"/>
          </a:xfrm>
        </p:spPr>
        <p:txBody>
          <a:bodyPr>
            <a:normAutofit/>
          </a:bodyPr>
          <a:lstStyle>
            <a:lvl1pPr marL="0" indent="0">
              <a:spcBef>
                <a:spcPts val="0"/>
              </a:spcBef>
              <a:buNone/>
              <a:defRPr sz="3000" u="none" baseline="0">
                <a:solidFill>
                  <a:schemeClr val="bg1"/>
                </a:solidFill>
              </a:defRPr>
            </a:lvl1pPr>
          </a:lstStyle>
          <a:p>
            <a:pPr lvl="0"/>
            <a:r>
              <a:rPr lang="en-US" dirty="0" smtClean="0"/>
              <a:t>United States Map 2</a:t>
            </a:r>
            <a:endParaRPr lang="en-US" dirty="0"/>
          </a:p>
        </p:txBody>
      </p:sp>
      <p:sp>
        <p:nvSpPr>
          <p:cNvPr id="17" name="Text Placeholder 93"/>
          <p:cNvSpPr>
            <a:spLocks noGrp="1"/>
          </p:cNvSpPr>
          <p:nvPr>
            <p:ph type="body" sz="quarter" idx="12" hasCustomPrompt="1"/>
          </p:nvPr>
        </p:nvSpPr>
        <p:spPr>
          <a:xfrm>
            <a:off x="7828782" y="4795984"/>
            <a:ext cx="3658596"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1      10%</a:t>
            </a:r>
            <a:endParaRPr lang="en-US" dirty="0"/>
          </a:p>
        </p:txBody>
      </p:sp>
      <p:sp>
        <p:nvSpPr>
          <p:cNvPr id="18" name="Text Placeholder 93"/>
          <p:cNvSpPr>
            <a:spLocks noGrp="1"/>
          </p:cNvSpPr>
          <p:nvPr>
            <p:ph type="body" sz="quarter" idx="13" hasCustomPrompt="1"/>
          </p:nvPr>
        </p:nvSpPr>
        <p:spPr>
          <a:xfrm>
            <a:off x="7828779" y="5314142"/>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2      10%</a:t>
            </a:r>
            <a:endParaRPr lang="en-US" dirty="0"/>
          </a:p>
        </p:txBody>
      </p:sp>
      <p:sp>
        <p:nvSpPr>
          <p:cNvPr id="19" name="Text Placeholder 93"/>
          <p:cNvSpPr>
            <a:spLocks noGrp="1"/>
          </p:cNvSpPr>
          <p:nvPr>
            <p:ph type="body" sz="quarter" idx="14" hasCustomPrompt="1"/>
          </p:nvPr>
        </p:nvSpPr>
        <p:spPr>
          <a:xfrm>
            <a:off x="7834941" y="5846160"/>
            <a:ext cx="3658596"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smtClean="0"/>
              <a:t>Region 3      80%</a:t>
            </a:r>
            <a:endParaRPr lang="en-US" dirty="0"/>
          </a:p>
        </p:txBody>
      </p:sp>
    </p:spTree>
    <p:extLst>
      <p:ext uri="{BB962C8B-B14F-4D97-AF65-F5344CB8AC3E}">
        <p14:creationId xmlns:p14="http://schemas.microsoft.com/office/powerpoint/2010/main" val="57204330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239963"/>
            <a:ext cx="3297767" cy="2487612"/>
          </a:xfrm>
        </p:spPr>
        <p:txBody>
          <a:bodyPr/>
          <a:lstStyle>
            <a:lvl1pPr marL="0" indent="0">
              <a:buNone/>
              <a:defRPr/>
            </a:lvl1pPr>
          </a:lstStyle>
          <a:p>
            <a:r>
              <a:rPr lang="en-US" dirty="0" smtClean="0"/>
              <a:t>Click icon to add picture</a:t>
            </a:r>
            <a:endParaRPr lang="en-US" dirty="0"/>
          </a:p>
        </p:txBody>
      </p:sp>
      <p:sp>
        <p:nvSpPr>
          <p:cNvPr id="18" name="Picture Placeholder 17"/>
          <p:cNvSpPr>
            <a:spLocks noGrp="1"/>
          </p:cNvSpPr>
          <p:nvPr>
            <p:ph type="pic" sz="quarter" idx="13"/>
          </p:nvPr>
        </p:nvSpPr>
        <p:spPr>
          <a:xfrm>
            <a:off x="2423585" y="2239963"/>
            <a:ext cx="3312583" cy="2487612"/>
          </a:xfrm>
        </p:spPr>
        <p:txBody>
          <a:bodyPr/>
          <a:lstStyle>
            <a:lvl1pPr marL="0" indent="0">
              <a:buNone/>
              <a:defRPr/>
            </a:lvl1pPr>
          </a:lstStyle>
          <a:p>
            <a:r>
              <a:rPr lang="en-US" dirty="0" smtClean="0"/>
              <a:t>Click icon to add picture</a:t>
            </a:r>
            <a:endParaRPr lang="en-US" dirty="0"/>
          </a:p>
        </p:txBody>
      </p:sp>
      <p:sp>
        <p:nvSpPr>
          <p:cNvPr id="12" name="Text Placeholder 11"/>
          <p:cNvSpPr>
            <a:spLocks noGrp="1"/>
          </p:cNvSpPr>
          <p:nvPr>
            <p:ph type="body" sz="quarter" idx="10" hasCustomPrompt="1"/>
          </p:nvPr>
        </p:nvSpPr>
        <p:spPr>
          <a:xfrm>
            <a:off x="-11084" y="677872"/>
            <a:ext cx="12192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smtClean="0"/>
              <a:t>Subtitle 1</a:t>
            </a:r>
            <a:endParaRPr lang="en-US" dirty="0"/>
          </a:p>
        </p:txBody>
      </p:sp>
      <p:sp>
        <p:nvSpPr>
          <p:cNvPr id="14" name="Text Placeholder 13"/>
          <p:cNvSpPr>
            <a:spLocks noGrp="1"/>
          </p:cNvSpPr>
          <p:nvPr>
            <p:ph type="body" sz="quarter" idx="11" hasCustomPrompt="1"/>
          </p:nvPr>
        </p:nvSpPr>
        <p:spPr>
          <a:xfrm>
            <a:off x="-11084" y="1115870"/>
            <a:ext cx="12191999" cy="350440"/>
          </a:xfrm>
        </p:spPr>
        <p:txBody>
          <a:bodyPr>
            <a:noAutofit/>
          </a:bodyPr>
          <a:lstStyle>
            <a:lvl1pPr marL="0" indent="0" algn="ctr">
              <a:buNone/>
              <a:defRPr sz="2200">
                <a:solidFill>
                  <a:schemeClr val="tx1">
                    <a:lumMod val="75000"/>
                    <a:lumOff val="25000"/>
                  </a:schemeClr>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dirty="0" smtClean="0"/>
              <a:t>@ location</a:t>
            </a:r>
            <a:endParaRPr lang="en-US" dirty="0"/>
          </a:p>
        </p:txBody>
      </p:sp>
      <p:sp>
        <p:nvSpPr>
          <p:cNvPr id="16" name="Text Placeholder 15"/>
          <p:cNvSpPr>
            <a:spLocks noGrp="1"/>
          </p:cNvSpPr>
          <p:nvPr>
            <p:ph type="body" sz="quarter" idx="12" hasCustomPrompt="1"/>
          </p:nvPr>
        </p:nvSpPr>
        <p:spPr>
          <a:xfrm>
            <a:off x="-11084" y="1539191"/>
            <a:ext cx="12191999" cy="304800"/>
          </a:xfrm>
        </p:spPr>
        <p:txBody>
          <a:bodyPr/>
          <a:lstStyle>
            <a:lvl1pPr marL="0" indent="0" algn="ctr">
              <a:buNone/>
              <a:defRPr sz="1800">
                <a:solidFill>
                  <a:schemeClr val="tx1">
                    <a:lumMod val="75000"/>
                    <a:lumOff val="25000"/>
                  </a:schemeClr>
                </a:solidFill>
              </a:defRPr>
            </a:lvl1pPr>
          </a:lstStyle>
          <a:p>
            <a:pPr lvl="0"/>
            <a:r>
              <a:rPr lang="en-US" dirty="0" smtClean="0"/>
              <a:t>Date</a:t>
            </a:r>
            <a:endParaRPr lang="en-US" dirty="0"/>
          </a:p>
        </p:txBody>
      </p:sp>
      <p:sp>
        <p:nvSpPr>
          <p:cNvPr id="22" name="Text Placeholder 21"/>
          <p:cNvSpPr>
            <a:spLocks noGrp="1"/>
          </p:cNvSpPr>
          <p:nvPr>
            <p:ph type="body" sz="quarter" idx="15" hasCustomPrompt="1"/>
          </p:nvPr>
        </p:nvSpPr>
        <p:spPr>
          <a:xfrm>
            <a:off x="2423586" y="4968656"/>
            <a:ext cx="3312581" cy="412750"/>
          </a:xfrm>
        </p:spPr>
        <p:txBody>
          <a:bodyPr>
            <a:normAutofit/>
          </a:bodyPr>
          <a:lstStyle>
            <a:lvl1pPr marL="0" indent="0" algn="ctr">
              <a:buNone/>
              <a:defRPr sz="2200" b="1">
                <a:solidFill>
                  <a:schemeClr val="tx1">
                    <a:lumMod val="75000"/>
                    <a:lumOff val="25000"/>
                  </a:schemeClr>
                </a:solidFill>
              </a:defRPr>
            </a:lvl1pPr>
          </a:lstStyle>
          <a:p>
            <a:pPr lvl="0"/>
            <a:r>
              <a:rPr lang="en-US" dirty="0" smtClean="0"/>
              <a:t>Name</a:t>
            </a:r>
            <a:endParaRPr lang="en-US" dirty="0"/>
          </a:p>
        </p:txBody>
      </p:sp>
      <p:sp>
        <p:nvSpPr>
          <p:cNvPr id="23" name="Text Placeholder 21"/>
          <p:cNvSpPr>
            <a:spLocks noGrp="1"/>
          </p:cNvSpPr>
          <p:nvPr>
            <p:ph type="body" sz="quarter" idx="16" hasCustomPrompt="1"/>
          </p:nvPr>
        </p:nvSpPr>
        <p:spPr>
          <a:xfrm>
            <a:off x="6535401" y="4966303"/>
            <a:ext cx="3316177" cy="412750"/>
          </a:xfrm>
        </p:spPr>
        <p:txBody>
          <a:bodyPr>
            <a:normAutofit/>
          </a:bodyPr>
          <a:lstStyle>
            <a:lvl1pPr marL="0" indent="0" algn="ctr">
              <a:buNone/>
              <a:defRPr sz="2200" b="1" i="0">
                <a:solidFill>
                  <a:schemeClr val="tx1">
                    <a:lumMod val="75000"/>
                    <a:lumOff val="25000"/>
                  </a:schemeClr>
                </a:solidFill>
              </a:defRPr>
            </a:lvl1pPr>
          </a:lstStyle>
          <a:p>
            <a:pPr lvl="0"/>
            <a:r>
              <a:rPr lang="en-US" dirty="0" smtClean="0"/>
              <a:t>Name</a:t>
            </a:r>
            <a:endParaRPr lang="en-US" dirty="0"/>
          </a:p>
        </p:txBody>
      </p:sp>
      <p:sp>
        <p:nvSpPr>
          <p:cNvPr id="25" name="Text Placeholder 24"/>
          <p:cNvSpPr>
            <a:spLocks noGrp="1"/>
          </p:cNvSpPr>
          <p:nvPr>
            <p:ph type="body" sz="quarter" idx="17" hasCustomPrompt="1"/>
          </p:nvPr>
        </p:nvSpPr>
        <p:spPr>
          <a:xfrm>
            <a:off x="2423585" y="5402255"/>
            <a:ext cx="3312583"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6" name="Text Placeholder 24"/>
          <p:cNvSpPr>
            <a:spLocks noGrp="1"/>
          </p:cNvSpPr>
          <p:nvPr>
            <p:ph type="body" sz="quarter" idx="18" hasCustomPrompt="1"/>
          </p:nvPr>
        </p:nvSpPr>
        <p:spPr>
          <a:xfrm>
            <a:off x="6535401" y="5402061"/>
            <a:ext cx="3316176" cy="314335"/>
          </a:xfrm>
        </p:spPr>
        <p:txBody>
          <a:bodyPr/>
          <a:lstStyle>
            <a:lvl1pPr marL="0" indent="0" algn="ctr">
              <a:buNone/>
              <a:defRPr sz="2000" i="1">
                <a:solidFill>
                  <a:srgbClr val="404040"/>
                </a:solidFill>
              </a:defRPr>
            </a:lvl1pPr>
          </a:lstStyle>
          <a:p>
            <a:pPr lvl="0"/>
            <a:r>
              <a:rPr lang="en-US" dirty="0" smtClean="0"/>
              <a:t>Title</a:t>
            </a:r>
            <a:endParaRPr lang="en-US" dirty="0"/>
          </a:p>
        </p:txBody>
      </p:sp>
      <p:sp>
        <p:nvSpPr>
          <p:cNvPr id="28" name="Text Placeholder 27"/>
          <p:cNvSpPr>
            <a:spLocks noGrp="1"/>
          </p:cNvSpPr>
          <p:nvPr>
            <p:ph type="body" sz="quarter" idx="19" hasCustomPrompt="1"/>
          </p:nvPr>
        </p:nvSpPr>
        <p:spPr>
          <a:xfrm>
            <a:off x="2423585" y="5746218"/>
            <a:ext cx="3312583" cy="374650"/>
          </a:xfrm>
        </p:spPr>
        <p:txBody>
          <a:bodyPr>
            <a:normAutofit/>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
        <p:nvSpPr>
          <p:cNvPr id="29" name="Text Placeholder 27"/>
          <p:cNvSpPr>
            <a:spLocks noGrp="1"/>
          </p:cNvSpPr>
          <p:nvPr>
            <p:ph type="body" sz="quarter" idx="20" hasCustomPrompt="1"/>
          </p:nvPr>
        </p:nvSpPr>
        <p:spPr>
          <a:xfrm>
            <a:off x="6544173" y="5742722"/>
            <a:ext cx="3312583" cy="374650"/>
          </a:xfrm>
        </p:spPr>
        <p:txBody>
          <a:bodyPr>
            <a:normAutofit/>
          </a:bodyPr>
          <a:lstStyle>
            <a:lvl1pPr marL="0" indent="0" algn="ctr">
              <a:buNone/>
              <a:defRPr sz="2000">
                <a:solidFill>
                  <a:schemeClr val="tx1">
                    <a:lumMod val="75000"/>
                    <a:lumOff val="25000"/>
                  </a:schemeClr>
                </a:solidFill>
              </a:defRPr>
            </a:lvl1pPr>
          </a:lstStyle>
          <a:p>
            <a:pPr lvl="0"/>
            <a:r>
              <a:rPr lang="en-US" dirty="0" smtClean="0"/>
              <a:t>Program</a:t>
            </a:r>
            <a:endParaRPr lang="en-US" dirty="0"/>
          </a:p>
        </p:txBody>
      </p:sp>
    </p:spTree>
    <p:extLst>
      <p:ext uri="{BB962C8B-B14F-4D97-AF65-F5344CB8AC3E}">
        <p14:creationId xmlns:p14="http://schemas.microsoft.com/office/powerpoint/2010/main" val="77858906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ditable World Map">
    <p:spTree>
      <p:nvGrpSpPr>
        <p:cNvPr id="1" name=""/>
        <p:cNvGrpSpPr/>
        <p:nvPr/>
      </p:nvGrpSpPr>
      <p:grpSpPr>
        <a:xfrm>
          <a:off x="0" y="0"/>
          <a:ext cx="0" cy="0"/>
          <a:chOff x="0" y="0"/>
          <a:chExt cx="0" cy="0"/>
        </a:xfrm>
      </p:grpSpPr>
      <p:cxnSp>
        <p:nvCxnSpPr>
          <p:cNvPr id="8" name="Straight Connector 7"/>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000">
                <a:solidFill>
                  <a:schemeClr val="tx1">
                    <a:lumMod val="75000"/>
                    <a:lumOff val="25000"/>
                  </a:schemeClr>
                </a:solidFill>
              </a:defRPr>
            </a:lvl1pPr>
          </a:lstStyle>
          <a:p>
            <a:pPr lvl="0"/>
            <a:r>
              <a:rPr lang="en-US" dirty="0" smtClean="0"/>
              <a:t>Editable World Map</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57942498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5715" y="1328060"/>
            <a:ext cx="10755085" cy="44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5763752" y="1246350"/>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9236" y="623453"/>
            <a:ext cx="12192000" cy="553998"/>
          </a:xfrm>
          <a:prstGeom prst="rect">
            <a:avLst/>
          </a:prstGeom>
          <a:noFill/>
        </p:spPr>
        <p:txBody>
          <a:bodyPr wrap="square" rtlCol="0">
            <a:spAutoFit/>
          </a:bodyPr>
          <a:lstStyle/>
          <a:p>
            <a:pPr algn="ctr" fontAlgn="auto">
              <a:spcBef>
                <a:spcPts val="0"/>
              </a:spcBef>
              <a:spcAft>
                <a:spcPts val="0"/>
              </a:spcAft>
            </a:pPr>
            <a:r>
              <a:rPr lang="en-US" sz="3000" dirty="0" smtClean="0">
                <a:solidFill>
                  <a:prstClr val="black">
                    <a:lumMod val="75000"/>
                    <a:lumOff val="25000"/>
                  </a:prstClr>
                </a:solidFill>
                <a:latin typeface="Century Gothic" panose="020B0502020202020204" pitchFamily="34" charset="0"/>
              </a:rPr>
              <a:t>Public Health System</a:t>
            </a:r>
            <a:endParaRPr lang="en-US" sz="3000" dirty="0">
              <a:solidFill>
                <a:prstClr val="black">
                  <a:lumMod val="75000"/>
                  <a:lumOff val="25000"/>
                </a:prstClr>
              </a:solidFill>
              <a:latin typeface="Century Gothic" panose="020B0502020202020204" pitchFamily="34" charset="0"/>
            </a:endParaRPr>
          </a:p>
        </p:txBody>
      </p:sp>
      <p:sp>
        <p:nvSpPr>
          <p:cNvPr id="10" name="Rectangle 9"/>
          <p:cNvSpPr/>
          <p:nvPr userDrawn="1"/>
        </p:nvSpPr>
        <p:spPr>
          <a:xfrm>
            <a:off x="7668669" y="5150530"/>
            <a:ext cx="3701388" cy="1564531"/>
          </a:xfrm>
          <a:prstGeom prst="rect">
            <a:avLst/>
          </a:prstGeom>
        </p:spPr>
        <p:txBody>
          <a:bodyPr wrap="square">
            <a:spAutoFit/>
          </a:bodyPr>
          <a:lstStyle/>
          <a:p>
            <a:pPr marL="1588" fontAlgn="auto">
              <a:spcBef>
                <a:spcPts val="900"/>
              </a:spcBef>
              <a:spcAft>
                <a:spcPts val="0"/>
              </a:spcAft>
            </a:pPr>
            <a:r>
              <a:rPr lang="en-US" sz="1600" dirty="0">
                <a:solidFill>
                  <a:prstClr val="black">
                    <a:lumMod val="75000"/>
                    <a:lumOff val="25000"/>
                  </a:prstClr>
                </a:solidFill>
                <a:latin typeface="Century Gothic" panose="020B0502020202020204" pitchFamily="34" charset="0"/>
              </a:rPr>
              <a:t>Partners</a:t>
            </a:r>
          </a:p>
          <a:p>
            <a:pPr marL="1588" fontAlgn="auto">
              <a:spcBef>
                <a:spcPts val="200"/>
              </a:spcBef>
              <a:spcAft>
                <a:spcPts val="0"/>
              </a:spcAft>
            </a:pPr>
            <a:r>
              <a:rPr lang="en-US" sz="1300" dirty="0">
                <a:solidFill>
                  <a:prstClr val="black">
                    <a:lumMod val="75000"/>
                    <a:lumOff val="25000"/>
                  </a:prstClr>
                </a:solidFill>
                <a:latin typeface="Century Gothic" panose="020B0502020202020204" pitchFamily="34" charset="0"/>
              </a:rPr>
              <a:t>Health Care Delivery System</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Professional Associations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Academic Institutions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Non-Profit Organizations</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Private Sector</a:t>
            </a:r>
          </a:p>
          <a:p>
            <a:pPr marL="1588" fontAlgn="auto">
              <a:spcBef>
                <a:spcPts val="0"/>
              </a:spcBef>
              <a:spcAft>
                <a:spcPts val="0"/>
              </a:spcAft>
            </a:pPr>
            <a:r>
              <a:rPr lang="en-US" sz="1300" dirty="0">
                <a:solidFill>
                  <a:prstClr val="black">
                    <a:lumMod val="75000"/>
                    <a:lumOff val="25000"/>
                  </a:prstClr>
                </a:solidFill>
                <a:latin typeface="Century Gothic" panose="020B0502020202020204" pitchFamily="34" charset="0"/>
              </a:rPr>
              <a:t>Other Stakeholders</a:t>
            </a:r>
          </a:p>
        </p:txBody>
      </p:sp>
      <p:sp>
        <p:nvSpPr>
          <p:cNvPr id="11" name="Oval 10"/>
          <p:cNvSpPr/>
          <p:nvPr userDrawn="1"/>
        </p:nvSpPr>
        <p:spPr>
          <a:xfrm>
            <a:off x="2140794" y="3694148"/>
            <a:ext cx="6095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2" name="Rectangle 11"/>
          <p:cNvSpPr/>
          <p:nvPr userDrawn="1"/>
        </p:nvSpPr>
        <p:spPr>
          <a:xfrm>
            <a:off x="1727200" y="3199107"/>
            <a:ext cx="914400" cy="433387"/>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7" name="Rectangle 16"/>
          <p:cNvSpPr/>
          <p:nvPr userDrawn="1"/>
        </p:nvSpPr>
        <p:spPr>
          <a:xfrm>
            <a:off x="389182" y="5068873"/>
            <a:ext cx="3203764" cy="369332"/>
          </a:xfrm>
          <a:prstGeom prst="rect">
            <a:avLst/>
          </a:prstGeom>
          <a:solidFill>
            <a:schemeClr val="bg1"/>
          </a:solidFill>
        </p:spPr>
        <p:txBody>
          <a:bodyPr wrap="square">
            <a:spAutoFit/>
          </a:bodyPr>
          <a:lstStyle/>
          <a:p>
            <a:pPr fontAlgn="auto">
              <a:spcBef>
                <a:spcPts val="0"/>
              </a:spcBef>
              <a:spcAft>
                <a:spcPts val="0"/>
              </a:spcAft>
            </a:pPr>
            <a:r>
              <a:rPr lang="en-US" sz="1800" dirty="0" smtClean="0">
                <a:solidFill>
                  <a:srgbClr val="349D96"/>
                </a:solidFill>
                <a:latin typeface="Century Gothic" panose="020B0502020202020204" pitchFamily="34" charset="0"/>
              </a:rPr>
              <a:t>WASHINGTON STATE</a:t>
            </a:r>
            <a:endParaRPr lang="en-US" sz="1800" dirty="0">
              <a:solidFill>
                <a:srgbClr val="349D96"/>
              </a:solidFill>
              <a:latin typeface="Century Gothic" panose="020B0502020202020204" pitchFamily="34" charset="0"/>
            </a:endParaRPr>
          </a:p>
        </p:txBody>
      </p:sp>
      <p:cxnSp>
        <p:nvCxnSpPr>
          <p:cNvPr id="18" name="Straight Connector 17"/>
          <p:cNvCxnSpPr/>
          <p:nvPr userDrawn="1"/>
        </p:nvCxnSpPr>
        <p:spPr>
          <a:xfrm>
            <a:off x="2171273" y="5966966"/>
            <a:ext cx="5606935" cy="9292"/>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2171272" y="3696252"/>
            <a:ext cx="3" cy="2270714"/>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4362412" y="5688106"/>
            <a:ext cx="317690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0" name="Rectangle 19"/>
          <p:cNvSpPr/>
          <p:nvPr userDrawn="1"/>
        </p:nvSpPr>
        <p:spPr>
          <a:xfrm>
            <a:off x="4302860" y="5149476"/>
            <a:ext cx="3556000" cy="1164421"/>
          </a:xfrm>
          <a:prstGeom prst="rect">
            <a:avLst/>
          </a:prstGeom>
          <a:noFill/>
        </p:spPr>
        <p:txBody>
          <a:bodyPr wrap="square">
            <a:spAutoFit/>
          </a:bodyPr>
          <a:lstStyle/>
          <a:p>
            <a:pPr fontAlgn="auto">
              <a:spcBef>
                <a:spcPts val="900"/>
              </a:spcBef>
              <a:spcAft>
                <a:spcPts val="0"/>
              </a:spcAft>
            </a:pPr>
            <a:r>
              <a:rPr lang="en-US" sz="1600" dirty="0" smtClean="0">
                <a:solidFill>
                  <a:prstClr val="black">
                    <a:lumMod val="75000"/>
                    <a:lumOff val="25000"/>
                  </a:prstClr>
                </a:solidFill>
                <a:latin typeface="Century Gothic" panose="020B0502020202020204" pitchFamily="34" charset="0"/>
              </a:rPr>
              <a:t>Government</a:t>
            </a:r>
          </a:p>
          <a:p>
            <a:pPr fontAlgn="auto">
              <a:spcBef>
                <a:spcPts val="200"/>
              </a:spcBef>
              <a:spcAft>
                <a:spcPts val="0"/>
              </a:spcAft>
            </a:pPr>
            <a:r>
              <a:rPr lang="en-US" sz="1300" dirty="0" smtClean="0">
                <a:solidFill>
                  <a:prstClr val="black">
                    <a:lumMod val="75000"/>
                    <a:lumOff val="25000"/>
                  </a:prstClr>
                </a:solidFill>
                <a:latin typeface="Century Gothic" panose="020B0502020202020204" pitchFamily="34" charset="0"/>
              </a:rPr>
              <a:t>Department </a:t>
            </a:r>
            <a:r>
              <a:rPr lang="en-US" sz="1300" dirty="0">
                <a:solidFill>
                  <a:prstClr val="black">
                    <a:lumMod val="75000"/>
                    <a:lumOff val="25000"/>
                  </a:prstClr>
                </a:solidFill>
                <a:latin typeface="Century Gothic" panose="020B0502020202020204" pitchFamily="34" charset="0"/>
              </a:rPr>
              <a:t>of </a:t>
            </a:r>
            <a:r>
              <a:rPr lang="en-US" sz="1300" dirty="0" smtClean="0">
                <a:solidFill>
                  <a:prstClr val="black">
                    <a:lumMod val="75000"/>
                    <a:lumOff val="25000"/>
                  </a:prstClr>
                </a:solidFill>
                <a:latin typeface="Century Gothic" panose="020B0502020202020204" pitchFamily="34" charset="0"/>
              </a:rPr>
              <a:t>Health</a:t>
            </a:r>
          </a:p>
          <a:p>
            <a:pPr fontAlgn="auto">
              <a:spcBef>
                <a:spcPts val="0"/>
              </a:spcBef>
              <a:spcAft>
                <a:spcPts val="0"/>
              </a:spcAft>
            </a:pPr>
            <a:r>
              <a:rPr lang="en-US" sz="1300" dirty="0" smtClean="0">
                <a:solidFill>
                  <a:prstClr val="black">
                    <a:lumMod val="75000"/>
                    <a:lumOff val="25000"/>
                  </a:prstClr>
                </a:solidFill>
                <a:latin typeface="Century Gothic" panose="020B0502020202020204" pitchFamily="34" charset="0"/>
              </a:rPr>
              <a:t>State Board of Health</a:t>
            </a:r>
            <a:endParaRPr lang="en-US" sz="1300" dirty="0">
              <a:solidFill>
                <a:prstClr val="black">
                  <a:lumMod val="75000"/>
                  <a:lumOff val="25000"/>
                </a:prstClr>
              </a:solidFill>
              <a:latin typeface="Century Gothic" panose="020B0502020202020204" pitchFamily="34" charset="0"/>
            </a:endParaRPr>
          </a:p>
          <a:p>
            <a:pPr fontAlgn="auto">
              <a:spcBef>
                <a:spcPts val="0"/>
              </a:spcBef>
              <a:spcAft>
                <a:spcPts val="0"/>
              </a:spcAft>
            </a:pPr>
            <a:r>
              <a:rPr lang="en-US" sz="1300" dirty="0">
                <a:solidFill>
                  <a:prstClr val="black">
                    <a:lumMod val="75000"/>
                    <a:lumOff val="25000"/>
                  </a:prstClr>
                </a:solidFill>
                <a:latin typeface="Century Gothic" panose="020B0502020202020204" pitchFamily="34" charset="0"/>
              </a:rPr>
              <a:t>Local Health </a:t>
            </a:r>
            <a:r>
              <a:rPr lang="en-US" sz="1300" dirty="0" smtClean="0">
                <a:solidFill>
                  <a:prstClr val="black">
                    <a:lumMod val="75000"/>
                    <a:lumOff val="25000"/>
                  </a:prstClr>
                </a:solidFill>
                <a:latin typeface="Century Gothic" panose="020B0502020202020204" pitchFamily="34" charset="0"/>
              </a:rPr>
              <a:t>Jurisdictions (35)</a:t>
            </a:r>
            <a:endParaRPr lang="en-US" sz="1300" dirty="0">
              <a:solidFill>
                <a:prstClr val="black">
                  <a:lumMod val="75000"/>
                  <a:lumOff val="25000"/>
                </a:prstClr>
              </a:solidFill>
              <a:latin typeface="Century Gothic" panose="020B0502020202020204" pitchFamily="34" charset="0"/>
            </a:endParaRPr>
          </a:p>
          <a:p>
            <a:pPr fontAlgn="auto">
              <a:spcBef>
                <a:spcPts val="0"/>
              </a:spcBef>
              <a:spcAft>
                <a:spcPts val="0"/>
              </a:spcAft>
            </a:pPr>
            <a:r>
              <a:rPr lang="en-US" sz="1300" dirty="0" smtClean="0">
                <a:solidFill>
                  <a:prstClr val="black">
                    <a:lumMod val="75000"/>
                    <a:lumOff val="25000"/>
                  </a:prstClr>
                </a:solidFill>
                <a:latin typeface="Century Gothic" panose="020B0502020202020204" pitchFamily="34" charset="0"/>
              </a:rPr>
              <a:t>Tribal Nations (29)</a:t>
            </a:r>
            <a:endParaRPr lang="en-US" sz="13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63750181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3431263"/>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620956" y="3933309"/>
            <a:ext cx="9001776"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12" name="Text Placeholder 2"/>
          <p:cNvSpPr>
            <a:spLocks noGrp="1"/>
          </p:cNvSpPr>
          <p:nvPr>
            <p:ph type="body" sz="quarter" idx="13" hasCustomPrompt="1"/>
          </p:nvPr>
        </p:nvSpPr>
        <p:spPr>
          <a:xfrm>
            <a:off x="1619537" y="4903935"/>
            <a:ext cx="9003195" cy="1363195"/>
          </a:xfrm>
        </p:spPr>
        <p:txBody>
          <a:bodyPr>
            <a:normAutofit/>
          </a:bodyPr>
          <a:lstStyle>
            <a:lvl1pPr marL="0" indent="0">
              <a:buNone/>
              <a:defRPr sz="180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87506624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4778820"/>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620956" y="5297702"/>
            <a:ext cx="9001776"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57901942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3773978"/>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119447" y="5297702"/>
            <a:ext cx="9986357"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19329018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3773978"/>
          </a:xfrm>
        </p:spPr>
        <p:txBody>
          <a:bodyPr/>
          <a:lstStyle>
            <a:lvl1pPr marL="0" indent="0">
              <a:buNone/>
              <a:defRPr/>
            </a:lvl1pPr>
          </a:lstStyle>
          <a:p>
            <a:r>
              <a:rPr lang="en-US" dirty="0" smtClean="0"/>
              <a:t>Click icon to add picture</a:t>
            </a:r>
            <a:endParaRPr lang="en-US" dirty="0"/>
          </a:p>
        </p:txBody>
      </p:sp>
      <p:sp>
        <p:nvSpPr>
          <p:cNvPr id="11" name="Text Placeholder 2"/>
          <p:cNvSpPr>
            <a:spLocks noGrp="1"/>
          </p:cNvSpPr>
          <p:nvPr>
            <p:ph type="body" sz="quarter" idx="12" hasCustomPrompt="1"/>
          </p:nvPr>
        </p:nvSpPr>
        <p:spPr>
          <a:xfrm>
            <a:off x="1119447" y="5021477"/>
            <a:ext cx="9923549"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smtClean="0"/>
              <a:t>Text…</a:t>
            </a:r>
            <a:endParaRPr lang="en-US" dirty="0"/>
          </a:p>
        </p:txBody>
      </p:sp>
      <p:sp>
        <p:nvSpPr>
          <p:cNvPr id="4" name="Picture Placeholder 17"/>
          <p:cNvSpPr>
            <a:spLocks noGrp="1"/>
          </p:cNvSpPr>
          <p:nvPr>
            <p:ph type="pic" sz="quarter" idx="13"/>
          </p:nvPr>
        </p:nvSpPr>
        <p:spPr>
          <a:xfrm>
            <a:off x="6365702" y="814647"/>
            <a:ext cx="4677295" cy="3773978"/>
          </a:xfrm>
        </p:spPr>
        <p:txBody>
          <a:bodyPr/>
          <a:lstStyle>
            <a:lvl1pPr marL="0" indent="0">
              <a:buNone/>
              <a:defRPr/>
            </a:lvl1pPr>
          </a:lstStyle>
          <a:p>
            <a:r>
              <a:rPr lang="en-US" dirty="0" smtClean="0"/>
              <a:t>Click icon to add picture</a:t>
            </a:r>
            <a:endParaRPr lang="en-US" dirty="0"/>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65963078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6865315"/>
          </a:xfrm>
        </p:spPr>
        <p:txBody>
          <a:bodyPr/>
          <a:lstStyle>
            <a:lvl1pPr marL="0" indent="0">
              <a:buNone/>
              <a:defRPr/>
            </a:lvl1pPr>
          </a:lstStyle>
          <a:p>
            <a:r>
              <a:rPr lang="en-US" dirty="0" smtClean="0"/>
              <a:t>Click icon to add picture</a:t>
            </a:r>
            <a:endParaRPr lang="en-US" dirty="0"/>
          </a:p>
        </p:txBody>
      </p:sp>
    </p:spTree>
    <p:extLst>
      <p:ext uri="{BB962C8B-B14F-4D97-AF65-F5344CB8AC3E}">
        <p14:creationId xmlns:p14="http://schemas.microsoft.com/office/powerpoint/2010/main" val="366434062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1031777"/>
            <a:ext cx="12192000" cy="4778820"/>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18088058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5228706"/>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2060910177"/>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5187142"/>
          </a:xfrm>
        </p:spPr>
        <p:txBody>
          <a:bodyPr/>
          <a:lstStyle>
            <a:lvl1pPr marL="0" indent="0">
              <a:buNone/>
              <a:defRPr/>
            </a:lvl1pPr>
          </a:lstStyle>
          <a:p>
            <a:r>
              <a:rPr lang="en-US" dirty="0" smtClean="0"/>
              <a:t>Click icon to add picture</a:t>
            </a:r>
            <a:endParaRPr lang="en-US" dirty="0"/>
          </a:p>
        </p:txBody>
      </p:sp>
      <p:sp>
        <p:nvSpPr>
          <p:cNvPr id="4" name="Picture Placeholder 17"/>
          <p:cNvSpPr>
            <a:spLocks noGrp="1"/>
          </p:cNvSpPr>
          <p:nvPr>
            <p:ph type="pic" sz="quarter" idx="13"/>
          </p:nvPr>
        </p:nvSpPr>
        <p:spPr>
          <a:xfrm>
            <a:off x="6365702" y="814647"/>
            <a:ext cx="4677295" cy="5187142"/>
          </a:xfrm>
        </p:spPr>
        <p:txBody>
          <a:bodyPr/>
          <a:lstStyle>
            <a:lvl1pPr marL="0" indent="0">
              <a:buNone/>
              <a:defRPr/>
            </a:lvl1pPr>
          </a:lstStyle>
          <a:p>
            <a:r>
              <a:rPr lang="en-US" dirty="0" smtClean="0"/>
              <a:t>Click icon to add picture</a:t>
            </a:r>
            <a:endParaRPr lang="en-US" dirty="0"/>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fontAlgn="auto">
              <a:spcBef>
                <a:spcPts val="0"/>
              </a:spcBef>
              <a:spcAft>
                <a:spcPts val="0"/>
              </a:spcAft>
            </a:pPr>
            <a:r>
              <a:rPr lang="en-US" sz="1800" dirty="0" smtClean="0">
                <a:solidFill>
                  <a:srgbClr val="349D96"/>
                </a:solidFill>
                <a:latin typeface="Century Gothic" panose="020B0502020202020204" pitchFamily="34" charset="0"/>
              </a:rPr>
              <a:t>WA State DOH </a:t>
            </a:r>
            <a:r>
              <a:rPr lang="en-US" sz="1800" dirty="0" smtClean="0">
                <a:solidFill>
                  <a:prstClr val="black">
                    <a:lumMod val="75000"/>
                    <a:lumOff val="25000"/>
                  </a:prstClr>
                </a:solidFill>
                <a:latin typeface="Century Gothic" panose="020B0502020202020204" pitchFamily="34" charset="0"/>
              </a:rPr>
              <a:t>| </a:t>
            </a:r>
            <a:fld id="{647B4F43-D519-4C1F-A815-23EAD624CF95}" type="slidenum">
              <a:rPr lang="en-US" sz="1800" smtClean="0">
                <a:solidFill>
                  <a:prstClr val="black">
                    <a:lumMod val="75000"/>
                    <a:lumOff val="25000"/>
                  </a:prstClr>
                </a:solidFill>
                <a:latin typeface="Century Gothic" panose="020B0502020202020204" pitchFamily="34" charset="0"/>
              </a:rPr>
              <a:pPr algn="ctr" fontAlgn="auto">
                <a:spcBef>
                  <a:spcPts val="0"/>
                </a:spcBef>
                <a:spcAft>
                  <a:spcPts val="0"/>
                </a:spcAft>
              </a:pPr>
              <a:t>‹#›</a:t>
            </a:fld>
            <a:endParaRPr lang="en-US" sz="180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1831192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61" Type="http://schemas.openxmlformats.org/officeDocument/2006/relationships/theme" Target="../theme/theme2.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50" Type="http://schemas.openxmlformats.org/officeDocument/2006/relationships/slideLayout" Target="../slideLayouts/slideLayout172.xml"/><Relationship Id="rId55" Type="http://schemas.openxmlformats.org/officeDocument/2006/relationships/slideLayout" Target="../slideLayouts/slideLayout177.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41" Type="http://schemas.openxmlformats.org/officeDocument/2006/relationships/slideLayout" Target="../slideLayouts/slideLayout163.xml"/><Relationship Id="rId54" Type="http://schemas.openxmlformats.org/officeDocument/2006/relationships/slideLayout" Target="../slideLayouts/slideLayout17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3" Type="http://schemas.openxmlformats.org/officeDocument/2006/relationships/slideLayout" Target="../slideLayouts/slideLayout175.xml"/><Relationship Id="rId58" Type="http://schemas.openxmlformats.org/officeDocument/2006/relationships/slideLayout" Target="../slideLayouts/slideLayout180.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57" Type="http://schemas.openxmlformats.org/officeDocument/2006/relationships/slideLayout" Target="../slideLayouts/slideLayout179.xml"/><Relationship Id="rId61" Type="http://schemas.openxmlformats.org/officeDocument/2006/relationships/theme" Target="../theme/theme3.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60" Type="http://schemas.openxmlformats.org/officeDocument/2006/relationships/slideLayout" Target="../slideLayouts/slideLayout18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56" Type="http://schemas.openxmlformats.org/officeDocument/2006/relationships/slideLayout" Target="../slideLayouts/slideLayout178.xml"/><Relationship Id="rId8" Type="http://schemas.openxmlformats.org/officeDocument/2006/relationships/slideLayout" Target="../slideLayouts/slideLayout130.xml"/><Relationship Id="rId51" Type="http://schemas.openxmlformats.org/officeDocument/2006/relationships/slideLayout" Target="../slideLayouts/slideLayout173.xml"/><Relationship Id="rId3" Type="http://schemas.openxmlformats.org/officeDocument/2006/relationships/slideLayout" Target="../slideLayouts/slideLayout125.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59" Type="http://schemas.openxmlformats.org/officeDocument/2006/relationships/slideLayout" Target="../slideLayouts/slideLayout18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08.xml"/><Relationship Id="rId117" Type="http://schemas.openxmlformats.org/officeDocument/2006/relationships/slideLayout" Target="../slideLayouts/slideLayout299.xml"/><Relationship Id="rId21" Type="http://schemas.openxmlformats.org/officeDocument/2006/relationships/slideLayout" Target="../slideLayouts/slideLayout203.xml"/><Relationship Id="rId42" Type="http://schemas.openxmlformats.org/officeDocument/2006/relationships/slideLayout" Target="../slideLayouts/slideLayout224.xml"/><Relationship Id="rId47" Type="http://schemas.openxmlformats.org/officeDocument/2006/relationships/slideLayout" Target="../slideLayouts/slideLayout229.xml"/><Relationship Id="rId63" Type="http://schemas.openxmlformats.org/officeDocument/2006/relationships/slideLayout" Target="../slideLayouts/slideLayout245.xml"/><Relationship Id="rId68" Type="http://schemas.openxmlformats.org/officeDocument/2006/relationships/slideLayout" Target="../slideLayouts/slideLayout250.xml"/><Relationship Id="rId84" Type="http://schemas.openxmlformats.org/officeDocument/2006/relationships/slideLayout" Target="../slideLayouts/slideLayout266.xml"/><Relationship Id="rId89" Type="http://schemas.openxmlformats.org/officeDocument/2006/relationships/slideLayout" Target="../slideLayouts/slideLayout271.xml"/><Relationship Id="rId112" Type="http://schemas.openxmlformats.org/officeDocument/2006/relationships/slideLayout" Target="../slideLayouts/slideLayout294.xml"/><Relationship Id="rId16" Type="http://schemas.openxmlformats.org/officeDocument/2006/relationships/slideLayout" Target="../slideLayouts/slideLayout198.xml"/><Relationship Id="rId107" Type="http://schemas.openxmlformats.org/officeDocument/2006/relationships/slideLayout" Target="../slideLayouts/slideLayout289.xml"/><Relationship Id="rId11" Type="http://schemas.openxmlformats.org/officeDocument/2006/relationships/slideLayout" Target="../slideLayouts/slideLayout193.xml"/><Relationship Id="rId32" Type="http://schemas.openxmlformats.org/officeDocument/2006/relationships/slideLayout" Target="../slideLayouts/slideLayout214.xml"/><Relationship Id="rId37" Type="http://schemas.openxmlformats.org/officeDocument/2006/relationships/slideLayout" Target="../slideLayouts/slideLayout219.xml"/><Relationship Id="rId53" Type="http://schemas.openxmlformats.org/officeDocument/2006/relationships/slideLayout" Target="../slideLayouts/slideLayout235.xml"/><Relationship Id="rId58" Type="http://schemas.openxmlformats.org/officeDocument/2006/relationships/slideLayout" Target="../slideLayouts/slideLayout240.xml"/><Relationship Id="rId74" Type="http://schemas.openxmlformats.org/officeDocument/2006/relationships/slideLayout" Target="../slideLayouts/slideLayout256.xml"/><Relationship Id="rId79" Type="http://schemas.openxmlformats.org/officeDocument/2006/relationships/slideLayout" Target="../slideLayouts/slideLayout261.xml"/><Relationship Id="rId102" Type="http://schemas.openxmlformats.org/officeDocument/2006/relationships/slideLayout" Target="../slideLayouts/slideLayout284.xml"/><Relationship Id="rId123" Type="http://schemas.openxmlformats.org/officeDocument/2006/relationships/slideLayout" Target="../slideLayouts/slideLayout305.xml"/><Relationship Id="rId5" Type="http://schemas.openxmlformats.org/officeDocument/2006/relationships/slideLayout" Target="../slideLayouts/slideLayout187.xml"/><Relationship Id="rId90" Type="http://schemas.openxmlformats.org/officeDocument/2006/relationships/slideLayout" Target="../slideLayouts/slideLayout272.xml"/><Relationship Id="rId95" Type="http://schemas.openxmlformats.org/officeDocument/2006/relationships/slideLayout" Target="../slideLayouts/slideLayout277.xml"/><Relationship Id="rId19" Type="http://schemas.openxmlformats.org/officeDocument/2006/relationships/slideLayout" Target="../slideLayouts/slideLayout20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 Id="rId43" Type="http://schemas.openxmlformats.org/officeDocument/2006/relationships/slideLayout" Target="../slideLayouts/slideLayout225.xml"/><Relationship Id="rId48" Type="http://schemas.openxmlformats.org/officeDocument/2006/relationships/slideLayout" Target="../slideLayouts/slideLayout230.xml"/><Relationship Id="rId56" Type="http://schemas.openxmlformats.org/officeDocument/2006/relationships/slideLayout" Target="../slideLayouts/slideLayout238.xml"/><Relationship Id="rId64" Type="http://schemas.openxmlformats.org/officeDocument/2006/relationships/slideLayout" Target="../slideLayouts/slideLayout246.xml"/><Relationship Id="rId69" Type="http://schemas.openxmlformats.org/officeDocument/2006/relationships/slideLayout" Target="../slideLayouts/slideLayout251.xml"/><Relationship Id="rId77" Type="http://schemas.openxmlformats.org/officeDocument/2006/relationships/slideLayout" Target="../slideLayouts/slideLayout259.xml"/><Relationship Id="rId100" Type="http://schemas.openxmlformats.org/officeDocument/2006/relationships/slideLayout" Target="../slideLayouts/slideLayout282.xml"/><Relationship Id="rId105" Type="http://schemas.openxmlformats.org/officeDocument/2006/relationships/slideLayout" Target="../slideLayouts/slideLayout287.xml"/><Relationship Id="rId113" Type="http://schemas.openxmlformats.org/officeDocument/2006/relationships/slideLayout" Target="../slideLayouts/slideLayout295.xml"/><Relationship Id="rId118" Type="http://schemas.openxmlformats.org/officeDocument/2006/relationships/slideLayout" Target="../slideLayouts/slideLayout300.xml"/><Relationship Id="rId126" Type="http://schemas.openxmlformats.org/officeDocument/2006/relationships/slideLayout" Target="../slideLayouts/slideLayout308.xml"/><Relationship Id="rId8" Type="http://schemas.openxmlformats.org/officeDocument/2006/relationships/slideLayout" Target="../slideLayouts/slideLayout190.xml"/><Relationship Id="rId51" Type="http://schemas.openxmlformats.org/officeDocument/2006/relationships/slideLayout" Target="../slideLayouts/slideLayout233.xml"/><Relationship Id="rId72" Type="http://schemas.openxmlformats.org/officeDocument/2006/relationships/slideLayout" Target="../slideLayouts/slideLayout254.xml"/><Relationship Id="rId80" Type="http://schemas.openxmlformats.org/officeDocument/2006/relationships/slideLayout" Target="../slideLayouts/slideLayout262.xml"/><Relationship Id="rId85" Type="http://schemas.openxmlformats.org/officeDocument/2006/relationships/slideLayout" Target="../slideLayouts/slideLayout267.xml"/><Relationship Id="rId93" Type="http://schemas.openxmlformats.org/officeDocument/2006/relationships/slideLayout" Target="../slideLayouts/slideLayout275.xml"/><Relationship Id="rId98" Type="http://schemas.openxmlformats.org/officeDocument/2006/relationships/slideLayout" Target="../slideLayouts/slideLayout280.xml"/><Relationship Id="rId121" Type="http://schemas.openxmlformats.org/officeDocument/2006/relationships/slideLayout" Target="../slideLayouts/slideLayout303.xml"/><Relationship Id="rId3" Type="http://schemas.openxmlformats.org/officeDocument/2006/relationships/slideLayout" Target="../slideLayouts/slideLayout185.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38" Type="http://schemas.openxmlformats.org/officeDocument/2006/relationships/slideLayout" Target="../slideLayouts/slideLayout220.xml"/><Relationship Id="rId46" Type="http://schemas.openxmlformats.org/officeDocument/2006/relationships/slideLayout" Target="../slideLayouts/slideLayout228.xml"/><Relationship Id="rId59" Type="http://schemas.openxmlformats.org/officeDocument/2006/relationships/slideLayout" Target="../slideLayouts/slideLayout241.xml"/><Relationship Id="rId67" Type="http://schemas.openxmlformats.org/officeDocument/2006/relationships/slideLayout" Target="../slideLayouts/slideLayout249.xml"/><Relationship Id="rId103" Type="http://schemas.openxmlformats.org/officeDocument/2006/relationships/slideLayout" Target="../slideLayouts/slideLayout285.xml"/><Relationship Id="rId108" Type="http://schemas.openxmlformats.org/officeDocument/2006/relationships/slideLayout" Target="../slideLayouts/slideLayout290.xml"/><Relationship Id="rId116" Type="http://schemas.openxmlformats.org/officeDocument/2006/relationships/slideLayout" Target="../slideLayouts/slideLayout298.xml"/><Relationship Id="rId124" Type="http://schemas.openxmlformats.org/officeDocument/2006/relationships/slideLayout" Target="../slideLayouts/slideLayout306.xml"/><Relationship Id="rId20" Type="http://schemas.openxmlformats.org/officeDocument/2006/relationships/slideLayout" Target="../slideLayouts/slideLayout202.xml"/><Relationship Id="rId41" Type="http://schemas.openxmlformats.org/officeDocument/2006/relationships/slideLayout" Target="../slideLayouts/slideLayout223.xml"/><Relationship Id="rId54" Type="http://schemas.openxmlformats.org/officeDocument/2006/relationships/slideLayout" Target="../slideLayouts/slideLayout236.xml"/><Relationship Id="rId62" Type="http://schemas.openxmlformats.org/officeDocument/2006/relationships/slideLayout" Target="../slideLayouts/slideLayout244.xml"/><Relationship Id="rId70" Type="http://schemas.openxmlformats.org/officeDocument/2006/relationships/slideLayout" Target="../slideLayouts/slideLayout252.xml"/><Relationship Id="rId75" Type="http://schemas.openxmlformats.org/officeDocument/2006/relationships/slideLayout" Target="../slideLayouts/slideLayout257.xml"/><Relationship Id="rId83" Type="http://schemas.openxmlformats.org/officeDocument/2006/relationships/slideLayout" Target="../slideLayouts/slideLayout265.xml"/><Relationship Id="rId88" Type="http://schemas.openxmlformats.org/officeDocument/2006/relationships/slideLayout" Target="../slideLayouts/slideLayout270.xml"/><Relationship Id="rId91" Type="http://schemas.openxmlformats.org/officeDocument/2006/relationships/slideLayout" Target="../slideLayouts/slideLayout273.xml"/><Relationship Id="rId96" Type="http://schemas.openxmlformats.org/officeDocument/2006/relationships/slideLayout" Target="../slideLayouts/slideLayout278.xml"/><Relationship Id="rId111" Type="http://schemas.openxmlformats.org/officeDocument/2006/relationships/slideLayout" Target="../slideLayouts/slideLayout293.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49" Type="http://schemas.openxmlformats.org/officeDocument/2006/relationships/slideLayout" Target="../slideLayouts/slideLayout231.xml"/><Relationship Id="rId57" Type="http://schemas.openxmlformats.org/officeDocument/2006/relationships/slideLayout" Target="../slideLayouts/slideLayout239.xml"/><Relationship Id="rId106" Type="http://schemas.openxmlformats.org/officeDocument/2006/relationships/slideLayout" Target="../slideLayouts/slideLayout288.xml"/><Relationship Id="rId114" Type="http://schemas.openxmlformats.org/officeDocument/2006/relationships/slideLayout" Target="../slideLayouts/slideLayout296.xml"/><Relationship Id="rId119" Type="http://schemas.openxmlformats.org/officeDocument/2006/relationships/slideLayout" Target="../slideLayouts/slideLayout301.xml"/><Relationship Id="rId127" Type="http://schemas.openxmlformats.org/officeDocument/2006/relationships/theme" Target="../theme/theme4.xml"/><Relationship Id="rId10" Type="http://schemas.openxmlformats.org/officeDocument/2006/relationships/slideLayout" Target="../slideLayouts/slideLayout192.xml"/><Relationship Id="rId31" Type="http://schemas.openxmlformats.org/officeDocument/2006/relationships/slideLayout" Target="../slideLayouts/slideLayout213.xml"/><Relationship Id="rId44" Type="http://schemas.openxmlformats.org/officeDocument/2006/relationships/slideLayout" Target="../slideLayouts/slideLayout226.xml"/><Relationship Id="rId52" Type="http://schemas.openxmlformats.org/officeDocument/2006/relationships/slideLayout" Target="../slideLayouts/slideLayout234.xml"/><Relationship Id="rId60" Type="http://schemas.openxmlformats.org/officeDocument/2006/relationships/slideLayout" Target="../slideLayouts/slideLayout242.xml"/><Relationship Id="rId65" Type="http://schemas.openxmlformats.org/officeDocument/2006/relationships/slideLayout" Target="../slideLayouts/slideLayout247.xml"/><Relationship Id="rId73" Type="http://schemas.openxmlformats.org/officeDocument/2006/relationships/slideLayout" Target="../slideLayouts/slideLayout255.xml"/><Relationship Id="rId78" Type="http://schemas.openxmlformats.org/officeDocument/2006/relationships/slideLayout" Target="../slideLayouts/slideLayout260.xml"/><Relationship Id="rId81" Type="http://schemas.openxmlformats.org/officeDocument/2006/relationships/slideLayout" Target="../slideLayouts/slideLayout263.xml"/><Relationship Id="rId86" Type="http://schemas.openxmlformats.org/officeDocument/2006/relationships/slideLayout" Target="../slideLayouts/slideLayout268.xml"/><Relationship Id="rId94" Type="http://schemas.openxmlformats.org/officeDocument/2006/relationships/slideLayout" Target="../slideLayouts/slideLayout276.xml"/><Relationship Id="rId99" Type="http://schemas.openxmlformats.org/officeDocument/2006/relationships/slideLayout" Target="../slideLayouts/slideLayout281.xml"/><Relationship Id="rId101" Type="http://schemas.openxmlformats.org/officeDocument/2006/relationships/slideLayout" Target="../slideLayouts/slideLayout283.xml"/><Relationship Id="rId122" Type="http://schemas.openxmlformats.org/officeDocument/2006/relationships/slideLayout" Target="../slideLayouts/slideLayout304.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9" Type="http://schemas.openxmlformats.org/officeDocument/2006/relationships/slideLayout" Target="../slideLayouts/slideLayout221.xml"/><Relationship Id="rId109" Type="http://schemas.openxmlformats.org/officeDocument/2006/relationships/slideLayout" Target="../slideLayouts/slideLayout291.xml"/><Relationship Id="rId34" Type="http://schemas.openxmlformats.org/officeDocument/2006/relationships/slideLayout" Target="../slideLayouts/slideLayout216.xml"/><Relationship Id="rId50" Type="http://schemas.openxmlformats.org/officeDocument/2006/relationships/slideLayout" Target="../slideLayouts/slideLayout232.xml"/><Relationship Id="rId55" Type="http://schemas.openxmlformats.org/officeDocument/2006/relationships/slideLayout" Target="../slideLayouts/slideLayout237.xml"/><Relationship Id="rId76" Type="http://schemas.openxmlformats.org/officeDocument/2006/relationships/slideLayout" Target="../slideLayouts/slideLayout258.xml"/><Relationship Id="rId97" Type="http://schemas.openxmlformats.org/officeDocument/2006/relationships/slideLayout" Target="../slideLayouts/slideLayout279.xml"/><Relationship Id="rId104" Type="http://schemas.openxmlformats.org/officeDocument/2006/relationships/slideLayout" Target="../slideLayouts/slideLayout286.xml"/><Relationship Id="rId120" Type="http://schemas.openxmlformats.org/officeDocument/2006/relationships/slideLayout" Target="../slideLayouts/slideLayout302.xml"/><Relationship Id="rId125" Type="http://schemas.openxmlformats.org/officeDocument/2006/relationships/slideLayout" Target="../slideLayouts/slideLayout307.xml"/><Relationship Id="rId7" Type="http://schemas.openxmlformats.org/officeDocument/2006/relationships/slideLayout" Target="../slideLayouts/slideLayout189.xml"/><Relationship Id="rId71" Type="http://schemas.openxmlformats.org/officeDocument/2006/relationships/slideLayout" Target="../slideLayouts/slideLayout253.xml"/><Relationship Id="rId92" Type="http://schemas.openxmlformats.org/officeDocument/2006/relationships/slideLayout" Target="../slideLayouts/slideLayout274.xml"/><Relationship Id="rId2" Type="http://schemas.openxmlformats.org/officeDocument/2006/relationships/slideLayout" Target="../slideLayouts/slideLayout184.xml"/><Relationship Id="rId29" Type="http://schemas.openxmlformats.org/officeDocument/2006/relationships/slideLayout" Target="../slideLayouts/slideLayout211.xml"/><Relationship Id="rId24" Type="http://schemas.openxmlformats.org/officeDocument/2006/relationships/slideLayout" Target="../slideLayouts/slideLayout206.xml"/><Relationship Id="rId40" Type="http://schemas.openxmlformats.org/officeDocument/2006/relationships/slideLayout" Target="../slideLayouts/slideLayout222.xml"/><Relationship Id="rId45" Type="http://schemas.openxmlformats.org/officeDocument/2006/relationships/slideLayout" Target="../slideLayouts/slideLayout227.xml"/><Relationship Id="rId66" Type="http://schemas.openxmlformats.org/officeDocument/2006/relationships/slideLayout" Target="../slideLayouts/slideLayout248.xml"/><Relationship Id="rId87" Type="http://schemas.openxmlformats.org/officeDocument/2006/relationships/slideLayout" Target="../slideLayouts/slideLayout269.xml"/><Relationship Id="rId110" Type="http://schemas.openxmlformats.org/officeDocument/2006/relationships/slideLayout" Target="../slideLayouts/slideLayout292.xml"/><Relationship Id="rId115" Type="http://schemas.openxmlformats.org/officeDocument/2006/relationships/slideLayout" Target="../slideLayouts/slideLayout297.xml"/><Relationship Id="rId61" Type="http://schemas.openxmlformats.org/officeDocument/2006/relationships/slideLayout" Target="../slideLayouts/slideLayout243.xml"/><Relationship Id="rId82" Type="http://schemas.openxmlformats.org/officeDocument/2006/relationships/slideLayout" Target="../slideLayouts/slideLayout2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21005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5"/>
          <p:cNvSpPr>
            <a:spLocks noGrp="1"/>
          </p:cNvSpPr>
          <p:nvPr>
            <p:ph type="sldNum" sz="quarter" idx="4"/>
          </p:nvPr>
        </p:nvSpPr>
        <p:spPr>
          <a:xfrm>
            <a:off x="4038600" y="6356351"/>
            <a:ext cx="4114800" cy="365125"/>
          </a:xfrm>
          <a:prstGeom prst="rect">
            <a:avLst/>
          </a:prstGeom>
        </p:spPr>
        <p:txBody>
          <a:bodyPr vert="horz" lIns="91440" tIns="45720" rIns="91440" bIns="45720" rtlCol="0" anchor="ctr"/>
          <a:lstStyle>
            <a:lvl1pPr algn="ctr">
              <a:defRPr sz="1400">
                <a:solidFill>
                  <a:srgbClr val="404040"/>
                </a:solidFill>
                <a:latin typeface="Century Gothic" panose="020B0502020202020204" pitchFamily="34" charset="0"/>
              </a:defRPr>
            </a:lvl1pPr>
          </a:lstStyle>
          <a:p>
            <a:pPr fontAlgn="auto">
              <a:spcBef>
                <a:spcPts val="0"/>
              </a:spcBef>
              <a:spcAft>
                <a:spcPts val="0"/>
              </a:spcAft>
            </a:pPr>
            <a:fld id="{3535056D-F555-406B-BF1D-286FE836F60C}" type="slidenum">
              <a:rPr lang="en-US" smtClean="0"/>
              <a:pPr fontAlgn="auto">
                <a:spcBef>
                  <a:spcPts val="0"/>
                </a:spcBef>
                <a:spcAft>
                  <a:spcPts val="0"/>
                </a:spcAft>
              </a:pPr>
              <a:t>‹#›</a:t>
            </a:fld>
            <a:endParaRPr lang="en-US" dirty="0"/>
          </a:p>
        </p:txBody>
      </p:sp>
    </p:spTree>
    <p:extLst>
      <p:ext uri="{BB962C8B-B14F-4D97-AF65-F5344CB8AC3E}">
        <p14:creationId xmlns:p14="http://schemas.microsoft.com/office/powerpoint/2010/main" val="823840530"/>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 id="2147484205" r:id="rId18"/>
    <p:sldLayoutId id="2147484206" r:id="rId19"/>
    <p:sldLayoutId id="2147484207" r:id="rId20"/>
    <p:sldLayoutId id="2147484208" r:id="rId21"/>
    <p:sldLayoutId id="2147484209" r:id="rId22"/>
    <p:sldLayoutId id="2147484210" r:id="rId23"/>
    <p:sldLayoutId id="2147484211" r:id="rId24"/>
    <p:sldLayoutId id="2147484212" r:id="rId25"/>
    <p:sldLayoutId id="2147484213" r:id="rId26"/>
    <p:sldLayoutId id="2147484214" r:id="rId27"/>
    <p:sldLayoutId id="2147484215" r:id="rId28"/>
    <p:sldLayoutId id="2147484216" r:id="rId29"/>
    <p:sldLayoutId id="2147484217" r:id="rId30"/>
    <p:sldLayoutId id="2147484218" r:id="rId31"/>
    <p:sldLayoutId id="2147484219" r:id="rId32"/>
    <p:sldLayoutId id="2147484220" r:id="rId33"/>
    <p:sldLayoutId id="2147484221" r:id="rId34"/>
    <p:sldLayoutId id="2147484222" r:id="rId35"/>
    <p:sldLayoutId id="2147484223" r:id="rId36"/>
    <p:sldLayoutId id="2147484224" r:id="rId37"/>
    <p:sldLayoutId id="2147484225" r:id="rId38"/>
    <p:sldLayoutId id="2147484226" r:id="rId39"/>
    <p:sldLayoutId id="2147484227" r:id="rId40"/>
    <p:sldLayoutId id="2147484228" r:id="rId41"/>
    <p:sldLayoutId id="2147484229" r:id="rId42"/>
    <p:sldLayoutId id="2147484230" r:id="rId43"/>
    <p:sldLayoutId id="2147484231" r:id="rId44"/>
    <p:sldLayoutId id="2147484232" r:id="rId45"/>
    <p:sldLayoutId id="2147484233" r:id="rId46"/>
    <p:sldLayoutId id="2147484234" r:id="rId47"/>
    <p:sldLayoutId id="2147484235" r:id="rId48"/>
    <p:sldLayoutId id="2147484236" r:id="rId49"/>
    <p:sldLayoutId id="2147484237" r:id="rId50"/>
    <p:sldLayoutId id="2147484238" r:id="rId51"/>
    <p:sldLayoutId id="2147484239" r:id="rId52"/>
    <p:sldLayoutId id="2147484240" r:id="rId53"/>
    <p:sldLayoutId id="2147484241" r:id="rId54"/>
    <p:sldLayoutId id="2147484242" r:id="rId55"/>
    <p:sldLayoutId id="2147484243" r:id="rId56"/>
    <p:sldLayoutId id="2147484244" r:id="rId57"/>
    <p:sldLayoutId id="2147484245" r:id="rId58"/>
    <p:sldLayoutId id="2147484246" r:id="rId59"/>
    <p:sldLayoutId id="2147484247" r:id="rId60"/>
    <p:sldLayoutId id="2147484820" r:id="rId61"/>
    <p:sldLayoutId id="2147484823" r:id="rId6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21005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5"/>
          <p:cNvSpPr>
            <a:spLocks noGrp="1"/>
          </p:cNvSpPr>
          <p:nvPr>
            <p:ph type="sldNum" sz="quarter" idx="4"/>
          </p:nvPr>
        </p:nvSpPr>
        <p:spPr>
          <a:xfrm>
            <a:off x="4038600" y="6356351"/>
            <a:ext cx="4114800" cy="365125"/>
          </a:xfrm>
          <a:prstGeom prst="rect">
            <a:avLst/>
          </a:prstGeom>
        </p:spPr>
        <p:txBody>
          <a:bodyPr vert="horz" lIns="91440" tIns="45720" rIns="91440" bIns="45720" rtlCol="0" anchor="ctr"/>
          <a:lstStyle>
            <a:lvl1pPr algn="ctr">
              <a:defRPr sz="1400">
                <a:solidFill>
                  <a:srgbClr val="404040"/>
                </a:solidFill>
                <a:latin typeface="Century Gothic" panose="020B0502020202020204" pitchFamily="34" charset="0"/>
              </a:defRPr>
            </a:lvl1pPr>
          </a:lstStyle>
          <a:p>
            <a:pPr fontAlgn="auto">
              <a:spcBef>
                <a:spcPts val="0"/>
              </a:spcBef>
              <a:spcAft>
                <a:spcPts val="0"/>
              </a:spcAft>
            </a:pPr>
            <a:fld id="{3535056D-F555-406B-BF1D-286FE836F60C}" type="slidenum">
              <a:rPr lang="en-US" smtClean="0"/>
              <a:pPr fontAlgn="auto">
                <a:spcBef>
                  <a:spcPts val="0"/>
                </a:spcBef>
                <a:spcAft>
                  <a:spcPts val="0"/>
                </a:spcAft>
              </a:pPr>
              <a:t>‹#›</a:t>
            </a:fld>
            <a:endParaRPr lang="en-US" dirty="0"/>
          </a:p>
        </p:txBody>
      </p:sp>
    </p:spTree>
    <p:extLst>
      <p:ext uri="{BB962C8B-B14F-4D97-AF65-F5344CB8AC3E}">
        <p14:creationId xmlns:p14="http://schemas.microsoft.com/office/powerpoint/2010/main" val="925771915"/>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449" r:id="rId18"/>
    <p:sldLayoutId id="2147484450" r:id="rId19"/>
    <p:sldLayoutId id="2147484451" r:id="rId20"/>
    <p:sldLayoutId id="2147484452" r:id="rId21"/>
    <p:sldLayoutId id="2147484453" r:id="rId22"/>
    <p:sldLayoutId id="2147484454" r:id="rId23"/>
    <p:sldLayoutId id="2147484455" r:id="rId24"/>
    <p:sldLayoutId id="2147484456" r:id="rId25"/>
    <p:sldLayoutId id="2147484457" r:id="rId26"/>
    <p:sldLayoutId id="2147484458" r:id="rId27"/>
    <p:sldLayoutId id="2147484459" r:id="rId28"/>
    <p:sldLayoutId id="2147484460" r:id="rId29"/>
    <p:sldLayoutId id="2147484461" r:id="rId30"/>
    <p:sldLayoutId id="2147484462" r:id="rId31"/>
    <p:sldLayoutId id="2147484463" r:id="rId32"/>
    <p:sldLayoutId id="2147484464" r:id="rId33"/>
    <p:sldLayoutId id="2147484465" r:id="rId34"/>
    <p:sldLayoutId id="2147484466" r:id="rId35"/>
    <p:sldLayoutId id="2147484467" r:id="rId36"/>
    <p:sldLayoutId id="2147484468" r:id="rId37"/>
    <p:sldLayoutId id="2147484469" r:id="rId38"/>
    <p:sldLayoutId id="2147484470" r:id="rId39"/>
    <p:sldLayoutId id="2147484471" r:id="rId40"/>
    <p:sldLayoutId id="2147484472" r:id="rId41"/>
    <p:sldLayoutId id="2147484473" r:id="rId42"/>
    <p:sldLayoutId id="2147484474" r:id="rId43"/>
    <p:sldLayoutId id="2147484475" r:id="rId44"/>
    <p:sldLayoutId id="2147484476" r:id="rId45"/>
    <p:sldLayoutId id="2147484477" r:id="rId46"/>
    <p:sldLayoutId id="2147484478" r:id="rId47"/>
    <p:sldLayoutId id="2147484479" r:id="rId48"/>
    <p:sldLayoutId id="2147484480" r:id="rId49"/>
    <p:sldLayoutId id="2147484481" r:id="rId50"/>
    <p:sldLayoutId id="2147484482" r:id="rId51"/>
    <p:sldLayoutId id="2147484483" r:id="rId52"/>
    <p:sldLayoutId id="2147484484" r:id="rId53"/>
    <p:sldLayoutId id="2147484485" r:id="rId54"/>
    <p:sldLayoutId id="2147484486" r:id="rId55"/>
    <p:sldLayoutId id="2147484487" r:id="rId56"/>
    <p:sldLayoutId id="2147484488" r:id="rId57"/>
    <p:sldLayoutId id="2147484489" r:id="rId58"/>
    <p:sldLayoutId id="2147484490" r:id="rId59"/>
    <p:sldLayoutId id="2147484491" r:id="rId60"/>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21005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5"/>
          <p:cNvSpPr>
            <a:spLocks noGrp="1"/>
          </p:cNvSpPr>
          <p:nvPr>
            <p:ph type="sldNum" sz="quarter" idx="4"/>
          </p:nvPr>
        </p:nvSpPr>
        <p:spPr>
          <a:xfrm>
            <a:off x="4038600" y="6356351"/>
            <a:ext cx="4114800" cy="365125"/>
          </a:xfrm>
          <a:prstGeom prst="rect">
            <a:avLst/>
          </a:prstGeom>
        </p:spPr>
        <p:txBody>
          <a:bodyPr vert="horz" lIns="91440" tIns="45720" rIns="91440" bIns="45720" rtlCol="0" anchor="ctr"/>
          <a:lstStyle>
            <a:lvl1pPr algn="ctr">
              <a:defRPr sz="1400">
                <a:solidFill>
                  <a:srgbClr val="404040"/>
                </a:solidFill>
                <a:latin typeface="Century Gothic" panose="020B0502020202020204" pitchFamily="34" charset="0"/>
              </a:defRPr>
            </a:lvl1pPr>
          </a:lstStyle>
          <a:p>
            <a:pPr fontAlgn="auto">
              <a:spcBef>
                <a:spcPts val="0"/>
              </a:spcBef>
              <a:spcAft>
                <a:spcPts val="0"/>
              </a:spcAft>
            </a:pPr>
            <a:fld id="{3535056D-F555-406B-BF1D-286FE836F60C}" type="slidenum">
              <a:rPr lang="en-US" smtClean="0"/>
              <a:pPr fontAlgn="auto">
                <a:spcBef>
                  <a:spcPts val="0"/>
                </a:spcBef>
                <a:spcAft>
                  <a:spcPts val="0"/>
                </a:spcAft>
              </a:pPr>
              <a:t>‹#›</a:t>
            </a:fld>
            <a:endParaRPr lang="en-US" dirty="0"/>
          </a:p>
        </p:txBody>
      </p:sp>
    </p:spTree>
    <p:extLst>
      <p:ext uri="{BB962C8B-B14F-4D97-AF65-F5344CB8AC3E}">
        <p14:creationId xmlns:p14="http://schemas.microsoft.com/office/powerpoint/2010/main" val="2912260806"/>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 id="2147484506" r:id="rId14"/>
    <p:sldLayoutId id="2147484507" r:id="rId15"/>
    <p:sldLayoutId id="2147484508" r:id="rId16"/>
    <p:sldLayoutId id="2147484509" r:id="rId17"/>
    <p:sldLayoutId id="2147484510" r:id="rId18"/>
    <p:sldLayoutId id="2147484511" r:id="rId19"/>
    <p:sldLayoutId id="2147484512" r:id="rId20"/>
    <p:sldLayoutId id="2147484513" r:id="rId21"/>
    <p:sldLayoutId id="2147484514" r:id="rId22"/>
    <p:sldLayoutId id="2147484515" r:id="rId23"/>
    <p:sldLayoutId id="2147484516" r:id="rId24"/>
    <p:sldLayoutId id="2147484517" r:id="rId25"/>
    <p:sldLayoutId id="2147484518" r:id="rId26"/>
    <p:sldLayoutId id="2147484519" r:id="rId27"/>
    <p:sldLayoutId id="2147484520" r:id="rId28"/>
    <p:sldLayoutId id="2147484521" r:id="rId29"/>
    <p:sldLayoutId id="2147484522" r:id="rId30"/>
    <p:sldLayoutId id="2147484523" r:id="rId31"/>
    <p:sldLayoutId id="2147484524" r:id="rId32"/>
    <p:sldLayoutId id="2147484525" r:id="rId33"/>
    <p:sldLayoutId id="2147484526" r:id="rId34"/>
    <p:sldLayoutId id="2147484527" r:id="rId35"/>
    <p:sldLayoutId id="2147484528" r:id="rId36"/>
    <p:sldLayoutId id="2147484529" r:id="rId37"/>
    <p:sldLayoutId id="2147484530" r:id="rId38"/>
    <p:sldLayoutId id="2147484531" r:id="rId39"/>
    <p:sldLayoutId id="2147484532" r:id="rId40"/>
    <p:sldLayoutId id="2147484533" r:id="rId41"/>
    <p:sldLayoutId id="2147484534" r:id="rId42"/>
    <p:sldLayoutId id="2147484535" r:id="rId43"/>
    <p:sldLayoutId id="2147484536" r:id="rId44"/>
    <p:sldLayoutId id="2147484537" r:id="rId45"/>
    <p:sldLayoutId id="2147484538" r:id="rId46"/>
    <p:sldLayoutId id="2147484539" r:id="rId47"/>
    <p:sldLayoutId id="2147484540" r:id="rId48"/>
    <p:sldLayoutId id="2147484541" r:id="rId49"/>
    <p:sldLayoutId id="2147484542" r:id="rId50"/>
    <p:sldLayoutId id="2147484543" r:id="rId51"/>
    <p:sldLayoutId id="2147484544" r:id="rId52"/>
    <p:sldLayoutId id="2147484545" r:id="rId53"/>
    <p:sldLayoutId id="2147484546" r:id="rId54"/>
    <p:sldLayoutId id="2147484547" r:id="rId55"/>
    <p:sldLayoutId id="2147484548" r:id="rId56"/>
    <p:sldLayoutId id="2147484549" r:id="rId57"/>
    <p:sldLayoutId id="2147484550" r:id="rId58"/>
    <p:sldLayoutId id="2147484551" r:id="rId59"/>
    <p:sldLayoutId id="2147484552" r:id="rId60"/>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21005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5"/>
          <p:cNvSpPr>
            <a:spLocks noGrp="1"/>
          </p:cNvSpPr>
          <p:nvPr>
            <p:ph type="sldNum" sz="quarter" idx="4"/>
          </p:nvPr>
        </p:nvSpPr>
        <p:spPr>
          <a:xfrm>
            <a:off x="4038600" y="6356351"/>
            <a:ext cx="4114800" cy="365125"/>
          </a:xfrm>
          <a:prstGeom prst="rect">
            <a:avLst/>
          </a:prstGeom>
        </p:spPr>
        <p:txBody>
          <a:bodyPr vert="horz" lIns="91440" tIns="45720" rIns="91440" bIns="45720" rtlCol="0" anchor="ctr"/>
          <a:lstStyle>
            <a:lvl1pPr algn="ctr">
              <a:defRPr sz="1400">
                <a:solidFill>
                  <a:srgbClr val="404040"/>
                </a:solidFill>
                <a:latin typeface="Century Gothic" panose="020B0502020202020204" pitchFamily="34" charset="0"/>
              </a:defRPr>
            </a:lvl1pPr>
          </a:lstStyle>
          <a:p>
            <a:pPr fontAlgn="auto">
              <a:spcBef>
                <a:spcPts val="0"/>
              </a:spcBef>
              <a:spcAft>
                <a:spcPts val="0"/>
              </a:spcAft>
            </a:pPr>
            <a:fld id="{3535056D-F555-406B-BF1D-286FE836F60C}" type="slidenum">
              <a:rPr lang="en-US" smtClean="0"/>
              <a:pPr fontAlgn="auto">
                <a:spcBef>
                  <a:spcPts val="0"/>
                </a:spcBef>
                <a:spcAft>
                  <a:spcPts val="0"/>
                </a:spcAft>
              </a:pPr>
              <a:t>‹#›</a:t>
            </a:fld>
            <a:endParaRPr lang="en-US" dirty="0"/>
          </a:p>
        </p:txBody>
      </p:sp>
    </p:spTree>
    <p:extLst>
      <p:ext uri="{BB962C8B-B14F-4D97-AF65-F5344CB8AC3E}">
        <p14:creationId xmlns:p14="http://schemas.microsoft.com/office/powerpoint/2010/main" val="2613702369"/>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4" r:id="rId13"/>
    <p:sldLayoutId id="2147484705" r:id="rId14"/>
    <p:sldLayoutId id="2147484706" r:id="rId15"/>
    <p:sldLayoutId id="2147484707" r:id="rId16"/>
    <p:sldLayoutId id="2147484708" r:id="rId17"/>
    <p:sldLayoutId id="2147484709" r:id="rId18"/>
    <p:sldLayoutId id="2147484710" r:id="rId19"/>
    <p:sldLayoutId id="2147484711" r:id="rId20"/>
    <p:sldLayoutId id="2147484712" r:id="rId21"/>
    <p:sldLayoutId id="2147484713" r:id="rId22"/>
    <p:sldLayoutId id="2147484714" r:id="rId23"/>
    <p:sldLayoutId id="2147484715" r:id="rId24"/>
    <p:sldLayoutId id="2147484716" r:id="rId25"/>
    <p:sldLayoutId id="2147484717" r:id="rId26"/>
    <p:sldLayoutId id="2147484718" r:id="rId27"/>
    <p:sldLayoutId id="2147484719" r:id="rId28"/>
    <p:sldLayoutId id="2147484720" r:id="rId29"/>
    <p:sldLayoutId id="2147484721" r:id="rId30"/>
    <p:sldLayoutId id="2147484722" r:id="rId31"/>
    <p:sldLayoutId id="2147484723" r:id="rId32"/>
    <p:sldLayoutId id="2147484724" r:id="rId33"/>
    <p:sldLayoutId id="2147484725" r:id="rId34"/>
    <p:sldLayoutId id="2147484726" r:id="rId35"/>
    <p:sldLayoutId id="2147484727" r:id="rId36"/>
    <p:sldLayoutId id="2147484728" r:id="rId37"/>
    <p:sldLayoutId id="2147484729" r:id="rId38"/>
    <p:sldLayoutId id="2147484730" r:id="rId39"/>
    <p:sldLayoutId id="2147484731" r:id="rId40"/>
    <p:sldLayoutId id="2147484732" r:id="rId41"/>
    <p:sldLayoutId id="2147484733" r:id="rId42"/>
    <p:sldLayoutId id="2147484734" r:id="rId43"/>
    <p:sldLayoutId id="2147484735" r:id="rId44"/>
    <p:sldLayoutId id="2147484736" r:id="rId45"/>
    <p:sldLayoutId id="2147484737" r:id="rId46"/>
    <p:sldLayoutId id="2147484738" r:id="rId47"/>
    <p:sldLayoutId id="2147484739" r:id="rId48"/>
    <p:sldLayoutId id="2147484740" r:id="rId49"/>
    <p:sldLayoutId id="2147484741" r:id="rId50"/>
    <p:sldLayoutId id="2147484742" r:id="rId51"/>
    <p:sldLayoutId id="2147484743" r:id="rId52"/>
    <p:sldLayoutId id="2147484744" r:id="rId53"/>
    <p:sldLayoutId id="2147484745" r:id="rId54"/>
    <p:sldLayoutId id="2147484746" r:id="rId55"/>
    <p:sldLayoutId id="2147484747" r:id="rId56"/>
    <p:sldLayoutId id="2147484748" r:id="rId57"/>
    <p:sldLayoutId id="2147484749" r:id="rId58"/>
    <p:sldLayoutId id="2147484750" r:id="rId59"/>
    <p:sldLayoutId id="2147484751" r:id="rId60"/>
    <p:sldLayoutId id="2147484753" r:id="rId61"/>
    <p:sldLayoutId id="2147484754" r:id="rId62"/>
    <p:sldLayoutId id="2147484755" r:id="rId63"/>
    <p:sldLayoutId id="2147484756" r:id="rId64"/>
    <p:sldLayoutId id="2147484757" r:id="rId65"/>
    <p:sldLayoutId id="2147484758" r:id="rId66"/>
    <p:sldLayoutId id="2147484759" r:id="rId67"/>
    <p:sldLayoutId id="2147484760" r:id="rId68"/>
    <p:sldLayoutId id="2147484761" r:id="rId69"/>
    <p:sldLayoutId id="2147484762" r:id="rId70"/>
    <p:sldLayoutId id="2147484763" r:id="rId71"/>
    <p:sldLayoutId id="2147484764" r:id="rId72"/>
    <p:sldLayoutId id="2147484765" r:id="rId73"/>
    <p:sldLayoutId id="2147484766" r:id="rId74"/>
    <p:sldLayoutId id="2147484767" r:id="rId75"/>
    <p:sldLayoutId id="2147484768" r:id="rId76"/>
    <p:sldLayoutId id="2147484769" r:id="rId77"/>
    <p:sldLayoutId id="2147484770" r:id="rId78"/>
    <p:sldLayoutId id="2147484771" r:id="rId79"/>
    <p:sldLayoutId id="2147484772" r:id="rId80"/>
    <p:sldLayoutId id="2147484773" r:id="rId81"/>
    <p:sldLayoutId id="2147484774" r:id="rId82"/>
    <p:sldLayoutId id="2147484775" r:id="rId83"/>
    <p:sldLayoutId id="2147484776" r:id="rId84"/>
    <p:sldLayoutId id="2147484777" r:id="rId85"/>
    <p:sldLayoutId id="2147484778" r:id="rId86"/>
    <p:sldLayoutId id="2147484779" r:id="rId87"/>
    <p:sldLayoutId id="2147484780" r:id="rId88"/>
    <p:sldLayoutId id="2147484781" r:id="rId89"/>
    <p:sldLayoutId id="2147484782" r:id="rId90"/>
    <p:sldLayoutId id="2147484783" r:id="rId91"/>
    <p:sldLayoutId id="2147484784" r:id="rId92"/>
    <p:sldLayoutId id="2147484785" r:id="rId93"/>
    <p:sldLayoutId id="2147484786" r:id="rId94"/>
    <p:sldLayoutId id="2147484787" r:id="rId95"/>
    <p:sldLayoutId id="2147484788" r:id="rId96"/>
    <p:sldLayoutId id="2147484789" r:id="rId97"/>
    <p:sldLayoutId id="2147484790" r:id="rId98"/>
    <p:sldLayoutId id="2147484791" r:id="rId99"/>
    <p:sldLayoutId id="2147484792" r:id="rId100"/>
    <p:sldLayoutId id="2147484793" r:id="rId101"/>
    <p:sldLayoutId id="2147484794" r:id="rId102"/>
    <p:sldLayoutId id="2147484795" r:id="rId103"/>
    <p:sldLayoutId id="2147484796" r:id="rId104"/>
    <p:sldLayoutId id="2147484797" r:id="rId105"/>
    <p:sldLayoutId id="2147484798" r:id="rId106"/>
    <p:sldLayoutId id="2147484799" r:id="rId107"/>
    <p:sldLayoutId id="2147484800" r:id="rId108"/>
    <p:sldLayoutId id="2147484801" r:id="rId109"/>
    <p:sldLayoutId id="2147484802" r:id="rId110"/>
    <p:sldLayoutId id="2147484803" r:id="rId111"/>
    <p:sldLayoutId id="2147484804" r:id="rId112"/>
    <p:sldLayoutId id="2147484805" r:id="rId113"/>
    <p:sldLayoutId id="2147484806" r:id="rId114"/>
    <p:sldLayoutId id="2147484807" r:id="rId115"/>
    <p:sldLayoutId id="2147484808" r:id="rId116"/>
    <p:sldLayoutId id="2147484809" r:id="rId117"/>
    <p:sldLayoutId id="2147484810" r:id="rId118"/>
    <p:sldLayoutId id="2147484811" r:id="rId119"/>
    <p:sldLayoutId id="2147484812" r:id="rId120"/>
    <p:sldLayoutId id="2147484813" r:id="rId121"/>
    <p:sldLayoutId id="2147484814" r:id="rId122"/>
    <p:sldLayoutId id="2147484815" r:id="rId123"/>
    <p:sldLayoutId id="2147484816" r:id="rId124"/>
    <p:sldLayoutId id="2147484819" r:id="rId125"/>
    <p:sldLayoutId id="2147484822" r:id="rId126"/>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9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28.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53.jpe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28.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28.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emf"/><Relationship Id="rId7" Type="http://schemas.openxmlformats.org/officeDocument/2006/relationships/image" Target="../media/image60.emf"/><Relationship Id="rId12" Type="http://schemas.openxmlformats.org/officeDocument/2006/relationships/image" Target="../media/image65.emf"/><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59.emf"/><Relationship Id="rId11" Type="http://schemas.openxmlformats.org/officeDocument/2006/relationships/image" Target="../media/image64.emf"/><Relationship Id="rId5" Type="http://schemas.openxmlformats.org/officeDocument/2006/relationships/image" Target="../media/image58.emf"/><Relationship Id="rId10" Type="http://schemas.openxmlformats.org/officeDocument/2006/relationships/image" Target="../media/image63.emf"/><Relationship Id="rId4" Type="http://schemas.openxmlformats.org/officeDocument/2006/relationships/image" Target="../media/image57.emf"/><Relationship Id="rId9" Type="http://schemas.openxmlformats.org/officeDocument/2006/relationships/image" Target="../media/image62.emf"/></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37.xml"/><Relationship Id="rId5" Type="http://schemas.openxmlformats.org/officeDocument/2006/relationships/image" Target="../media/image48.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emf"/><Relationship Id="rId7" Type="http://schemas.openxmlformats.org/officeDocument/2006/relationships/image" Target="../media/image74.emf"/><Relationship Id="rId2" Type="http://schemas.openxmlformats.org/officeDocument/2006/relationships/notesSlide" Target="../notesSlides/notesSlide20.xml"/><Relationship Id="rId1" Type="http://schemas.openxmlformats.org/officeDocument/2006/relationships/slideLayout" Target="../slideLayouts/slideLayout81.xml"/><Relationship Id="rId6" Type="http://schemas.openxmlformats.org/officeDocument/2006/relationships/image" Target="../media/image73.emf"/><Relationship Id="rId11" Type="http://schemas.openxmlformats.org/officeDocument/2006/relationships/image" Target="../media/image78.emf"/><Relationship Id="rId5" Type="http://schemas.openxmlformats.org/officeDocument/2006/relationships/image" Target="../media/image72.emf"/><Relationship Id="rId10" Type="http://schemas.openxmlformats.org/officeDocument/2006/relationships/image" Target="../media/image77.emf"/><Relationship Id="rId4" Type="http://schemas.openxmlformats.org/officeDocument/2006/relationships/image" Target="../media/image71.emf"/><Relationship Id="rId9" Type="http://schemas.openxmlformats.org/officeDocument/2006/relationships/image" Target="../media/image76.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www.elexnet.com/elex/login/elexnethome.jsp" TargetMode="External"/><Relationship Id="rId7" Type="http://schemas.openxmlformats.org/officeDocument/2006/relationships/image" Target="../media/image83.gif"/><Relationship Id="rId2" Type="http://schemas.openxmlformats.org/officeDocument/2006/relationships/notesSlide" Target="../notesSlides/notesSlide23.xml"/><Relationship Id="rId1" Type="http://schemas.openxmlformats.org/officeDocument/2006/relationships/slideLayout" Target="../slideLayouts/slideLayout197.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emf"/><Relationship Id="rId4" Type="http://schemas.openxmlformats.org/officeDocument/2006/relationships/image" Target="../media/image80.png"/><Relationship Id="rId9" Type="http://schemas.openxmlformats.org/officeDocument/2006/relationships/image" Target="../media/image85.emf"/></Relationships>
</file>

<file path=ppt/slides/_rels/slide2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4.xml"/><Relationship Id="rId1" Type="http://schemas.openxmlformats.org/officeDocument/2006/relationships/slideLayout" Target="../slideLayouts/slideLayout19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mailto:Ashleigh.Ragsdale@doh.wa.gov" TargetMode="External"/><Relationship Id="rId2" Type="http://schemas.openxmlformats.org/officeDocument/2006/relationships/notesSlide" Target="../notesSlides/notesSlide28.xml"/><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307.xml"/><Relationship Id="rId6" Type="http://schemas.openxmlformats.org/officeDocument/2006/relationships/image" Target="../media/image90.png"/><Relationship Id="rId5" Type="http://schemas.openxmlformats.org/officeDocument/2006/relationships/image" Target="../media/image49.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4.png"/><Relationship Id="rId7"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97.xml"/><Relationship Id="rId6" Type="http://schemas.openxmlformats.org/officeDocument/2006/relationships/image" Target="../media/image80.png"/><Relationship Id="rId5" Type="http://schemas.openxmlformats.org/officeDocument/2006/relationships/hyperlink" Target="https://www.elexnet.com/elex/login/elexnethome.jsp" TargetMode="External"/><Relationship Id="rId4" Type="http://schemas.openxmlformats.org/officeDocument/2006/relationships/image" Target="../media/image83.gif"/></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197.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30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62.xml"/><Relationship Id="rId6" Type="http://schemas.openxmlformats.org/officeDocument/2006/relationships/diagramColors" Target="../diagrams/colors2.xml"/><Relationship Id="rId11" Type="http://schemas.openxmlformats.org/officeDocument/2006/relationships/image" Target="../media/image96.png"/><Relationship Id="rId5" Type="http://schemas.openxmlformats.org/officeDocument/2006/relationships/diagramQuickStyle" Target="../diagrams/quickStyle2.xml"/><Relationship Id="rId10" Type="http://schemas.openxmlformats.org/officeDocument/2006/relationships/image" Target="../media/image95.png"/><Relationship Id="rId4" Type="http://schemas.openxmlformats.org/officeDocument/2006/relationships/diagramLayout" Target="../diagrams/layout2.xml"/><Relationship Id="rId9" Type="http://schemas.openxmlformats.org/officeDocument/2006/relationships/image" Target="../media/image94.jpeg"/></Relationships>
</file>

<file path=ppt/slides/_rels/slide39.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8" Type="http://schemas.openxmlformats.org/officeDocument/2006/relationships/image" Target="../media/image106.emf"/><Relationship Id="rId13" Type="http://schemas.openxmlformats.org/officeDocument/2006/relationships/image" Target="../media/image111.emf"/><Relationship Id="rId18" Type="http://schemas.openxmlformats.org/officeDocument/2006/relationships/image" Target="../media/image116.emf"/><Relationship Id="rId3" Type="http://schemas.openxmlformats.org/officeDocument/2006/relationships/image" Target="../media/image101.emf"/><Relationship Id="rId7" Type="http://schemas.openxmlformats.org/officeDocument/2006/relationships/image" Target="../media/image105.emf"/><Relationship Id="rId12" Type="http://schemas.openxmlformats.org/officeDocument/2006/relationships/image" Target="../media/image110.emf"/><Relationship Id="rId17" Type="http://schemas.openxmlformats.org/officeDocument/2006/relationships/image" Target="../media/image115.emf"/><Relationship Id="rId2" Type="http://schemas.openxmlformats.org/officeDocument/2006/relationships/image" Target="../media/image100.emf"/><Relationship Id="rId16" Type="http://schemas.openxmlformats.org/officeDocument/2006/relationships/image" Target="../media/image114.emf"/><Relationship Id="rId1" Type="http://schemas.openxmlformats.org/officeDocument/2006/relationships/slideLayout" Target="../slideLayouts/slideLayout61.xml"/><Relationship Id="rId6" Type="http://schemas.openxmlformats.org/officeDocument/2006/relationships/image" Target="../media/image104.emf"/><Relationship Id="rId11" Type="http://schemas.openxmlformats.org/officeDocument/2006/relationships/image" Target="../media/image109.emf"/><Relationship Id="rId5" Type="http://schemas.openxmlformats.org/officeDocument/2006/relationships/image" Target="../media/image103.emf"/><Relationship Id="rId15" Type="http://schemas.openxmlformats.org/officeDocument/2006/relationships/image" Target="../media/image113.emf"/><Relationship Id="rId10" Type="http://schemas.openxmlformats.org/officeDocument/2006/relationships/image" Target="../media/image108.emf"/><Relationship Id="rId4" Type="http://schemas.openxmlformats.org/officeDocument/2006/relationships/image" Target="../media/image102.emf"/><Relationship Id="rId9" Type="http://schemas.openxmlformats.org/officeDocument/2006/relationships/image" Target="../media/image107.emf"/><Relationship Id="rId14" Type="http://schemas.openxmlformats.org/officeDocument/2006/relationships/image" Target="../media/image112.emf"/></Relationships>
</file>

<file path=ppt/slides/_rels/slide42.xml.rels><?xml version="1.0" encoding="UTF-8" standalone="yes"?>
<Relationships xmlns="http://schemas.openxmlformats.org/package/2006/relationships"><Relationship Id="rId8" Type="http://schemas.openxmlformats.org/officeDocument/2006/relationships/image" Target="../media/image106.emf"/><Relationship Id="rId13" Type="http://schemas.openxmlformats.org/officeDocument/2006/relationships/image" Target="../media/image112.emf"/><Relationship Id="rId18" Type="http://schemas.openxmlformats.org/officeDocument/2006/relationships/image" Target="../media/image115.emf"/><Relationship Id="rId3" Type="http://schemas.openxmlformats.org/officeDocument/2006/relationships/image" Target="../media/image101.emf"/><Relationship Id="rId7" Type="http://schemas.openxmlformats.org/officeDocument/2006/relationships/image" Target="../media/image105.emf"/><Relationship Id="rId12" Type="http://schemas.openxmlformats.org/officeDocument/2006/relationships/image" Target="../media/image111.emf"/><Relationship Id="rId17" Type="http://schemas.openxmlformats.org/officeDocument/2006/relationships/image" Target="../media/image116.emf"/><Relationship Id="rId2" Type="http://schemas.openxmlformats.org/officeDocument/2006/relationships/image" Target="../media/image100.emf"/><Relationship Id="rId16" Type="http://schemas.openxmlformats.org/officeDocument/2006/relationships/image" Target="../media/image114.emf"/><Relationship Id="rId1" Type="http://schemas.openxmlformats.org/officeDocument/2006/relationships/slideLayout" Target="../slideLayouts/slideLayout61.xml"/><Relationship Id="rId6" Type="http://schemas.openxmlformats.org/officeDocument/2006/relationships/image" Target="../media/image104.emf"/><Relationship Id="rId11" Type="http://schemas.openxmlformats.org/officeDocument/2006/relationships/image" Target="../media/image109.emf"/><Relationship Id="rId5" Type="http://schemas.openxmlformats.org/officeDocument/2006/relationships/image" Target="../media/image103.emf"/><Relationship Id="rId15" Type="http://schemas.openxmlformats.org/officeDocument/2006/relationships/image" Target="../media/image110.emf"/><Relationship Id="rId10" Type="http://schemas.openxmlformats.org/officeDocument/2006/relationships/image" Target="../media/image108.emf"/><Relationship Id="rId19" Type="http://schemas.openxmlformats.org/officeDocument/2006/relationships/image" Target="../media/image117.emf"/><Relationship Id="rId4" Type="http://schemas.openxmlformats.org/officeDocument/2006/relationships/image" Target="../media/image102.emf"/><Relationship Id="rId9" Type="http://schemas.openxmlformats.org/officeDocument/2006/relationships/image" Target="../media/image107.emf"/><Relationship Id="rId14" Type="http://schemas.openxmlformats.org/officeDocument/2006/relationships/image" Target="../media/image113.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stock baby photo"/>
          <p:cNvPicPr>
            <a:picLocks noChangeAspect="1" noChangeArrowheads="1"/>
          </p:cNvPicPr>
          <p:nvPr/>
        </p:nvPicPr>
        <p:blipFill rotWithShape="1">
          <a:blip r:embed="rId3">
            <a:extLst>
              <a:ext uri="{28A0092B-C50C-407E-A947-70E740481C1C}">
                <a14:useLocalDpi xmlns:a14="http://schemas.microsoft.com/office/drawing/2010/main" val="0"/>
              </a:ext>
            </a:extLst>
          </a:blip>
          <a:srcRect l="33602" t="597" r="4330" b="9754"/>
          <a:stretch/>
        </p:blipFill>
        <p:spPr bwMode="auto">
          <a:xfrm>
            <a:off x="6205640" y="0"/>
            <a:ext cx="2682461" cy="258298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A simple blood test can diagnose 5 congenital and genetic disea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8459" y="0"/>
            <a:ext cx="3264224" cy="4896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S:\OS\Communications\K_Lynch\Kate's pics\family.jpg"/>
          <p:cNvPicPr>
            <a:picLocks noChangeAspect="1" noChangeArrowheads="1"/>
          </p:cNvPicPr>
          <p:nvPr/>
        </p:nvPicPr>
        <p:blipFill rotWithShape="1">
          <a:blip r:embed="rId5" cstate="print"/>
          <a:srcRect l="3847" r="6312"/>
          <a:stretch/>
        </p:blipFill>
        <p:spPr bwMode="auto">
          <a:xfrm>
            <a:off x="6205640" y="0"/>
            <a:ext cx="5996967" cy="4896336"/>
          </a:xfrm>
          <a:prstGeom prst="rect">
            <a:avLst/>
          </a:prstGeom>
          <a:noFill/>
        </p:spPr>
      </p:pic>
      <p:sp>
        <p:nvSpPr>
          <p:cNvPr id="3" name="Text Placeholder 2"/>
          <p:cNvSpPr>
            <a:spLocks noGrp="1"/>
          </p:cNvSpPr>
          <p:nvPr>
            <p:ph type="body" sz="quarter" idx="10"/>
          </p:nvPr>
        </p:nvSpPr>
        <p:spPr>
          <a:xfrm>
            <a:off x="3731351" y="5195445"/>
            <a:ext cx="7183664" cy="1071104"/>
          </a:xfrm>
        </p:spPr>
        <p:txBody>
          <a:bodyPr>
            <a:normAutofit/>
          </a:bodyPr>
          <a:lstStyle/>
          <a:p>
            <a:r>
              <a:rPr lang="en-US" dirty="0" smtClean="0"/>
              <a:t>Interoperability for Newborn screening Programs</a:t>
            </a:r>
            <a:endParaRPr lang="en-US" dirty="0"/>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1129" r="4189"/>
          <a:stretch/>
        </p:blipFill>
        <p:spPr>
          <a:xfrm>
            <a:off x="1932" y="0"/>
            <a:ext cx="6159529" cy="4896336"/>
          </a:xfrm>
          <a:prstGeom prst="rect">
            <a:avLst/>
          </a:prstGeom>
        </p:spPr>
      </p:pic>
      <p:sp>
        <p:nvSpPr>
          <p:cNvPr id="8" name="Rectangle 7"/>
          <p:cNvSpPr/>
          <p:nvPr/>
        </p:nvSpPr>
        <p:spPr>
          <a:xfrm>
            <a:off x="655" y="4153437"/>
            <a:ext cx="12201951" cy="754972"/>
          </a:xfrm>
          <a:prstGeom prst="rect">
            <a:avLst/>
          </a:prstGeom>
          <a:solidFill>
            <a:srgbClr val="50D4C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2"/>
          <p:cNvSpPr txBox="1">
            <a:spLocks/>
          </p:cNvSpPr>
          <p:nvPr/>
        </p:nvSpPr>
        <p:spPr>
          <a:xfrm>
            <a:off x="2240461" y="4313695"/>
            <a:ext cx="7790815" cy="65628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Clr>
                <a:srgbClr val="349D96"/>
              </a:buClr>
              <a:buFont typeface="Wingdings" panose="05000000000000000000" pitchFamily="2" charset="2"/>
              <a:buNone/>
              <a:defRPr sz="3000" kern="1200" cap="all" baseline="0">
                <a:solidFill>
                  <a:srgbClr val="404040"/>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pPr>
            <a:r>
              <a:rPr lang="en-US" sz="2800" b="1" dirty="0">
                <a:solidFill>
                  <a:prstClr val="white"/>
                </a:solidFill>
              </a:rPr>
              <a:t>Saving lives with a simple blood spot</a:t>
            </a:r>
          </a:p>
        </p:txBody>
      </p:sp>
    </p:spTree>
    <p:extLst>
      <p:ext uri="{BB962C8B-B14F-4D97-AF65-F5344CB8AC3E}">
        <p14:creationId xmlns:p14="http://schemas.microsoft.com/office/powerpoint/2010/main" val="2843951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solidFill>
                  <a:schemeClr val="tx1"/>
                </a:solidFill>
              </a:rPr>
              <a:t>Areas of Interoperability</a:t>
            </a:r>
            <a:endParaRPr lang="en-US" dirty="0">
              <a:solidFill>
                <a:schemeClr val="tx1"/>
              </a:solidFill>
            </a:endParaRPr>
          </a:p>
        </p:txBody>
      </p:sp>
      <p:sp>
        <p:nvSpPr>
          <p:cNvPr id="3" name="Text Placeholder 2"/>
          <p:cNvSpPr>
            <a:spLocks noGrp="1"/>
          </p:cNvSpPr>
          <p:nvPr>
            <p:ph type="body" sz="quarter" idx="22"/>
          </p:nvPr>
        </p:nvSpPr>
        <p:spPr>
          <a:xfrm>
            <a:off x="1828800" y="1600200"/>
            <a:ext cx="8523495" cy="4662833"/>
          </a:xfrm>
        </p:spPr>
        <p:txBody>
          <a:bodyPr>
            <a:normAutofit/>
          </a:bodyPr>
          <a:lstStyle/>
          <a:p>
            <a:pPr marL="342900" indent="-342900">
              <a:buClr>
                <a:srgbClr val="349D96"/>
              </a:buClr>
              <a:buSzPct val="100000"/>
              <a:buFont typeface="Wingdings" panose="05000000000000000000" pitchFamily="2" charset="2"/>
              <a:buChar char="l"/>
            </a:pPr>
            <a:r>
              <a:rPr lang="en-US" dirty="0" smtClean="0"/>
              <a:t>Specimen tracking</a:t>
            </a:r>
            <a:endParaRPr lang="en-US" dirty="0"/>
          </a:p>
          <a:p>
            <a:pPr marL="342900" indent="-342900">
              <a:buClr>
                <a:srgbClr val="349D96"/>
              </a:buClr>
              <a:buSzPct val="100000"/>
              <a:buFont typeface="Wingdings" panose="05000000000000000000" pitchFamily="2" charset="2"/>
              <a:buChar char="l"/>
            </a:pPr>
            <a:r>
              <a:rPr lang="en-US" smtClean="0"/>
              <a:t>Electronic test ordering </a:t>
            </a:r>
            <a:r>
              <a:rPr lang="en-US" dirty="0" smtClean="0"/>
              <a:t>and reporting(ETOR)</a:t>
            </a:r>
          </a:p>
          <a:p>
            <a:pPr marL="342900" indent="-342900">
              <a:buClr>
                <a:srgbClr val="349D96"/>
              </a:buClr>
              <a:buSzPct val="100000"/>
              <a:buFont typeface="Wingdings" panose="05000000000000000000" pitchFamily="2" charset="2"/>
              <a:buChar char="l"/>
            </a:pPr>
            <a:r>
              <a:rPr lang="en-US" dirty="0" smtClean="0"/>
              <a:t>Hearing Screening</a:t>
            </a:r>
          </a:p>
          <a:p>
            <a:pPr marL="342900" indent="-342900">
              <a:buClr>
                <a:srgbClr val="349D96"/>
              </a:buClr>
              <a:buSzPct val="100000"/>
              <a:buFont typeface="Wingdings" panose="05000000000000000000" pitchFamily="2" charset="2"/>
              <a:buChar char="l"/>
            </a:pPr>
            <a:r>
              <a:rPr lang="en-US" dirty="0" smtClean="0"/>
              <a:t>CCHD Screening</a:t>
            </a:r>
          </a:p>
          <a:p>
            <a:pPr marL="342900" indent="-342900">
              <a:buClr>
                <a:srgbClr val="349D96"/>
              </a:buClr>
              <a:buSzPct val="100000"/>
              <a:buFont typeface="Wingdings" panose="05000000000000000000" pitchFamily="2" charset="2"/>
              <a:buChar char="l"/>
            </a:pPr>
            <a:r>
              <a:rPr lang="en-US" dirty="0" smtClean="0"/>
              <a:t>Vital Records</a:t>
            </a:r>
          </a:p>
          <a:p>
            <a:pPr marL="342900" indent="-342900">
              <a:buClr>
                <a:srgbClr val="349D96"/>
              </a:buClr>
              <a:buSzPct val="100000"/>
              <a:buFont typeface="Wingdings" panose="05000000000000000000" pitchFamily="2" charset="2"/>
              <a:buChar char="l"/>
            </a:pPr>
            <a:r>
              <a:rPr lang="en-US" dirty="0"/>
              <a:t>Birth Defects </a:t>
            </a:r>
            <a:r>
              <a:rPr lang="en-US" dirty="0" smtClean="0"/>
              <a:t>Registry</a:t>
            </a:r>
          </a:p>
          <a:p>
            <a:pPr marL="342900" indent="-342900">
              <a:buClr>
                <a:srgbClr val="349D96"/>
              </a:buClr>
              <a:buSzPct val="100000"/>
              <a:buFont typeface="Wingdings" panose="05000000000000000000" pitchFamily="2" charset="2"/>
              <a:buChar char="l"/>
            </a:pPr>
            <a:r>
              <a:rPr lang="en-US" dirty="0" smtClean="0"/>
              <a:t>Long-term follow-up (LTFU)</a:t>
            </a:r>
          </a:p>
          <a:p>
            <a:pPr marL="342900" indent="-342900">
              <a:buClr>
                <a:srgbClr val="349D96"/>
              </a:buClr>
              <a:buSzPct val="100000"/>
              <a:buFont typeface="Wingdings" panose="05000000000000000000" pitchFamily="2" charset="2"/>
              <a:buChar char="l"/>
            </a:pPr>
            <a:r>
              <a:rPr lang="en-US" dirty="0" smtClean="0"/>
              <a:t>Pediatric Specialists</a:t>
            </a:r>
          </a:p>
          <a:p>
            <a:pPr marL="342900" indent="-342900">
              <a:buClr>
                <a:srgbClr val="349D96"/>
              </a:buClr>
              <a:buSzPct val="100000"/>
              <a:buFont typeface="Wingdings" panose="05000000000000000000" pitchFamily="2" charset="2"/>
              <a:buChar char="l"/>
            </a:pPr>
            <a:r>
              <a:rPr lang="en-US" dirty="0" smtClean="0"/>
              <a:t>Data repositories</a:t>
            </a:r>
          </a:p>
          <a:p>
            <a:pPr marL="342900" indent="-342900">
              <a:buClr>
                <a:srgbClr val="349D96"/>
              </a:buClr>
              <a:buSzPct val="100000"/>
              <a:buFont typeface="Wingdings" panose="05000000000000000000" pitchFamily="2" charset="2"/>
              <a:buChar char="l"/>
            </a:pPr>
            <a:r>
              <a:rPr lang="en-US" dirty="0" smtClean="0"/>
              <a:t>Immunization Registry</a:t>
            </a:r>
          </a:p>
        </p:txBody>
      </p:sp>
    </p:spTree>
    <p:extLst>
      <p:ext uri="{BB962C8B-B14F-4D97-AF65-F5344CB8AC3E}">
        <p14:creationId xmlns:p14="http://schemas.microsoft.com/office/powerpoint/2010/main" val="306907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0" y="279970"/>
            <a:ext cx="12191997" cy="482030"/>
          </a:xfrm>
        </p:spPr>
        <p:txBody>
          <a:bodyPr/>
          <a:lstStyle/>
          <a:p>
            <a:r>
              <a:rPr lang="en-US" dirty="0" smtClean="0"/>
              <a:t>How many NBS programs have the following data integrated with their LIMS?</a:t>
            </a:r>
            <a:endParaRPr lang="en-US" dirty="0"/>
          </a:p>
        </p:txBody>
      </p:sp>
      <p:graphicFrame>
        <p:nvGraphicFramePr>
          <p:cNvPr id="5" name="Content Placeholder 7">
            <a:extLst>
              <a:ext uri="{FF2B5EF4-FFF2-40B4-BE49-F238E27FC236}">
                <a16:creationId xmlns:a16="http://schemas.microsoft.com/office/drawing/2014/main" xmlns="" id="{6327BB24-1310-440D-B121-0CE7C8226898}"/>
              </a:ext>
            </a:extLst>
          </p:cNvPr>
          <p:cNvGraphicFramePr>
            <a:graphicFrameLocks/>
          </p:cNvGraphicFramePr>
          <p:nvPr>
            <p:extLst>
              <p:ext uri="{D42A27DB-BD31-4B8C-83A1-F6EECF244321}">
                <p14:modId xmlns:p14="http://schemas.microsoft.com/office/powerpoint/2010/main" val="2242320668"/>
              </p:ext>
            </p:extLst>
          </p:nvPr>
        </p:nvGraphicFramePr>
        <p:xfrm>
          <a:off x="2285998" y="1447800"/>
          <a:ext cx="7620000" cy="48006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a:stretch>
            <a:fillRect/>
          </a:stretch>
        </p:blipFill>
        <p:spPr>
          <a:xfrm>
            <a:off x="76200" y="6180138"/>
            <a:ext cx="2971800" cy="614855"/>
          </a:xfrm>
          <a:prstGeom prst="rect">
            <a:avLst/>
          </a:prstGeom>
        </p:spPr>
      </p:pic>
    </p:spTree>
    <p:extLst>
      <p:ext uri="{BB962C8B-B14F-4D97-AF65-F5344CB8AC3E}">
        <p14:creationId xmlns:p14="http://schemas.microsoft.com/office/powerpoint/2010/main" val="1740193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Data </a:t>
            </a:r>
            <a:r>
              <a:rPr lang="en-US" dirty="0"/>
              <a:t>I</a:t>
            </a:r>
            <a:r>
              <a:rPr lang="en-US" dirty="0" smtClean="0"/>
              <a:t>ntegration with Vital Records</a:t>
            </a:r>
            <a:endParaRPr lang="en-US" dirty="0"/>
          </a:p>
        </p:txBody>
      </p:sp>
      <p:sp>
        <p:nvSpPr>
          <p:cNvPr id="3" name="Text Placeholder 2"/>
          <p:cNvSpPr>
            <a:spLocks noGrp="1"/>
          </p:cNvSpPr>
          <p:nvPr>
            <p:ph type="body" sz="quarter" idx="22"/>
          </p:nvPr>
        </p:nvSpPr>
        <p:spPr>
          <a:xfrm>
            <a:off x="1567553" y="1524000"/>
            <a:ext cx="9056895" cy="4662833"/>
          </a:xfrm>
        </p:spPr>
        <p:txBody>
          <a:bodyPr>
            <a:normAutofit/>
          </a:bodyPr>
          <a:lstStyle/>
          <a:p>
            <a:pPr marL="0" indent="0">
              <a:buClr>
                <a:srgbClr val="349D96"/>
              </a:buClr>
              <a:buNone/>
            </a:pPr>
            <a:r>
              <a:rPr lang="en-US" dirty="0" smtClean="0"/>
              <a:t>Linking with vital records and birth records is a critical function of NBS to ensure every baby born is screened</a:t>
            </a:r>
          </a:p>
          <a:p>
            <a:pPr marL="342900" indent="-342900">
              <a:buClr>
                <a:srgbClr val="349D96"/>
              </a:buClr>
              <a:buFont typeface="Wingdings" panose="05000000000000000000" pitchFamily="2" charset="2"/>
              <a:buChar char="l"/>
            </a:pPr>
            <a:r>
              <a:rPr lang="en-US" dirty="0" smtClean="0"/>
              <a:t>Identifies infants that may not have received screening</a:t>
            </a:r>
          </a:p>
          <a:p>
            <a:pPr marL="342900" indent="-342900">
              <a:buClr>
                <a:srgbClr val="349D96"/>
              </a:buClr>
              <a:buFont typeface="Wingdings" panose="05000000000000000000" pitchFamily="2" charset="2"/>
              <a:buChar char="l"/>
            </a:pPr>
            <a:r>
              <a:rPr lang="en-US" dirty="0" smtClean="0"/>
              <a:t>Provides a more accurate denominator for program statistics</a:t>
            </a:r>
          </a:p>
          <a:p>
            <a:pPr marL="0" indent="0">
              <a:buClr>
                <a:srgbClr val="349D96"/>
              </a:buClr>
              <a:buNone/>
            </a:pPr>
            <a:endParaRPr lang="en-US" dirty="0" smtClean="0"/>
          </a:p>
          <a:p>
            <a:pPr marL="0" indent="0">
              <a:buClr>
                <a:srgbClr val="349D96"/>
              </a:buClr>
              <a:buNone/>
            </a:pPr>
            <a:r>
              <a:rPr lang="en-US" dirty="0" smtClean="0"/>
              <a:t>Most states integrate with Vital Records but very few are able to fully interface</a:t>
            </a:r>
          </a:p>
          <a:p>
            <a:pPr marL="342900" indent="-342900">
              <a:buClr>
                <a:srgbClr val="349D96"/>
              </a:buClr>
              <a:buFont typeface="Wingdings" panose="05000000000000000000" pitchFamily="2" charset="2"/>
              <a:buChar char="l"/>
            </a:pPr>
            <a:r>
              <a:rPr lang="en-US" dirty="0" smtClean="0"/>
              <a:t>Interfacing is more reliable and accurate than exports or paper monitoring</a:t>
            </a:r>
          </a:p>
          <a:p>
            <a:pPr marL="342900" indent="-342900">
              <a:buClr>
                <a:srgbClr val="349D96"/>
              </a:buClr>
              <a:buFont typeface="Wingdings" panose="05000000000000000000" pitchFamily="2" charset="2"/>
              <a:buChar char="l"/>
            </a:pPr>
            <a:r>
              <a:rPr lang="en-US" dirty="0" smtClean="0"/>
              <a:t>Minnesota has an interfaced data system with vital records, allowing for automated flow of information into the newborn screening database. </a:t>
            </a:r>
            <a:endParaRPr lang="en-US" dirty="0"/>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1927724"/>
            <a:ext cx="2451452" cy="1946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97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Point of Care Screening Interoperability</a:t>
            </a:r>
            <a:endParaRPr lang="en-US" dirty="0"/>
          </a:p>
        </p:txBody>
      </p:sp>
      <p:sp>
        <p:nvSpPr>
          <p:cNvPr id="26" name="TextBox 25"/>
          <p:cNvSpPr txBox="1"/>
          <p:nvPr/>
        </p:nvSpPr>
        <p:spPr>
          <a:xfrm>
            <a:off x="7238999" y="2967336"/>
            <a:ext cx="1104901" cy="830997"/>
          </a:xfrm>
          <a:prstGeom prst="rect">
            <a:avLst/>
          </a:prstGeom>
          <a:noFill/>
        </p:spPr>
        <p:txBody>
          <a:bodyPr wrap="square" rtlCol="0">
            <a:spAutoFit/>
          </a:bodyPr>
          <a:lstStyle/>
          <a:p>
            <a:pPr algn="ctr"/>
            <a:r>
              <a:rPr lang="en-US" sz="2400" dirty="0" smtClean="0">
                <a:latin typeface="+mn-lt"/>
              </a:rPr>
              <a:t>NBS LIMS</a:t>
            </a:r>
            <a:endParaRPr lang="en-US" sz="2400" dirty="0">
              <a:latin typeface="+mn-lt"/>
            </a:endParaRPr>
          </a:p>
        </p:txBody>
      </p:sp>
      <p:sp>
        <p:nvSpPr>
          <p:cNvPr id="15" name="TextBox 14"/>
          <p:cNvSpPr txBox="1"/>
          <p:nvPr/>
        </p:nvSpPr>
        <p:spPr>
          <a:xfrm>
            <a:off x="3983017" y="2217691"/>
            <a:ext cx="2438400" cy="923330"/>
          </a:xfrm>
          <a:prstGeom prst="rect">
            <a:avLst/>
          </a:prstGeom>
          <a:noFill/>
        </p:spPr>
        <p:txBody>
          <a:bodyPr wrap="square" rtlCol="0">
            <a:spAutoFit/>
          </a:bodyPr>
          <a:lstStyle/>
          <a:p>
            <a:r>
              <a:rPr lang="en-US" sz="1800" dirty="0" smtClean="0">
                <a:solidFill>
                  <a:schemeClr val="tx1"/>
                </a:solidFill>
                <a:latin typeface="Century Gothic" panose="020B0502020202020204" pitchFamily="34" charset="0"/>
              </a:rPr>
              <a:t>Demographics and contact information sent via HL7</a:t>
            </a:r>
            <a:endParaRPr lang="en-US" sz="1800" dirty="0">
              <a:solidFill>
                <a:schemeClr val="tx1"/>
              </a:solidFill>
              <a:latin typeface="Century Gothic" panose="020B0502020202020204" pitchFamily="34" charset="0"/>
            </a:endParaRPr>
          </a:p>
        </p:txBody>
      </p:sp>
      <p:sp>
        <p:nvSpPr>
          <p:cNvPr id="24" name="TextBox 23"/>
          <p:cNvSpPr txBox="1"/>
          <p:nvPr/>
        </p:nvSpPr>
        <p:spPr>
          <a:xfrm>
            <a:off x="3983016" y="4094652"/>
            <a:ext cx="2646383" cy="1200329"/>
          </a:xfrm>
          <a:prstGeom prst="rect">
            <a:avLst/>
          </a:prstGeom>
          <a:noFill/>
        </p:spPr>
        <p:txBody>
          <a:bodyPr wrap="square" rtlCol="0">
            <a:spAutoFit/>
          </a:bodyPr>
          <a:lstStyle/>
          <a:p>
            <a:r>
              <a:rPr lang="en-US" sz="1800" dirty="0" smtClean="0">
                <a:solidFill>
                  <a:schemeClr val="tx1"/>
                </a:solidFill>
                <a:latin typeface="Century Gothic" panose="020B0502020202020204" pitchFamily="34" charset="0"/>
              </a:rPr>
              <a:t>Hearing and CCHD screening results sent directly from the testing equipment</a:t>
            </a:r>
            <a:endParaRPr lang="en-US" sz="1800" dirty="0">
              <a:solidFill>
                <a:schemeClr val="tx1"/>
              </a:solidFill>
              <a:latin typeface="Century Gothic" panose="020B0502020202020204" pitchFamily="34" charset="0"/>
            </a:endParaRPr>
          </a:p>
        </p:txBody>
      </p:sp>
      <p:grpSp>
        <p:nvGrpSpPr>
          <p:cNvPr id="16" name="Group 15"/>
          <p:cNvGrpSpPr/>
          <p:nvPr/>
        </p:nvGrpSpPr>
        <p:grpSpPr>
          <a:xfrm>
            <a:off x="7362824" y="2603301"/>
            <a:ext cx="1943099" cy="1943099"/>
            <a:chOff x="6934200" y="2411284"/>
            <a:chExt cx="1943099" cy="1943099"/>
          </a:xfrm>
        </p:grpSpPr>
        <p:pic>
          <p:nvPicPr>
            <p:cNvPr id="28" name="Picture 2" descr="Image result for Computer system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411284"/>
              <a:ext cx="1943099" cy="194309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352515" y="2873514"/>
              <a:ext cx="1106467" cy="830997"/>
            </a:xfrm>
            <a:prstGeom prst="rect">
              <a:avLst/>
            </a:prstGeom>
            <a:noFill/>
          </p:spPr>
          <p:txBody>
            <a:bodyPr wrap="square" rtlCol="0">
              <a:spAutoFit/>
            </a:bodyPr>
            <a:lstStyle/>
            <a:p>
              <a:pPr algn="ctr"/>
              <a:r>
                <a:rPr lang="en-US" sz="2400" dirty="0" smtClean="0">
                  <a:latin typeface="+mn-lt"/>
                </a:rPr>
                <a:t>NBS CMS</a:t>
              </a:r>
              <a:endParaRPr lang="en-US" sz="2400" dirty="0">
                <a:latin typeface="+mn-lt"/>
              </a:endParaRPr>
            </a:p>
          </p:txBody>
        </p:sp>
      </p:grpSp>
      <p:sp>
        <p:nvSpPr>
          <p:cNvPr id="33" name="TextBox 32"/>
          <p:cNvSpPr txBox="1"/>
          <p:nvPr/>
        </p:nvSpPr>
        <p:spPr>
          <a:xfrm>
            <a:off x="9305923" y="2913132"/>
            <a:ext cx="2657478" cy="1200329"/>
          </a:xfrm>
          <a:prstGeom prst="rect">
            <a:avLst/>
          </a:prstGeom>
          <a:noFill/>
        </p:spPr>
        <p:txBody>
          <a:bodyPr wrap="square" rtlCol="0">
            <a:spAutoFit/>
          </a:bodyPr>
          <a:lstStyle/>
          <a:p>
            <a:r>
              <a:rPr lang="en-US" sz="1800" dirty="0" smtClean="0">
                <a:solidFill>
                  <a:schemeClr val="tx1"/>
                </a:solidFill>
                <a:latin typeface="Century Gothic" panose="020B0502020202020204" pitchFamily="34" charset="0"/>
              </a:rPr>
              <a:t>Newborn screening staff can view data in their case management system</a:t>
            </a:r>
            <a:endParaRPr lang="en-US" sz="1800" dirty="0">
              <a:solidFill>
                <a:schemeClr val="tx1"/>
              </a:solidFill>
              <a:latin typeface="Century Gothic" panose="020B0502020202020204" pitchFamily="34" charset="0"/>
            </a:endParaRPr>
          </a:p>
        </p:txBody>
      </p:sp>
      <p:sp>
        <p:nvSpPr>
          <p:cNvPr id="23" name="Curved Up Arrow 22"/>
          <p:cNvSpPr/>
          <p:nvPr/>
        </p:nvSpPr>
        <p:spPr>
          <a:xfrm rot="21019973">
            <a:off x="3531309" y="4938174"/>
            <a:ext cx="5315465" cy="1177087"/>
          </a:xfrm>
          <a:prstGeom prst="curvedUpArrow">
            <a:avLst>
              <a:gd name="adj1" fmla="val 25000"/>
              <a:gd name="adj2" fmla="val 76003"/>
              <a:gd name="adj3" fmla="val 25000"/>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564B7"/>
              </a:solidFill>
            </a:endParaRPr>
          </a:p>
        </p:txBody>
      </p:sp>
      <p:grpSp>
        <p:nvGrpSpPr>
          <p:cNvPr id="18" name="Group 17"/>
          <p:cNvGrpSpPr/>
          <p:nvPr/>
        </p:nvGrpSpPr>
        <p:grpSpPr>
          <a:xfrm>
            <a:off x="1981200" y="3817891"/>
            <a:ext cx="1943099" cy="1943099"/>
            <a:chOff x="838200" y="3657600"/>
            <a:chExt cx="1943099" cy="1943099"/>
          </a:xfrm>
        </p:grpSpPr>
        <p:pic>
          <p:nvPicPr>
            <p:cNvPr id="27" name="Picture 2" descr="Image result for Computer system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3657600"/>
              <a:ext cx="1943099" cy="19430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heart line drawin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554" y="4354383"/>
              <a:ext cx="497190" cy="46238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Image result for ear line drawin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9530" y="4125784"/>
              <a:ext cx="665964" cy="66596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0" name="Curved Down Arrow 29"/>
          <p:cNvSpPr/>
          <p:nvPr/>
        </p:nvSpPr>
        <p:spPr>
          <a:xfrm>
            <a:off x="3638550" y="1529825"/>
            <a:ext cx="5029200" cy="1017785"/>
          </a:xfrm>
          <a:prstGeom prst="curvedDownArrow">
            <a:avLst>
              <a:gd name="adj1" fmla="val 25000"/>
              <a:gd name="adj2" fmla="val 82193"/>
              <a:gd name="adj3" fmla="val 25000"/>
            </a:avLst>
          </a:prstGeom>
          <a:solidFill>
            <a:srgbClr val="349D96"/>
          </a:solidFill>
          <a:ln>
            <a:solidFill>
              <a:srgbClr val="349D9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nvGrpSpPr>
          <p:cNvPr id="17" name="Group 16"/>
          <p:cNvGrpSpPr/>
          <p:nvPr/>
        </p:nvGrpSpPr>
        <p:grpSpPr>
          <a:xfrm>
            <a:off x="1981200" y="1646193"/>
            <a:ext cx="1943099" cy="1943099"/>
            <a:chOff x="1485900" y="1485902"/>
            <a:chExt cx="1943099" cy="1943099"/>
          </a:xfrm>
        </p:grpSpPr>
        <p:pic>
          <p:nvPicPr>
            <p:cNvPr id="1026" name="Picture 2" descr="Image result for Computer system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5900" y="1485902"/>
              <a:ext cx="1943099" cy="19430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4215" y="2057400"/>
              <a:ext cx="1106467" cy="584775"/>
            </a:xfrm>
            <a:prstGeom prst="rect">
              <a:avLst/>
            </a:prstGeom>
            <a:noFill/>
          </p:spPr>
          <p:txBody>
            <a:bodyPr wrap="square" rtlCol="0">
              <a:spAutoFit/>
            </a:bodyPr>
            <a:lstStyle/>
            <a:p>
              <a:pPr algn="ctr"/>
              <a:r>
                <a:rPr lang="en-US" sz="3200" dirty="0" smtClean="0">
                  <a:latin typeface="+mn-lt"/>
                </a:rPr>
                <a:t>EMR</a:t>
              </a:r>
              <a:endParaRPr lang="en-US" sz="3200" dirty="0">
                <a:latin typeface="+mn-lt"/>
              </a:endParaRPr>
            </a:p>
          </p:txBody>
        </p:sp>
      </p:grpSp>
    </p:spTree>
    <p:extLst>
      <p:ext uri="{BB962C8B-B14F-4D97-AF65-F5344CB8AC3E}">
        <p14:creationId xmlns:p14="http://schemas.microsoft.com/office/powerpoint/2010/main" val="364266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3"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9751" y="609600"/>
            <a:ext cx="12191997" cy="482030"/>
          </a:xfrm>
        </p:spPr>
        <p:txBody>
          <a:bodyPr/>
          <a:lstStyle/>
          <a:p>
            <a:r>
              <a:rPr lang="en-US" dirty="0" smtClean="0"/>
              <a:t>How are NBS Programs integrating CCHD data?</a:t>
            </a:r>
            <a:endParaRPr lang="en-US" dirty="0"/>
          </a:p>
        </p:txBody>
      </p:sp>
      <p:graphicFrame>
        <p:nvGraphicFramePr>
          <p:cNvPr id="3" name="Content Placeholder 7">
            <a:extLst>
              <a:ext uri="{FF2B5EF4-FFF2-40B4-BE49-F238E27FC236}">
                <a16:creationId xmlns:a16="http://schemas.microsoft.com/office/drawing/2014/main" xmlns="" id="{6327BB24-1310-440D-B121-0CE7C8226898}"/>
              </a:ext>
            </a:extLst>
          </p:cNvPr>
          <p:cNvGraphicFramePr>
            <a:graphicFrameLocks/>
          </p:cNvGraphicFramePr>
          <p:nvPr>
            <p:extLst>
              <p:ext uri="{D42A27DB-BD31-4B8C-83A1-F6EECF244321}">
                <p14:modId xmlns:p14="http://schemas.microsoft.com/office/powerpoint/2010/main" val="2229228737"/>
              </p:ext>
            </p:extLst>
          </p:nvPr>
        </p:nvGraphicFramePr>
        <p:xfrm>
          <a:off x="2286000" y="1417638"/>
          <a:ext cx="7620000" cy="48006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a:stretch>
            <a:fillRect/>
          </a:stretch>
        </p:blipFill>
        <p:spPr>
          <a:xfrm>
            <a:off x="76200" y="6180138"/>
            <a:ext cx="2971800" cy="614855"/>
          </a:xfrm>
          <a:prstGeom prst="rect">
            <a:avLst/>
          </a:prstGeom>
        </p:spPr>
      </p:pic>
    </p:spTree>
    <p:extLst>
      <p:ext uri="{BB962C8B-B14F-4D97-AF65-F5344CB8AC3E}">
        <p14:creationId xmlns:p14="http://schemas.microsoft.com/office/powerpoint/2010/main" val="33173841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9751" y="609600"/>
            <a:ext cx="12191997" cy="482030"/>
          </a:xfrm>
        </p:spPr>
        <p:txBody>
          <a:bodyPr/>
          <a:lstStyle/>
          <a:p>
            <a:r>
              <a:rPr lang="en-US" dirty="0" smtClean="0"/>
              <a:t>How are NBS Programs integrating EHDI data?</a:t>
            </a:r>
            <a:endParaRPr lang="en-US" dirty="0"/>
          </a:p>
        </p:txBody>
      </p:sp>
      <p:graphicFrame>
        <p:nvGraphicFramePr>
          <p:cNvPr id="4" name="Content Placeholder 7">
            <a:extLst>
              <a:ext uri="{FF2B5EF4-FFF2-40B4-BE49-F238E27FC236}">
                <a16:creationId xmlns:a16="http://schemas.microsoft.com/office/drawing/2014/main" xmlns="" id="{6327BB24-1310-440D-B121-0CE7C8226898}"/>
              </a:ext>
            </a:extLst>
          </p:cNvPr>
          <p:cNvGraphicFramePr>
            <a:graphicFrameLocks/>
          </p:cNvGraphicFramePr>
          <p:nvPr>
            <p:extLst>
              <p:ext uri="{D42A27DB-BD31-4B8C-83A1-F6EECF244321}">
                <p14:modId xmlns:p14="http://schemas.microsoft.com/office/powerpoint/2010/main" val="2755487042"/>
              </p:ext>
            </p:extLst>
          </p:nvPr>
        </p:nvGraphicFramePr>
        <p:xfrm>
          <a:off x="2286000" y="1417638"/>
          <a:ext cx="7620000" cy="48006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a:stretch>
            <a:fillRect/>
          </a:stretch>
        </p:blipFill>
        <p:spPr>
          <a:xfrm>
            <a:off x="76200" y="6180138"/>
            <a:ext cx="2971800" cy="614855"/>
          </a:xfrm>
          <a:prstGeom prst="rect">
            <a:avLst/>
          </a:prstGeom>
        </p:spPr>
      </p:pic>
    </p:spTree>
    <p:extLst>
      <p:ext uri="{BB962C8B-B14F-4D97-AF65-F5344CB8AC3E}">
        <p14:creationId xmlns:p14="http://schemas.microsoft.com/office/powerpoint/2010/main" val="369353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Data integration with Birth Defects Registry</a:t>
            </a:r>
            <a:endParaRPr lang="en-US" dirty="0"/>
          </a:p>
        </p:txBody>
      </p:sp>
      <p:sp>
        <p:nvSpPr>
          <p:cNvPr id="4" name="Text Placeholder 3"/>
          <p:cNvSpPr>
            <a:spLocks noGrp="1"/>
          </p:cNvSpPr>
          <p:nvPr>
            <p:ph type="body" sz="quarter" idx="22"/>
          </p:nvPr>
        </p:nvSpPr>
        <p:spPr>
          <a:xfrm>
            <a:off x="1077705" y="1653583"/>
            <a:ext cx="10059219" cy="3756617"/>
          </a:xfrm>
        </p:spPr>
        <p:txBody>
          <a:bodyPr/>
          <a:lstStyle/>
          <a:p>
            <a:pPr marL="342900" indent="-342900">
              <a:buClr>
                <a:srgbClr val="349D96"/>
              </a:buClr>
              <a:buFont typeface="Wingdings" panose="05000000000000000000" pitchFamily="2" charset="2"/>
              <a:buChar char="l"/>
            </a:pPr>
            <a:r>
              <a:rPr lang="en-US" dirty="0" smtClean="0"/>
              <a:t>Identify CCHD cases missed by pulse ox screening </a:t>
            </a:r>
          </a:p>
          <a:p>
            <a:pPr marL="623887" lvl="1" indent="-342900">
              <a:spcBef>
                <a:spcPts val="1200"/>
              </a:spcBef>
              <a:buClr>
                <a:srgbClr val="349D96"/>
              </a:buClr>
              <a:buFont typeface="Courier New" panose="02070309020205020404" pitchFamily="49" charset="0"/>
              <a:buChar char="o"/>
            </a:pPr>
            <a:r>
              <a:rPr lang="en-US" dirty="0"/>
              <a:t>F</a:t>
            </a:r>
            <a:r>
              <a:rPr lang="en-US" dirty="0" smtClean="0"/>
              <a:t>alse negative feedback loop</a:t>
            </a:r>
          </a:p>
          <a:p>
            <a:pPr marL="623887" lvl="1" indent="-342900">
              <a:buClr>
                <a:srgbClr val="349D96"/>
              </a:buClr>
              <a:buFont typeface="Courier New" panose="02070309020205020404" pitchFamily="49" charset="0"/>
              <a:buChar char="o"/>
            </a:pPr>
            <a:r>
              <a:rPr lang="en-US" dirty="0" smtClean="0"/>
              <a:t>Targeted education</a:t>
            </a:r>
          </a:p>
          <a:p>
            <a:pPr marL="623887" lvl="1" indent="-342900">
              <a:buClr>
                <a:srgbClr val="349D96"/>
              </a:buClr>
              <a:buFont typeface="Courier New" panose="02070309020205020404" pitchFamily="49" charset="0"/>
              <a:buChar char="o"/>
            </a:pPr>
            <a:r>
              <a:rPr lang="en-US" dirty="0" smtClean="0"/>
              <a:t>Better understanding of CCHD in population</a:t>
            </a:r>
          </a:p>
          <a:p>
            <a:pPr marL="280987" lvl="1" indent="0">
              <a:buClr>
                <a:srgbClr val="349D96"/>
              </a:buClr>
              <a:buNone/>
            </a:pPr>
            <a:endParaRPr lang="en-US" dirty="0" smtClean="0"/>
          </a:p>
          <a:p>
            <a:pPr marL="342900" indent="-342900">
              <a:buClr>
                <a:srgbClr val="349D96"/>
              </a:buClr>
              <a:buFont typeface="Wingdings" panose="05000000000000000000" pitchFamily="2" charset="2"/>
              <a:buChar char="l"/>
            </a:pPr>
            <a:r>
              <a:rPr lang="en-US" dirty="0" smtClean="0"/>
              <a:t>Quicker outcome collection after failed pulse ox screen</a:t>
            </a:r>
          </a:p>
          <a:p>
            <a:pPr marL="0" indent="0">
              <a:buClr>
                <a:srgbClr val="349D96"/>
              </a:buClr>
              <a:buNone/>
            </a:pPr>
            <a:endParaRPr lang="en-US" dirty="0" smtClean="0"/>
          </a:p>
          <a:p>
            <a:pPr marL="342900" indent="-342900">
              <a:buClr>
                <a:srgbClr val="349D96"/>
              </a:buClr>
              <a:buFont typeface="Wingdings" panose="05000000000000000000" pitchFamily="2" charset="2"/>
              <a:buChar char="l"/>
            </a:pPr>
            <a:r>
              <a:rPr lang="en-US" dirty="0" smtClean="0"/>
              <a:t>NBS reporting to Birth Defects will help them identify unreported CCHD cases</a:t>
            </a:r>
          </a:p>
          <a:p>
            <a:endParaRPr lang="en-US" dirty="0" smtClean="0"/>
          </a:p>
          <a:p>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86800" y="1905000"/>
            <a:ext cx="2030934" cy="1905000"/>
          </a:xfrm>
          <a:prstGeom prst="rect">
            <a:avLst/>
          </a:prstGeom>
        </p:spPr>
      </p:pic>
    </p:spTree>
    <p:extLst>
      <p:ext uri="{BB962C8B-B14F-4D97-AF65-F5344CB8AC3E}">
        <p14:creationId xmlns:p14="http://schemas.microsoft.com/office/powerpoint/2010/main" val="33207533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endParaRPr lang="en-US"/>
          </a:p>
        </p:txBody>
      </p:sp>
      <p:sp>
        <p:nvSpPr>
          <p:cNvPr id="4" name="Text Placeholder 3"/>
          <p:cNvSpPr>
            <a:spLocks noGrp="1"/>
          </p:cNvSpPr>
          <p:nvPr>
            <p:ph type="body" sz="quarter" idx="22"/>
          </p:nvPr>
        </p:nvSpPr>
        <p:spPr/>
        <p:txBody>
          <a:bodyPr/>
          <a:lstStyle/>
          <a:p>
            <a:endParaRPr lang="en-US"/>
          </a:p>
        </p:txBody>
      </p:sp>
      <p:pic>
        <p:nvPicPr>
          <p:cNvPr id="5" name="Picture 4"/>
          <p:cNvPicPr>
            <a:picLocks noChangeAspect="1"/>
          </p:cNvPicPr>
          <p:nvPr/>
        </p:nvPicPr>
        <p:blipFill>
          <a:blip r:embed="rId2"/>
          <a:stretch>
            <a:fillRect/>
          </a:stretch>
        </p:blipFill>
        <p:spPr>
          <a:xfrm>
            <a:off x="0" y="211561"/>
            <a:ext cx="12192000" cy="6434878"/>
          </a:xfrm>
          <a:prstGeom prst="rect">
            <a:avLst/>
          </a:prstGeom>
        </p:spPr>
      </p:pic>
    </p:spTree>
    <p:extLst>
      <p:ext uri="{BB962C8B-B14F-4D97-AF65-F5344CB8AC3E}">
        <p14:creationId xmlns:p14="http://schemas.microsoft.com/office/powerpoint/2010/main" val="2178596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6653742" y="3012801"/>
            <a:ext cx="3603961" cy="2531280"/>
          </a:xfrm>
          <a:prstGeom prst="rect">
            <a:avLst/>
          </a:prstGeom>
        </p:spPr>
      </p:pic>
      <p:sp>
        <p:nvSpPr>
          <p:cNvPr id="2" name="Text Placeholder 1"/>
          <p:cNvSpPr>
            <a:spLocks noGrp="1"/>
          </p:cNvSpPr>
          <p:nvPr>
            <p:ph type="body" sz="quarter" idx="21"/>
          </p:nvPr>
        </p:nvSpPr>
        <p:spPr>
          <a:xfrm>
            <a:off x="-11081" y="609600"/>
            <a:ext cx="12191997" cy="482030"/>
          </a:xfrm>
        </p:spPr>
        <p:txBody>
          <a:bodyPr/>
          <a:lstStyle/>
          <a:p>
            <a:r>
              <a:rPr lang="en-US" dirty="0" smtClean="0"/>
              <a:t>Electronic Test Ordering and Reporting (ETOR)</a:t>
            </a:r>
            <a:endParaRPr lang="en-US" dirty="0"/>
          </a:p>
        </p:txBody>
      </p:sp>
      <p:pic>
        <p:nvPicPr>
          <p:cNvPr id="6" name="Picture 5"/>
          <p:cNvPicPr>
            <a:picLocks noChangeAspect="1"/>
          </p:cNvPicPr>
          <p:nvPr/>
        </p:nvPicPr>
        <p:blipFill>
          <a:blip r:embed="rId4"/>
          <a:stretch>
            <a:fillRect/>
          </a:stretch>
        </p:blipFill>
        <p:spPr>
          <a:xfrm>
            <a:off x="2965414" y="3508350"/>
            <a:ext cx="1383210" cy="775920"/>
          </a:xfrm>
          <a:prstGeom prst="rect">
            <a:avLst/>
          </a:prstGeom>
        </p:spPr>
      </p:pic>
      <p:pic>
        <p:nvPicPr>
          <p:cNvPr id="7" name="Picture 6"/>
          <p:cNvPicPr>
            <a:picLocks noChangeAspect="1"/>
          </p:cNvPicPr>
          <p:nvPr/>
        </p:nvPicPr>
        <p:blipFill rotWithShape="1">
          <a:blip r:embed="rId5"/>
          <a:srcRect b="35807"/>
          <a:stretch/>
        </p:blipFill>
        <p:spPr>
          <a:xfrm>
            <a:off x="1879157" y="2407166"/>
            <a:ext cx="989820" cy="694051"/>
          </a:xfrm>
          <a:prstGeom prst="rect">
            <a:avLst/>
          </a:prstGeom>
        </p:spPr>
      </p:pic>
      <p:pic>
        <p:nvPicPr>
          <p:cNvPr id="8" name="Picture 7"/>
          <p:cNvPicPr>
            <a:picLocks noChangeAspect="1"/>
          </p:cNvPicPr>
          <p:nvPr/>
        </p:nvPicPr>
        <p:blipFill>
          <a:blip r:embed="rId6"/>
          <a:stretch>
            <a:fillRect/>
          </a:stretch>
        </p:blipFill>
        <p:spPr>
          <a:xfrm>
            <a:off x="2782991" y="2457450"/>
            <a:ext cx="2753730" cy="1132080"/>
          </a:xfrm>
          <a:prstGeom prst="rect">
            <a:avLst/>
          </a:prstGeom>
        </p:spPr>
      </p:pic>
      <p:pic>
        <p:nvPicPr>
          <p:cNvPr id="9" name="Picture 8"/>
          <p:cNvPicPr>
            <a:picLocks noChangeAspect="1"/>
          </p:cNvPicPr>
          <p:nvPr/>
        </p:nvPicPr>
        <p:blipFill>
          <a:blip r:embed="rId7"/>
          <a:stretch>
            <a:fillRect/>
          </a:stretch>
        </p:blipFill>
        <p:spPr>
          <a:xfrm>
            <a:off x="3836261" y="4139490"/>
            <a:ext cx="1700460" cy="1195680"/>
          </a:xfrm>
          <a:prstGeom prst="rect">
            <a:avLst/>
          </a:prstGeom>
        </p:spPr>
      </p:pic>
      <p:pic>
        <p:nvPicPr>
          <p:cNvPr id="10" name="Picture 9"/>
          <p:cNvPicPr>
            <a:picLocks noChangeAspect="1"/>
          </p:cNvPicPr>
          <p:nvPr/>
        </p:nvPicPr>
        <p:blipFill>
          <a:blip r:embed="rId8"/>
          <a:stretch>
            <a:fillRect/>
          </a:stretch>
        </p:blipFill>
        <p:spPr>
          <a:xfrm>
            <a:off x="7793645" y="3294839"/>
            <a:ext cx="989820" cy="775920"/>
          </a:xfrm>
          <a:prstGeom prst="rect">
            <a:avLst/>
          </a:prstGeom>
        </p:spPr>
      </p:pic>
      <p:pic>
        <p:nvPicPr>
          <p:cNvPr id="11" name="Picture 10"/>
          <p:cNvPicPr>
            <a:picLocks noChangeAspect="1"/>
          </p:cNvPicPr>
          <p:nvPr/>
        </p:nvPicPr>
        <p:blipFill>
          <a:blip r:embed="rId9"/>
          <a:stretch>
            <a:fillRect/>
          </a:stretch>
        </p:blipFill>
        <p:spPr>
          <a:xfrm>
            <a:off x="7827027" y="2380230"/>
            <a:ext cx="989820" cy="954000"/>
          </a:xfrm>
          <a:prstGeom prst="rect">
            <a:avLst/>
          </a:prstGeom>
        </p:spPr>
      </p:pic>
      <p:pic>
        <p:nvPicPr>
          <p:cNvPr id="14" name="Picture 13"/>
          <p:cNvPicPr>
            <a:picLocks noChangeAspect="1"/>
          </p:cNvPicPr>
          <p:nvPr/>
        </p:nvPicPr>
        <p:blipFill>
          <a:blip r:embed="rId10"/>
          <a:stretch>
            <a:fillRect/>
          </a:stretch>
        </p:blipFill>
        <p:spPr>
          <a:xfrm>
            <a:off x="5454104" y="2808749"/>
            <a:ext cx="1281690" cy="2951041"/>
          </a:xfrm>
          <a:prstGeom prst="rect">
            <a:avLst/>
          </a:prstGeom>
        </p:spPr>
      </p:pic>
      <p:pic>
        <p:nvPicPr>
          <p:cNvPr id="17" name="Picture 16"/>
          <p:cNvPicPr>
            <a:picLocks noChangeAspect="1"/>
          </p:cNvPicPr>
          <p:nvPr/>
        </p:nvPicPr>
        <p:blipFill>
          <a:blip r:embed="rId11"/>
          <a:stretch>
            <a:fillRect/>
          </a:stretch>
        </p:blipFill>
        <p:spPr>
          <a:xfrm>
            <a:off x="5461998" y="2770140"/>
            <a:ext cx="2398410" cy="979440"/>
          </a:xfrm>
          <a:prstGeom prst="rect">
            <a:avLst/>
          </a:prstGeom>
        </p:spPr>
      </p:pic>
      <p:cxnSp>
        <p:nvCxnSpPr>
          <p:cNvPr id="23" name="Elbow Connector 22"/>
          <p:cNvCxnSpPr/>
          <p:nvPr/>
        </p:nvCxnSpPr>
        <p:spPr>
          <a:xfrm rot="10800000" flipV="1">
            <a:off x="1879157" y="2155691"/>
            <a:ext cx="6442780" cy="1882908"/>
          </a:xfrm>
          <a:prstGeom prst="bentConnector3">
            <a:avLst>
              <a:gd name="adj1" fmla="val 104257"/>
            </a:avLst>
          </a:prstGeom>
          <a:ln w="19050">
            <a:solidFill>
              <a:srgbClr val="7030A0"/>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11" idx="0"/>
          </p:cNvCxnSpPr>
          <p:nvPr/>
        </p:nvCxnSpPr>
        <p:spPr>
          <a:xfrm>
            <a:off x="8321937" y="2150214"/>
            <a:ext cx="0" cy="23774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12"/>
          <a:srcRect l="53137"/>
          <a:stretch/>
        </p:blipFill>
        <p:spPr>
          <a:xfrm>
            <a:off x="1916995" y="3448353"/>
            <a:ext cx="1201285" cy="801360"/>
          </a:xfrm>
          <a:prstGeom prst="rect">
            <a:avLst/>
          </a:prstGeom>
        </p:spPr>
      </p:pic>
      <p:cxnSp>
        <p:nvCxnSpPr>
          <p:cNvPr id="32" name="Straight Arrow Connector 31"/>
          <p:cNvCxnSpPr/>
          <p:nvPr/>
        </p:nvCxnSpPr>
        <p:spPr>
          <a:xfrm flipV="1">
            <a:off x="2365600" y="3084283"/>
            <a:ext cx="0" cy="488313"/>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6933" y="6203202"/>
            <a:ext cx="3364983" cy="646331"/>
          </a:xfrm>
          <a:prstGeom prst="rect">
            <a:avLst/>
          </a:prstGeom>
          <a:noFill/>
        </p:spPr>
        <p:txBody>
          <a:bodyPr wrap="square" rtlCol="0">
            <a:spAutoFit/>
          </a:bodyPr>
          <a:lstStyle/>
          <a:p>
            <a:r>
              <a:rPr lang="en-US" sz="1800" dirty="0" smtClean="0">
                <a:solidFill>
                  <a:schemeClr val="tx1"/>
                </a:solidFill>
                <a:latin typeface="+mn-lt"/>
              </a:rPr>
              <a:t>Slide courtesy of Brendan Reilly</a:t>
            </a:r>
          </a:p>
          <a:p>
            <a:r>
              <a:rPr lang="en-US" sz="1800" dirty="0" smtClean="0">
                <a:solidFill>
                  <a:schemeClr val="tx1"/>
                </a:solidFill>
                <a:latin typeface="+mn-lt"/>
              </a:rPr>
              <a:t>Texas State Health Services NBS</a:t>
            </a:r>
            <a:endParaRPr lang="en-US" sz="1800" dirty="0">
              <a:solidFill>
                <a:schemeClr val="tx1"/>
              </a:solidFill>
              <a:latin typeface="+mn-lt"/>
            </a:endParaRPr>
          </a:p>
        </p:txBody>
      </p:sp>
    </p:spTree>
    <p:extLst>
      <p:ext uri="{BB962C8B-B14F-4D97-AF65-F5344CB8AC3E}">
        <p14:creationId xmlns:p14="http://schemas.microsoft.com/office/powerpoint/2010/main" val="146357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02102" y="0"/>
            <a:ext cx="10187796" cy="6858000"/>
          </a:xfrm>
          <a:prstGeom prst="rect">
            <a:avLst/>
          </a:prstGeom>
        </p:spPr>
      </p:pic>
    </p:spTree>
    <p:extLst>
      <p:ext uri="{BB962C8B-B14F-4D97-AF65-F5344CB8AC3E}">
        <p14:creationId xmlns:p14="http://schemas.microsoft.com/office/powerpoint/2010/main" val="27832750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85800"/>
            <a:ext cx="12201951" cy="1219200"/>
          </a:xfrm>
          <a:prstGeom prst="rect">
            <a:avLst/>
          </a:prstGeom>
          <a:solidFill>
            <a:srgbClr val="50D4C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1"/>
          <p:cNvSpPr>
            <a:spLocks noGrp="1"/>
          </p:cNvSpPr>
          <p:nvPr>
            <p:ph type="body" sz="quarter" idx="10"/>
          </p:nvPr>
        </p:nvSpPr>
        <p:spPr>
          <a:xfrm>
            <a:off x="1719475" y="838200"/>
            <a:ext cx="8763000" cy="478522"/>
          </a:xfrm>
        </p:spPr>
        <p:txBody>
          <a:bodyPr/>
          <a:lstStyle/>
          <a:p>
            <a:r>
              <a:rPr lang="en-US" dirty="0" smtClean="0"/>
              <a:t>APHL Health Information Technology Webinar Interoperability</a:t>
            </a:r>
          </a:p>
          <a:p>
            <a:endParaRPr lang="en-US" sz="1400" dirty="0" smtClean="0"/>
          </a:p>
          <a:p>
            <a:r>
              <a:rPr lang="en-US" sz="2400" smtClean="0"/>
              <a:t>December 10, </a:t>
            </a:r>
            <a:r>
              <a:rPr lang="en-US" sz="2400" dirty="0" smtClean="0"/>
              <a:t>2019</a:t>
            </a:r>
            <a:endParaRPr lang="en-US" sz="2400" dirty="0"/>
          </a:p>
        </p:txBody>
      </p:sp>
      <p:sp>
        <p:nvSpPr>
          <p:cNvPr id="12" name="Text Placeholder 1"/>
          <p:cNvSpPr>
            <a:spLocks noGrp="1"/>
          </p:cNvSpPr>
          <p:nvPr>
            <p:ph type="body" sz="quarter" idx="4294967295"/>
          </p:nvPr>
        </p:nvSpPr>
        <p:spPr>
          <a:xfrm>
            <a:off x="4129017" y="3581400"/>
            <a:ext cx="3933967" cy="412750"/>
          </a:xfrm>
          <a:prstGeom prst="rect">
            <a:avLst/>
          </a:prstGeom>
        </p:spPr>
        <p:txBody>
          <a:bodyPr>
            <a:noAutofit/>
          </a:bodyPr>
          <a:lstStyle/>
          <a:p>
            <a:pPr marL="0" indent="0" algn="ctr">
              <a:buNone/>
            </a:pPr>
            <a:r>
              <a:rPr lang="en-US" sz="2200" b="1" dirty="0" smtClean="0"/>
              <a:t>Ashleigh Ragsdale, MPH</a:t>
            </a:r>
            <a:endParaRPr lang="en-US" sz="2200" b="1" dirty="0"/>
          </a:p>
        </p:txBody>
      </p:sp>
      <p:sp>
        <p:nvSpPr>
          <p:cNvPr id="13" name="Text Placeholder 3"/>
          <p:cNvSpPr>
            <a:spLocks noGrp="1"/>
          </p:cNvSpPr>
          <p:nvPr>
            <p:ph type="body" sz="quarter" idx="4294967295"/>
          </p:nvPr>
        </p:nvSpPr>
        <p:spPr>
          <a:xfrm>
            <a:off x="2871717" y="4014995"/>
            <a:ext cx="6448567" cy="314335"/>
          </a:xfrm>
          <a:prstGeom prst="rect">
            <a:avLst/>
          </a:prstGeom>
        </p:spPr>
        <p:txBody>
          <a:bodyPr>
            <a:normAutofit fontScale="92500" lnSpcReduction="20000"/>
          </a:bodyPr>
          <a:lstStyle/>
          <a:p>
            <a:pPr marL="0" indent="0" algn="ctr">
              <a:buNone/>
            </a:pPr>
            <a:r>
              <a:rPr lang="en-US" i="1" dirty="0" smtClean="0"/>
              <a:t>Newborn Screening Epidemiologist</a:t>
            </a:r>
            <a:endParaRPr lang="en-US" i="1" dirty="0"/>
          </a:p>
        </p:txBody>
      </p:sp>
      <p:sp>
        <p:nvSpPr>
          <p:cNvPr id="14" name="Text Placeholder 5"/>
          <p:cNvSpPr>
            <a:spLocks noGrp="1"/>
          </p:cNvSpPr>
          <p:nvPr>
            <p:ph type="body" sz="quarter" idx="4294967295"/>
          </p:nvPr>
        </p:nvSpPr>
        <p:spPr>
          <a:xfrm>
            <a:off x="2490717" y="4305971"/>
            <a:ext cx="7210567" cy="374650"/>
          </a:xfrm>
          <a:prstGeom prst="rect">
            <a:avLst/>
          </a:prstGeom>
        </p:spPr>
        <p:txBody>
          <a:bodyPr>
            <a:normAutofit/>
          </a:bodyPr>
          <a:lstStyle/>
          <a:p>
            <a:pPr marL="0" indent="0" algn="ctr">
              <a:buNone/>
            </a:pPr>
            <a:r>
              <a:rPr lang="en-US" dirty="0" smtClean="0"/>
              <a:t>Washington State Department of Health</a:t>
            </a:r>
            <a:endParaRPr lang="en-US" dirty="0"/>
          </a:p>
        </p:txBody>
      </p:sp>
    </p:spTree>
    <p:extLst>
      <p:ext uri="{BB962C8B-B14F-4D97-AF65-F5344CB8AC3E}">
        <p14:creationId xmlns:p14="http://schemas.microsoft.com/office/powerpoint/2010/main" val="2899491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7903" y="0"/>
            <a:ext cx="10196194" cy="6858000"/>
          </a:xfrm>
          <a:prstGeom prst="rect">
            <a:avLst/>
          </a:prstGeom>
        </p:spPr>
      </p:pic>
    </p:spTree>
    <p:extLst>
      <p:ext uri="{BB962C8B-B14F-4D97-AF65-F5344CB8AC3E}">
        <p14:creationId xmlns:p14="http://schemas.microsoft.com/office/powerpoint/2010/main" val="1594121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225705" y="1812699"/>
            <a:ext cx="5740590" cy="4030534"/>
          </a:xfrm>
          <a:prstGeom prst="rect">
            <a:avLst/>
          </a:prstGeom>
          <a:ln>
            <a:solidFill>
              <a:srgbClr val="000099"/>
            </a:solidFill>
          </a:ln>
        </p:spPr>
      </p:pic>
      <p:pic>
        <p:nvPicPr>
          <p:cNvPr id="3" name="Picture 2"/>
          <p:cNvPicPr>
            <a:picLocks noChangeAspect="1"/>
          </p:cNvPicPr>
          <p:nvPr/>
        </p:nvPicPr>
        <p:blipFill>
          <a:blip r:embed="rId4"/>
          <a:stretch>
            <a:fillRect/>
          </a:stretch>
        </p:blipFill>
        <p:spPr>
          <a:xfrm>
            <a:off x="1809056" y="1306834"/>
            <a:ext cx="8573889" cy="5042263"/>
          </a:xfrm>
          <a:prstGeom prst="rect">
            <a:avLst/>
          </a:prstGeom>
        </p:spPr>
      </p:pic>
      <p:sp>
        <p:nvSpPr>
          <p:cNvPr id="2" name="Text Placeholder 1"/>
          <p:cNvSpPr>
            <a:spLocks noGrp="1"/>
          </p:cNvSpPr>
          <p:nvPr>
            <p:ph type="body" sz="quarter" idx="21"/>
          </p:nvPr>
        </p:nvSpPr>
        <p:spPr>
          <a:xfrm>
            <a:off x="-11081" y="609600"/>
            <a:ext cx="12191997" cy="482030"/>
          </a:xfrm>
        </p:spPr>
        <p:txBody>
          <a:bodyPr/>
          <a:lstStyle/>
          <a:p>
            <a:r>
              <a:rPr lang="en-US" dirty="0" smtClean="0"/>
              <a:t>The NBS Spider Web</a:t>
            </a:r>
            <a:endParaRPr lang="en-US" dirty="0"/>
          </a:p>
          <a:p>
            <a:endParaRPr lang="en-US" dirty="0"/>
          </a:p>
        </p:txBody>
      </p:sp>
      <p:pic>
        <p:nvPicPr>
          <p:cNvPr id="7" name="Picture 6"/>
          <p:cNvPicPr>
            <a:picLocks noChangeAspect="1"/>
          </p:cNvPicPr>
          <p:nvPr/>
        </p:nvPicPr>
        <p:blipFill>
          <a:blip r:embed="rId5"/>
          <a:stretch>
            <a:fillRect/>
          </a:stretch>
        </p:blipFill>
        <p:spPr>
          <a:xfrm>
            <a:off x="0" y="5971336"/>
            <a:ext cx="2220881" cy="886664"/>
          </a:xfrm>
          <a:prstGeom prst="rect">
            <a:avLst/>
          </a:prstGeom>
        </p:spPr>
      </p:pic>
    </p:spTree>
    <p:extLst>
      <p:ext uri="{BB962C8B-B14F-4D97-AF65-F5344CB8AC3E}">
        <p14:creationId xmlns:p14="http://schemas.microsoft.com/office/powerpoint/2010/main" val="264638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21"/>
          </p:nvPr>
        </p:nvSpPr>
        <p:spPr>
          <a:xfrm>
            <a:off x="-11081" y="609600"/>
            <a:ext cx="12191997" cy="482030"/>
          </a:xfrm>
        </p:spPr>
        <p:txBody>
          <a:bodyPr/>
          <a:lstStyle/>
          <a:p>
            <a:r>
              <a:rPr lang="en-US" dirty="0" smtClean="0"/>
              <a:t>Newborn Screening Lab Xanadu</a:t>
            </a:r>
            <a:endParaRPr lang="en-US" dirty="0"/>
          </a:p>
          <a:p>
            <a:endParaRPr lang="en-US" dirty="0"/>
          </a:p>
        </p:txBody>
      </p:sp>
      <p:pic>
        <p:nvPicPr>
          <p:cNvPr id="8" name="Picture 7"/>
          <p:cNvPicPr>
            <a:picLocks noChangeAspect="1"/>
          </p:cNvPicPr>
          <p:nvPr/>
        </p:nvPicPr>
        <p:blipFill>
          <a:blip r:embed="rId3"/>
          <a:stretch>
            <a:fillRect/>
          </a:stretch>
        </p:blipFill>
        <p:spPr>
          <a:xfrm>
            <a:off x="1143000" y="1600200"/>
            <a:ext cx="10139312" cy="4286641"/>
          </a:xfrm>
          <a:prstGeom prst="rect">
            <a:avLst/>
          </a:prstGeom>
        </p:spPr>
      </p:pic>
      <p:pic>
        <p:nvPicPr>
          <p:cNvPr id="9" name="Picture 8"/>
          <p:cNvPicPr>
            <a:picLocks noChangeAspect="1"/>
          </p:cNvPicPr>
          <p:nvPr/>
        </p:nvPicPr>
        <p:blipFill>
          <a:blip r:embed="rId4"/>
          <a:stretch>
            <a:fillRect/>
          </a:stretch>
        </p:blipFill>
        <p:spPr>
          <a:xfrm>
            <a:off x="3222803" y="2682410"/>
            <a:ext cx="1433970" cy="1348320"/>
          </a:xfrm>
          <a:prstGeom prst="rect">
            <a:avLst/>
          </a:prstGeom>
        </p:spPr>
      </p:pic>
      <p:pic>
        <p:nvPicPr>
          <p:cNvPr id="10" name="Picture 9"/>
          <p:cNvPicPr>
            <a:picLocks noChangeAspect="1"/>
          </p:cNvPicPr>
          <p:nvPr/>
        </p:nvPicPr>
        <p:blipFill>
          <a:blip r:embed="rId5"/>
          <a:stretch>
            <a:fillRect/>
          </a:stretch>
        </p:blipFill>
        <p:spPr>
          <a:xfrm>
            <a:off x="2795860" y="3417043"/>
            <a:ext cx="8476922" cy="2467680"/>
          </a:xfrm>
          <a:prstGeom prst="rect">
            <a:avLst/>
          </a:prstGeom>
        </p:spPr>
      </p:pic>
      <p:pic>
        <p:nvPicPr>
          <p:cNvPr id="11" name="Picture 10"/>
          <p:cNvPicPr>
            <a:picLocks noChangeAspect="1"/>
          </p:cNvPicPr>
          <p:nvPr/>
        </p:nvPicPr>
        <p:blipFill>
          <a:blip r:embed="rId6"/>
          <a:stretch>
            <a:fillRect/>
          </a:stretch>
        </p:blipFill>
        <p:spPr>
          <a:xfrm>
            <a:off x="6724683" y="4429451"/>
            <a:ext cx="2817181" cy="1348320"/>
          </a:xfrm>
          <a:prstGeom prst="rect">
            <a:avLst/>
          </a:prstGeom>
        </p:spPr>
      </p:pic>
      <p:pic>
        <p:nvPicPr>
          <p:cNvPr id="12" name="Picture 11"/>
          <p:cNvPicPr>
            <a:picLocks noChangeAspect="1"/>
          </p:cNvPicPr>
          <p:nvPr/>
        </p:nvPicPr>
        <p:blipFill>
          <a:blip r:embed="rId7"/>
          <a:stretch>
            <a:fillRect/>
          </a:stretch>
        </p:blipFill>
        <p:spPr>
          <a:xfrm>
            <a:off x="2339050" y="3358688"/>
            <a:ext cx="989820" cy="1043040"/>
          </a:xfrm>
          <a:prstGeom prst="rect">
            <a:avLst/>
          </a:prstGeom>
        </p:spPr>
      </p:pic>
      <p:pic>
        <p:nvPicPr>
          <p:cNvPr id="13" name="Picture 12"/>
          <p:cNvPicPr>
            <a:picLocks noChangeAspect="1"/>
          </p:cNvPicPr>
          <p:nvPr/>
        </p:nvPicPr>
        <p:blipFill>
          <a:blip r:embed="rId8"/>
          <a:stretch>
            <a:fillRect/>
          </a:stretch>
        </p:blipFill>
        <p:spPr>
          <a:xfrm>
            <a:off x="1140048" y="1666931"/>
            <a:ext cx="989820" cy="775920"/>
          </a:xfrm>
          <a:prstGeom prst="rect">
            <a:avLst/>
          </a:prstGeom>
        </p:spPr>
      </p:pic>
      <p:pic>
        <p:nvPicPr>
          <p:cNvPr id="14" name="Picture 13"/>
          <p:cNvPicPr>
            <a:picLocks noChangeAspect="1"/>
          </p:cNvPicPr>
          <p:nvPr/>
        </p:nvPicPr>
        <p:blipFill>
          <a:blip r:embed="rId9"/>
          <a:stretch>
            <a:fillRect/>
          </a:stretch>
        </p:blipFill>
        <p:spPr>
          <a:xfrm>
            <a:off x="9851502" y="3628108"/>
            <a:ext cx="1421280" cy="966720"/>
          </a:xfrm>
          <a:prstGeom prst="rect">
            <a:avLst/>
          </a:prstGeom>
        </p:spPr>
      </p:pic>
      <p:pic>
        <p:nvPicPr>
          <p:cNvPr id="15" name="Picture 14"/>
          <p:cNvPicPr>
            <a:picLocks noChangeAspect="1"/>
          </p:cNvPicPr>
          <p:nvPr/>
        </p:nvPicPr>
        <p:blipFill>
          <a:blip r:embed="rId10"/>
          <a:stretch>
            <a:fillRect/>
          </a:stretch>
        </p:blipFill>
        <p:spPr>
          <a:xfrm>
            <a:off x="9851502" y="2357107"/>
            <a:ext cx="1421280" cy="1132080"/>
          </a:xfrm>
          <a:prstGeom prst="rect">
            <a:avLst/>
          </a:prstGeom>
        </p:spPr>
      </p:pic>
      <p:pic>
        <p:nvPicPr>
          <p:cNvPr id="16" name="Picture 15"/>
          <p:cNvPicPr>
            <a:picLocks noChangeAspect="1"/>
          </p:cNvPicPr>
          <p:nvPr/>
        </p:nvPicPr>
        <p:blipFill>
          <a:blip r:embed="rId11"/>
          <a:stretch>
            <a:fillRect/>
          </a:stretch>
        </p:blipFill>
        <p:spPr>
          <a:xfrm>
            <a:off x="878296" y="4876800"/>
            <a:ext cx="989820" cy="992160"/>
          </a:xfrm>
          <a:prstGeom prst="rect">
            <a:avLst/>
          </a:prstGeom>
        </p:spPr>
      </p:pic>
      <p:sp>
        <p:nvSpPr>
          <p:cNvPr id="2" name="TextBox 1"/>
          <p:cNvSpPr txBox="1"/>
          <p:nvPr/>
        </p:nvSpPr>
        <p:spPr>
          <a:xfrm>
            <a:off x="16933" y="6203202"/>
            <a:ext cx="3364983" cy="646331"/>
          </a:xfrm>
          <a:prstGeom prst="rect">
            <a:avLst/>
          </a:prstGeom>
          <a:noFill/>
        </p:spPr>
        <p:txBody>
          <a:bodyPr wrap="square" rtlCol="0">
            <a:spAutoFit/>
          </a:bodyPr>
          <a:lstStyle/>
          <a:p>
            <a:r>
              <a:rPr lang="en-US" sz="1800" dirty="0" smtClean="0">
                <a:solidFill>
                  <a:schemeClr val="tx1"/>
                </a:solidFill>
                <a:latin typeface="+mn-lt"/>
              </a:rPr>
              <a:t>Slide courtesy of Brendan Reilly</a:t>
            </a:r>
          </a:p>
          <a:p>
            <a:r>
              <a:rPr lang="en-US" sz="1800" dirty="0" smtClean="0">
                <a:solidFill>
                  <a:schemeClr val="tx1"/>
                </a:solidFill>
                <a:latin typeface="+mn-lt"/>
              </a:rPr>
              <a:t>Texas State Health Services NBS</a:t>
            </a:r>
            <a:endParaRPr lang="en-US" sz="1800" dirty="0">
              <a:solidFill>
                <a:schemeClr val="tx1"/>
              </a:solidFill>
              <a:latin typeface="+mn-lt"/>
            </a:endParaRPr>
          </a:p>
        </p:txBody>
      </p:sp>
    </p:spTree>
    <p:extLst>
      <p:ext uri="{BB962C8B-B14F-4D97-AF65-F5344CB8AC3E}">
        <p14:creationId xmlns:p14="http://schemas.microsoft.com/office/powerpoint/2010/main" val="270363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What’s in Xanadu?</a:t>
            </a:r>
            <a:endParaRPr lang="en-US" dirty="0"/>
          </a:p>
          <a:p>
            <a:endParaRPr lang="en-US" dirty="0"/>
          </a:p>
        </p:txBody>
      </p:sp>
      <p:sp>
        <p:nvSpPr>
          <p:cNvPr id="17" name="Content Placeholder 2"/>
          <p:cNvSpPr txBox="1">
            <a:spLocks/>
          </p:cNvSpPr>
          <p:nvPr/>
        </p:nvSpPr>
        <p:spPr>
          <a:xfrm>
            <a:off x="2535130" y="1600200"/>
            <a:ext cx="7121740" cy="5248275"/>
          </a:xfrm>
          <a:prstGeom prst="rect">
            <a:avLst/>
          </a:prstGeom>
        </p:spPr>
        <p:txBody>
          <a:bodyPr/>
          <a:lst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SzPct val="100000"/>
              <a:buFont typeface="Wingdings" panose="05000000000000000000" pitchFamily="2" charset="2"/>
              <a:buChar char="l"/>
            </a:pPr>
            <a:r>
              <a:rPr lang="en-US" dirty="0" smtClean="0"/>
              <a:t>Birth notifications</a:t>
            </a:r>
          </a:p>
          <a:p>
            <a:pPr fontAlgn="auto">
              <a:spcAft>
                <a:spcPts val="0"/>
              </a:spcAft>
              <a:buSzPct val="100000"/>
              <a:buFont typeface="Wingdings" panose="05000000000000000000" pitchFamily="2" charset="2"/>
              <a:buChar char="l"/>
            </a:pPr>
            <a:r>
              <a:rPr lang="en-US" dirty="0"/>
              <a:t>S</a:t>
            </a:r>
            <a:r>
              <a:rPr lang="en-US" dirty="0" smtClean="0"/>
              <a:t>pecimen tracking</a:t>
            </a:r>
          </a:p>
          <a:p>
            <a:pPr fontAlgn="auto">
              <a:spcAft>
                <a:spcPts val="0"/>
              </a:spcAft>
              <a:buSzPct val="100000"/>
              <a:buFont typeface="Wingdings" panose="05000000000000000000" pitchFamily="2" charset="2"/>
              <a:buChar char="l"/>
            </a:pPr>
            <a:r>
              <a:rPr lang="en-US" dirty="0" smtClean="0"/>
              <a:t>Real-time quality monitoring</a:t>
            </a:r>
          </a:p>
          <a:p>
            <a:pPr fontAlgn="auto">
              <a:spcAft>
                <a:spcPts val="0"/>
              </a:spcAft>
              <a:buSzPct val="100000"/>
              <a:buFont typeface="Wingdings" panose="05000000000000000000" pitchFamily="2" charset="2"/>
              <a:buChar char="l"/>
            </a:pPr>
            <a:r>
              <a:rPr lang="en-US" dirty="0" smtClean="0"/>
              <a:t>Real-time patient follow up info</a:t>
            </a:r>
          </a:p>
          <a:p>
            <a:pPr lvl="1" fontAlgn="auto">
              <a:spcAft>
                <a:spcPts val="0"/>
              </a:spcAft>
            </a:pPr>
            <a:r>
              <a:rPr lang="en-US" dirty="0" smtClean="0"/>
              <a:t>Current provider</a:t>
            </a:r>
          </a:p>
          <a:p>
            <a:pPr lvl="1" fontAlgn="auto">
              <a:spcAft>
                <a:spcPts val="0"/>
              </a:spcAft>
            </a:pPr>
            <a:r>
              <a:rPr lang="en-US" dirty="0" smtClean="0"/>
              <a:t>Diagnosis</a:t>
            </a:r>
          </a:p>
          <a:p>
            <a:pPr lvl="1" fontAlgn="auto">
              <a:spcAft>
                <a:spcPts val="0"/>
              </a:spcAft>
            </a:pPr>
            <a:r>
              <a:rPr lang="en-US" dirty="0" smtClean="0"/>
              <a:t>Treatments</a:t>
            </a:r>
          </a:p>
          <a:p>
            <a:pPr lvl="1" fontAlgn="auto">
              <a:spcAft>
                <a:spcPts val="0"/>
              </a:spcAft>
            </a:pPr>
            <a:r>
              <a:rPr lang="en-US" dirty="0" smtClean="0"/>
              <a:t>Diagnostic testing status / results</a:t>
            </a:r>
          </a:p>
          <a:p>
            <a:pPr lvl="1" fontAlgn="auto">
              <a:spcAft>
                <a:spcPts val="0"/>
              </a:spcAft>
            </a:pPr>
            <a:r>
              <a:rPr lang="en-US" dirty="0" smtClean="0">
                <a:solidFill>
                  <a:schemeClr val="tx1"/>
                </a:solidFill>
              </a:rPr>
              <a:t>Long-term follow-up measures</a:t>
            </a:r>
          </a:p>
          <a:p>
            <a:pPr fontAlgn="auto">
              <a:spcAft>
                <a:spcPts val="0"/>
              </a:spcAft>
              <a:buSzPct val="100000"/>
              <a:buFont typeface="Wingdings" panose="05000000000000000000" pitchFamily="2" charset="2"/>
              <a:buChar char=""/>
            </a:pPr>
            <a:r>
              <a:rPr lang="en-US" dirty="0" smtClean="0"/>
              <a:t>Reduced data entry</a:t>
            </a:r>
          </a:p>
          <a:p>
            <a:pPr fontAlgn="auto">
              <a:spcAft>
                <a:spcPts val="0"/>
              </a:spcAft>
              <a:buSzPct val="100000"/>
              <a:buFont typeface="Wingdings" panose="05000000000000000000" pitchFamily="2" charset="2"/>
              <a:buChar char=""/>
            </a:pPr>
            <a:r>
              <a:rPr lang="en-US" dirty="0" smtClean="0"/>
              <a:t>Simplified </a:t>
            </a:r>
            <a:r>
              <a:rPr lang="en-US" dirty="0"/>
              <a:t>o</a:t>
            </a:r>
            <a:r>
              <a:rPr lang="en-US" dirty="0" smtClean="0"/>
              <a:t>rder </a:t>
            </a:r>
            <a:r>
              <a:rPr lang="en-US" dirty="0"/>
              <a:t>m</a:t>
            </a:r>
            <a:r>
              <a:rPr lang="en-US" dirty="0" smtClean="0"/>
              <a:t>essaging</a:t>
            </a:r>
            <a:endParaRPr lang="en-US" dirty="0"/>
          </a:p>
        </p:txBody>
      </p:sp>
    </p:spTree>
    <p:extLst>
      <p:ext uri="{BB962C8B-B14F-4D97-AF65-F5344CB8AC3E}">
        <p14:creationId xmlns:p14="http://schemas.microsoft.com/office/powerpoint/2010/main" val="7050833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903" y="599743"/>
            <a:ext cx="3080186" cy="1143000"/>
          </a:xfrm>
        </p:spPr>
        <p:txBody>
          <a:bodyPr>
            <a:normAutofit fontScale="90000"/>
          </a:bodyPr>
          <a:lstStyle/>
          <a:p>
            <a:r>
              <a:rPr lang="en-US" dirty="0" smtClean="0"/>
              <a:t>Hospital </a:t>
            </a:r>
            <a:br>
              <a:rPr lang="en-US" dirty="0" smtClean="0"/>
            </a:br>
            <a:r>
              <a:rPr lang="en-US" dirty="0" smtClean="0"/>
              <a:t>Perspective</a:t>
            </a:r>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7576" y="2574295"/>
            <a:ext cx="1333538" cy="124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a:stCxn id="3074" idx="3"/>
          </p:cNvCxnSpPr>
          <p:nvPr/>
        </p:nvCxnSpPr>
        <p:spPr>
          <a:xfrm flipV="1">
            <a:off x="2551114" y="1869829"/>
            <a:ext cx="3768292" cy="1328136"/>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3074" idx="3"/>
          </p:cNvCxnSpPr>
          <p:nvPr/>
        </p:nvCxnSpPr>
        <p:spPr>
          <a:xfrm flipV="1">
            <a:off x="2551114" y="308549"/>
            <a:ext cx="3773486" cy="2889416"/>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074" idx="3"/>
          </p:cNvCxnSpPr>
          <p:nvPr/>
        </p:nvCxnSpPr>
        <p:spPr>
          <a:xfrm>
            <a:off x="2551114" y="3197965"/>
            <a:ext cx="3787814" cy="1145435"/>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074" idx="3"/>
          </p:cNvCxnSpPr>
          <p:nvPr/>
        </p:nvCxnSpPr>
        <p:spPr>
          <a:xfrm flipV="1">
            <a:off x="2551114" y="788435"/>
            <a:ext cx="3768292" cy="2409530"/>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3074" idx="3"/>
          </p:cNvCxnSpPr>
          <p:nvPr/>
        </p:nvCxnSpPr>
        <p:spPr>
          <a:xfrm flipV="1">
            <a:off x="2551114" y="1496215"/>
            <a:ext cx="3754000" cy="1701750"/>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074" idx="3"/>
          </p:cNvCxnSpPr>
          <p:nvPr/>
        </p:nvCxnSpPr>
        <p:spPr>
          <a:xfrm flipV="1">
            <a:off x="2551114" y="2172540"/>
            <a:ext cx="3764390" cy="1025425"/>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3077" name="Straight Arrow Connector 3076"/>
          <p:cNvCxnSpPr>
            <a:stCxn id="3074" idx="3"/>
          </p:cNvCxnSpPr>
          <p:nvPr/>
        </p:nvCxnSpPr>
        <p:spPr>
          <a:xfrm flipV="1">
            <a:off x="2551114" y="2542675"/>
            <a:ext cx="3787814" cy="655290"/>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3080" name="Straight Arrow Connector 3079"/>
          <p:cNvCxnSpPr>
            <a:stCxn id="3074" idx="3"/>
          </p:cNvCxnSpPr>
          <p:nvPr/>
        </p:nvCxnSpPr>
        <p:spPr>
          <a:xfrm flipV="1">
            <a:off x="2551114" y="2910954"/>
            <a:ext cx="3804835" cy="287011"/>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3082" name="Straight Arrow Connector 3081"/>
          <p:cNvCxnSpPr>
            <a:endCxn id="42" idx="1"/>
          </p:cNvCxnSpPr>
          <p:nvPr/>
        </p:nvCxnSpPr>
        <p:spPr>
          <a:xfrm>
            <a:off x="2574696" y="3197965"/>
            <a:ext cx="3778523" cy="98361"/>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3085" name="Straight Arrow Connector 3084"/>
          <p:cNvCxnSpPr>
            <a:stCxn id="3074" idx="3"/>
          </p:cNvCxnSpPr>
          <p:nvPr/>
        </p:nvCxnSpPr>
        <p:spPr>
          <a:xfrm>
            <a:off x="2551114" y="3197965"/>
            <a:ext cx="3764390" cy="764435"/>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074" idx="3"/>
          </p:cNvCxnSpPr>
          <p:nvPr/>
        </p:nvCxnSpPr>
        <p:spPr>
          <a:xfrm flipV="1">
            <a:off x="2551114" y="1106281"/>
            <a:ext cx="3773486" cy="2091684"/>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2" name="Table 41"/>
          <p:cNvGraphicFramePr>
            <a:graphicFrameLocks noGrp="1"/>
          </p:cNvGraphicFramePr>
          <p:nvPr>
            <p:extLst>
              <p:ext uri="{D42A27DB-BD31-4B8C-83A1-F6EECF244321}">
                <p14:modId xmlns:p14="http://schemas.microsoft.com/office/powerpoint/2010/main" val="2514243878"/>
              </p:ext>
            </p:extLst>
          </p:nvPr>
        </p:nvGraphicFramePr>
        <p:xfrm>
          <a:off x="6353219" y="130892"/>
          <a:ext cx="4343400" cy="6330868"/>
        </p:xfrm>
        <a:graphic>
          <a:graphicData uri="http://schemas.openxmlformats.org/drawingml/2006/table">
            <a:tbl>
              <a:tblPr bandRow="1">
                <a:tableStyleId>{BC89EF96-8CEA-46FF-86C4-4CE0E7609802}</a:tableStyleId>
              </a:tblPr>
              <a:tblGrid>
                <a:gridCol w="4343400">
                  <a:extLst>
                    <a:ext uri="{9D8B030D-6E8A-4147-A177-3AD203B41FA5}">
                      <a16:colId xmlns:a16="http://schemas.microsoft.com/office/drawing/2014/main" xmlns="" val="20000"/>
                    </a:ext>
                  </a:extLst>
                </a:gridCol>
              </a:tblGrid>
              <a:tr h="402509">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Notifiable Conditions</a:t>
                      </a:r>
                    </a:p>
                  </a:txBody>
                  <a:tcPr/>
                </a:tc>
                <a:extLst>
                  <a:ext uri="{0D108BD9-81ED-4DB2-BD59-A6C34878D82A}">
                    <a16:rowId xmlns:a16="http://schemas.microsoft.com/office/drawing/2014/main" xmlns="" val="10000"/>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Syndromic Surveillance</a:t>
                      </a:r>
                    </a:p>
                  </a:txBody>
                  <a:tcPr/>
                </a:tc>
                <a:extLst>
                  <a:ext uri="{0D108BD9-81ED-4DB2-BD59-A6C34878D82A}">
                    <a16:rowId xmlns:a16="http://schemas.microsoft.com/office/drawing/2014/main" xmlns="" val="10001"/>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Hospital Acquired Infection</a:t>
                      </a:r>
                    </a:p>
                  </a:txBody>
                  <a:tcPr/>
                </a:tc>
                <a:extLst>
                  <a:ext uri="{0D108BD9-81ED-4DB2-BD59-A6C34878D82A}">
                    <a16:rowId xmlns:a16="http://schemas.microsoft.com/office/drawing/2014/main" xmlns="" val="10002"/>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Lab Results</a:t>
                      </a:r>
                    </a:p>
                  </a:txBody>
                  <a:tcPr/>
                </a:tc>
                <a:extLst>
                  <a:ext uri="{0D108BD9-81ED-4DB2-BD59-A6C34878D82A}">
                    <a16:rowId xmlns:a16="http://schemas.microsoft.com/office/drawing/2014/main" xmlns="" val="10003"/>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Births, Deaths, Fetal Deaths</a:t>
                      </a:r>
                    </a:p>
                  </a:txBody>
                  <a:tcPr/>
                </a:tc>
                <a:extLst>
                  <a:ext uri="{0D108BD9-81ED-4DB2-BD59-A6C34878D82A}">
                    <a16:rowId xmlns:a16="http://schemas.microsoft.com/office/drawing/2014/main" xmlns="" val="10004"/>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Hospitalizations</a:t>
                      </a:r>
                    </a:p>
                  </a:txBody>
                  <a:tcPr/>
                </a:tc>
                <a:extLst>
                  <a:ext uri="{0D108BD9-81ED-4DB2-BD59-A6C34878D82A}">
                    <a16:rowId xmlns:a16="http://schemas.microsoft.com/office/drawing/2014/main" xmlns="" val="10005"/>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Immunizations Surveillance System</a:t>
                      </a:r>
                    </a:p>
                  </a:txBody>
                  <a:tcPr/>
                </a:tc>
                <a:extLst>
                  <a:ext uri="{0D108BD9-81ED-4DB2-BD59-A6C34878D82A}">
                    <a16:rowId xmlns:a16="http://schemas.microsoft.com/office/drawing/2014/main" xmlns="" val="10006"/>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Cancer Registry </a:t>
                      </a:r>
                    </a:p>
                  </a:txBody>
                  <a:tcPr/>
                </a:tc>
                <a:extLst>
                  <a:ext uri="{0D108BD9-81ED-4DB2-BD59-A6C34878D82A}">
                    <a16:rowId xmlns:a16="http://schemas.microsoft.com/office/drawing/2014/main" xmlns="" val="10007"/>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Newborn Screening</a:t>
                      </a:r>
                    </a:p>
                  </a:txBody>
                  <a:tcPr/>
                </a:tc>
                <a:extLst>
                  <a:ext uri="{0D108BD9-81ED-4DB2-BD59-A6C34878D82A}">
                    <a16:rowId xmlns:a16="http://schemas.microsoft.com/office/drawing/2014/main" xmlns="" val="10008"/>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Child</a:t>
                      </a:r>
                      <a:r>
                        <a:rPr lang="en-US" sz="1800" b="1" kern="1200" baseline="0" dirty="0" smtClean="0"/>
                        <a:t> Health Form</a:t>
                      </a:r>
                      <a:endParaRPr lang="en-US" sz="1800" b="1" kern="1200" dirty="0" smtClean="0"/>
                    </a:p>
                  </a:txBody>
                  <a:tcPr/>
                </a:tc>
                <a:extLst>
                  <a:ext uri="{0D108BD9-81ED-4DB2-BD59-A6C34878D82A}">
                    <a16:rowId xmlns:a16="http://schemas.microsoft.com/office/drawing/2014/main" xmlns="" val="10009"/>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Trauma &amp; Emergency Services</a:t>
                      </a:r>
                    </a:p>
                  </a:txBody>
                  <a:tcPr/>
                </a:tc>
                <a:extLst>
                  <a:ext uri="{0D108BD9-81ED-4DB2-BD59-A6C34878D82A}">
                    <a16:rowId xmlns:a16="http://schemas.microsoft.com/office/drawing/2014/main" xmlns="" val="10010"/>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Prescription Drug Monitor</a:t>
                      </a:r>
                    </a:p>
                  </a:txBody>
                  <a:tcPr/>
                </a:tc>
                <a:extLst>
                  <a:ext uri="{0D108BD9-81ED-4DB2-BD59-A6C34878D82A}">
                    <a16:rowId xmlns:a16="http://schemas.microsoft.com/office/drawing/2014/main" xmlns="" val="10011"/>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Death with Dignity Data</a:t>
                      </a:r>
                    </a:p>
                  </a:txBody>
                  <a:tcPr/>
                </a:tc>
                <a:extLst>
                  <a:ext uri="{0D108BD9-81ED-4DB2-BD59-A6C34878D82A}">
                    <a16:rowId xmlns:a16="http://schemas.microsoft.com/office/drawing/2014/main" xmlns="" val="10012"/>
                  </a:ext>
                </a:extLst>
              </a:tr>
              <a:tr h="411479">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Incident and adverse events report</a:t>
                      </a:r>
                    </a:p>
                  </a:txBody>
                  <a:tcPr/>
                </a:tc>
                <a:extLst>
                  <a:ext uri="{0D108BD9-81ED-4DB2-BD59-A6C34878D82A}">
                    <a16:rowId xmlns:a16="http://schemas.microsoft.com/office/drawing/2014/main" xmlns="" val="10013"/>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Birth Defects Surveillance System</a:t>
                      </a:r>
                    </a:p>
                  </a:txBody>
                  <a:tcPr/>
                </a:tc>
                <a:extLst>
                  <a:ext uri="{0D108BD9-81ED-4DB2-BD59-A6C34878D82A}">
                    <a16:rowId xmlns:a16="http://schemas.microsoft.com/office/drawing/2014/main" xmlns="" val="10014"/>
                  </a:ext>
                </a:extLst>
              </a:tr>
              <a:tr h="39624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Integrated Licensing</a:t>
                      </a:r>
                      <a:r>
                        <a:rPr lang="en-US" sz="1800" b="1" kern="1200" baseline="0" dirty="0" smtClean="0"/>
                        <a:t> and Regulatory System</a:t>
                      </a:r>
                      <a:endParaRPr lang="en-US" sz="1800" b="1" kern="1200" dirty="0" smtClean="0"/>
                    </a:p>
                  </a:txBody>
                  <a:tcPr/>
                </a:tc>
                <a:extLst>
                  <a:ext uri="{0D108BD9-81ED-4DB2-BD59-A6C34878D82A}">
                    <a16:rowId xmlns:a16="http://schemas.microsoft.com/office/drawing/2014/main" xmlns="" val="10015"/>
                  </a:ext>
                </a:extLst>
              </a:tr>
              <a:tr h="355080">
                <a:tc>
                  <a:txBody>
                    <a:bodyPr/>
                    <a:lstStyle/>
                    <a:p>
                      <a:pPr marL="0" marR="0" lvl="0" indent="0" algn="l" defTabSz="912993" rtl="0" eaLnBrk="1" fontAlgn="auto" latinLnBrk="0" hangingPunct="1">
                        <a:lnSpc>
                          <a:spcPct val="100000"/>
                        </a:lnSpc>
                        <a:spcBef>
                          <a:spcPts val="0"/>
                        </a:spcBef>
                        <a:spcAft>
                          <a:spcPts val="0"/>
                        </a:spcAft>
                        <a:buClrTx/>
                        <a:buSzTx/>
                        <a:buFontTx/>
                        <a:buNone/>
                        <a:tabLst/>
                        <a:defRPr/>
                      </a:pPr>
                      <a:r>
                        <a:rPr lang="en-US" sz="1800" b="1" kern="1200" dirty="0" smtClean="0"/>
                        <a:t>NBS Point</a:t>
                      </a:r>
                      <a:r>
                        <a:rPr lang="en-US" sz="1800" b="1" kern="1200" baseline="0" dirty="0" smtClean="0"/>
                        <a:t> of Care (Hearing, CCHD)</a:t>
                      </a:r>
                      <a:endParaRPr lang="en-US" sz="1800" b="1" kern="1200" dirty="0" smtClean="0"/>
                    </a:p>
                  </a:txBody>
                  <a:tcPr/>
                </a:tc>
                <a:extLst>
                  <a:ext uri="{0D108BD9-81ED-4DB2-BD59-A6C34878D82A}">
                    <a16:rowId xmlns:a16="http://schemas.microsoft.com/office/drawing/2014/main" xmlns="" val="10016"/>
                  </a:ext>
                </a:extLst>
              </a:tr>
            </a:tbl>
          </a:graphicData>
        </a:graphic>
      </p:graphicFrame>
      <p:cxnSp>
        <p:nvCxnSpPr>
          <p:cNvPr id="94" name="Straight Arrow Connector 93"/>
          <p:cNvCxnSpPr>
            <a:stCxn id="3074" idx="3"/>
          </p:cNvCxnSpPr>
          <p:nvPr/>
        </p:nvCxnSpPr>
        <p:spPr>
          <a:xfrm>
            <a:off x="2551114" y="3197965"/>
            <a:ext cx="3787814" cy="1526435"/>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3074" idx="3"/>
          </p:cNvCxnSpPr>
          <p:nvPr/>
        </p:nvCxnSpPr>
        <p:spPr>
          <a:xfrm>
            <a:off x="2551114" y="3197965"/>
            <a:ext cx="3802105" cy="1907435"/>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3074" idx="3"/>
          </p:cNvCxnSpPr>
          <p:nvPr/>
        </p:nvCxnSpPr>
        <p:spPr>
          <a:xfrm>
            <a:off x="2551114" y="3197965"/>
            <a:ext cx="3764390" cy="2656135"/>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3074" idx="3"/>
          </p:cNvCxnSpPr>
          <p:nvPr/>
        </p:nvCxnSpPr>
        <p:spPr>
          <a:xfrm>
            <a:off x="2551114" y="3197965"/>
            <a:ext cx="3787814" cy="2288435"/>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3074" idx="3"/>
          </p:cNvCxnSpPr>
          <p:nvPr/>
        </p:nvCxnSpPr>
        <p:spPr>
          <a:xfrm>
            <a:off x="2551114" y="3197965"/>
            <a:ext cx="3790544" cy="3126635"/>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rot="20718211">
            <a:off x="4027159" y="2536069"/>
            <a:ext cx="2895600" cy="230832"/>
          </a:xfrm>
          <a:prstGeom prst="rect">
            <a:avLst/>
          </a:prstGeom>
          <a:noFill/>
        </p:spPr>
        <p:txBody>
          <a:bodyPr wrap="square" rtlCol="0">
            <a:spAutoFit/>
          </a:bodyPr>
          <a:lstStyle/>
          <a:p>
            <a:r>
              <a:rPr lang="en-US" sz="900" dirty="0"/>
              <a:t>HTTPS (preferred), HIE (Development</a:t>
            </a:r>
            <a:r>
              <a:rPr lang="en-US" sz="800" dirty="0"/>
              <a:t>)</a:t>
            </a:r>
          </a:p>
        </p:txBody>
      </p:sp>
      <p:sp>
        <p:nvSpPr>
          <p:cNvPr id="124" name="TextBox 123"/>
          <p:cNvSpPr txBox="1"/>
          <p:nvPr/>
        </p:nvSpPr>
        <p:spPr>
          <a:xfrm rot="2181505">
            <a:off x="4211785" y="5233365"/>
            <a:ext cx="1391178" cy="230832"/>
          </a:xfrm>
          <a:prstGeom prst="rect">
            <a:avLst/>
          </a:prstGeom>
          <a:noFill/>
        </p:spPr>
        <p:txBody>
          <a:bodyPr wrap="square" rtlCol="0">
            <a:spAutoFit/>
          </a:bodyPr>
          <a:lstStyle/>
          <a:p>
            <a:pPr algn="ctr"/>
            <a:r>
              <a:rPr lang="en-US" sz="900" dirty="0"/>
              <a:t>Mail/fax</a:t>
            </a:r>
          </a:p>
        </p:txBody>
      </p:sp>
      <p:sp>
        <p:nvSpPr>
          <p:cNvPr id="125" name="TextBox 124"/>
          <p:cNvSpPr txBox="1"/>
          <p:nvPr/>
        </p:nvSpPr>
        <p:spPr>
          <a:xfrm rot="1041702">
            <a:off x="3776896" y="4240489"/>
            <a:ext cx="2895600" cy="230832"/>
          </a:xfrm>
          <a:prstGeom prst="rect">
            <a:avLst/>
          </a:prstGeom>
          <a:noFill/>
        </p:spPr>
        <p:txBody>
          <a:bodyPr wrap="square" rtlCol="0">
            <a:spAutoFit/>
          </a:bodyPr>
          <a:lstStyle/>
          <a:p>
            <a:pPr algn="ctr"/>
            <a:r>
              <a:rPr lang="en-US" sz="900" dirty="0"/>
              <a:t>Mail</a:t>
            </a:r>
          </a:p>
        </p:txBody>
      </p:sp>
      <p:cxnSp>
        <p:nvCxnSpPr>
          <p:cNvPr id="78" name="Straight Arrow Connector 77"/>
          <p:cNvCxnSpPr>
            <a:stCxn id="3074" idx="3"/>
          </p:cNvCxnSpPr>
          <p:nvPr/>
        </p:nvCxnSpPr>
        <p:spPr>
          <a:xfrm>
            <a:off x="2551114" y="3197965"/>
            <a:ext cx="3764390" cy="408445"/>
          </a:xfrm>
          <a:prstGeom prst="straightConnector1">
            <a:avLst/>
          </a:prstGeom>
          <a:ln>
            <a:solidFill>
              <a:srgbClr val="3564B7"/>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09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124" grpId="0"/>
      <p:bldP spid="1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497222" y="533400"/>
            <a:ext cx="9143998" cy="482030"/>
          </a:xfrm>
        </p:spPr>
        <p:txBody>
          <a:bodyPr/>
          <a:lstStyle/>
          <a:p>
            <a:r>
              <a:rPr lang="en-US" dirty="0" smtClean="0"/>
              <a:t>Agency Xanadu</a:t>
            </a:r>
            <a:endParaRPr lang="en-US" dirty="0"/>
          </a:p>
          <a:p>
            <a:endParaRPr lang="en-US" dirty="0"/>
          </a:p>
        </p:txBody>
      </p:sp>
      <p:sp>
        <p:nvSpPr>
          <p:cNvPr id="12" name="AutoShape 13"/>
          <p:cNvSpPr>
            <a:spLocks noChangeArrowheads="1"/>
          </p:cNvSpPr>
          <p:nvPr/>
        </p:nvSpPr>
        <p:spPr bwMode="auto">
          <a:xfrm>
            <a:off x="2276941" y="1458494"/>
            <a:ext cx="1333695" cy="833712"/>
          </a:xfrm>
          <a:prstGeom prst="flowChartProcess">
            <a:avLst/>
          </a:prstGeom>
          <a:solidFill>
            <a:srgbClr val="349D96"/>
          </a:solidFill>
          <a:ln>
            <a:headEnd/>
            <a:tailEnd/>
          </a:ln>
          <a:ex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Public Health Laboratory</a:t>
            </a:r>
            <a:endParaRPr lang="en-US" sz="1600" dirty="0">
              <a:solidFill>
                <a:schemeClr val="bg1"/>
              </a:solidFill>
            </a:endParaRPr>
          </a:p>
        </p:txBody>
      </p:sp>
      <p:sp>
        <p:nvSpPr>
          <p:cNvPr id="14" name="Text Box 27"/>
          <p:cNvSpPr txBox="1">
            <a:spLocks noChangeArrowheads="1"/>
          </p:cNvSpPr>
          <p:nvPr/>
        </p:nvSpPr>
        <p:spPr bwMode="auto">
          <a:xfrm>
            <a:off x="5037259" y="5974503"/>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dirty="0" smtClean="0"/>
              <a:t>Healthcare Providers</a:t>
            </a:r>
            <a:endParaRPr lang="en-US" dirty="0"/>
          </a:p>
        </p:txBody>
      </p:sp>
      <p:sp>
        <p:nvSpPr>
          <p:cNvPr id="15" name="AutoShape 13"/>
          <p:cNvSpPr>
            <a:spLocks noChangeArrowheads="1"/>
          </p:cNvSpPr>
          <p:nvPr/>
        </p:nvSpPr>
        <p:spPr bwMode="auto">
          <a:xfrm>
            <a:off x="3821573" y="1441828"/>
            <a:ext cx="1305978" cy="839210"/>
          </a:xfrm>
          <a:prstGeom prst="flowChartProcess">
            <a:avLst/>
          </a:prstGeom>
          <a:solidFill>
            <a:srgbClr val="349D96"/>
          </a:solidFill>
          <a:ln>
            <a:headEnd/>
            <a:tailEnd/>
          </a:ln>
          <a:ex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EHDI</a:t>
            </a:r>
            <a:endParaRPr lang="en-US" dirty="0">
              <a:solidFill>
                <a:schemeClr val="bg1"/>
              </a:solidFill>
            </a:endParaRPr>
          </a:p>
        </p:txBody>
      </p:sp>
      <p:cxnSp>
        <p:nvCxnSpPr>
          <p:cNvPr id="16" name="Straight Arrow Connector 15"/>
          <p:cNvCxnSpPr>
            <a:stCxn id="12" idx="2"/>
            <a:endCxn id="45" idx="13"/>
          </p:cNvCxnSpPr>
          <p:nvPr/>
        </p:nvCxnSpPr>
        <p:spPr>
          <a:xfrm>
            <a:off x="2943789" y="2292206"/>
            <a:ext cx="2321809" cy="1362046"/>
          </a:xfrm>
          <a:prstGeom prst="straightConnector1">
            <a:avLst/>
          </a:prstGeom>
          <a:ln w="28575">
            <a:solidFill>
              <a:schemeClr val="tx1">
                <a:lumMod val="95000"/>
                <a:lumOff val="5000"/>
              </a:schemeClr>
            </a:solidFill>
            <a:headEnd type="triangle"/>
            <a:tailEnd type="triangle"/>
          </a:ln>
        </p:spPr>
        <p:style>
          <a:lnRef idx="3">
            <a:schemeClr val="accent1"/>
          </a:lnRef>
          <a:fillRef idx="0">
            <a:schemeClr val="accent1"/>
          </a:fillRef>
          <a:effectRef idx="2">
            <a:schemeClr val="accent1"/>
          </a:effectRef>
          <a:fontRef idx="minor">
            <a:schemeClr val="tx1"/>
          </a:fontRef>
        </p:style>
      </p:cxnSp>
      <p:sp>
        <p:nvSpPr>
          <p:cNvPr id="17" name="Line 23"/>
          <p:cNvSpPr>
            <a:spLocks noChangeShapeType="1"/>
          </p:cNvSpPr>
          <p:nvPr/>
        </p:nvSpPr>
        <p:spPr bwMode="auto">
          <a:xfrm flipV="1">
            <a:off x="6030229" y="2272588"/>
            <a:ext cx="1029" cy="1037369"/>
          </a:xfrm>
          <a:prstGeom prst="line">
            <a:avLst/>
          </a:prstGeom>
          <a:ln w="28575">
            <a:solidFill>
              <a:schemeClr val="tx1">
                <a:lumMod val="95000"/>
                <a:lumOff val="5000"/>
              </a:schemeClr>
            </a:solidFill>
            <a:headEnd/>
            <a:tailEnd type="triangle" w="med" len="med"/>
          </a:ln>
          <a:extLst/>
        </p:spPr>
        <p:style>
          <a:lnRef idx="3">
            <a:schemeClr val="accent1"/>
          </a:lnRef>
          <a:fillRef idx="0">
            <a:schemeClr val="accent1"/>
          </a:fillRef>
          <a:effectRef idx="2">
            <a:schemeClr val="accent1"/>
          </a:effectRef>
          <a:fontRef idx="minor">
            <a:schemeClr val="tx1"/>
          </a:fontRef>
        </p:style>
        <p:txBody>
          <a:bodyPr/>
          <a:lstStyle/>
          <a:p>
            <a:endParaRPr lang="en-US" sz="1800">
              <a:solidFill>
                <a:schemeClr val="tx1"/>
              </a:solidFill>
              <a:latin typeface="+mn-lt"/>
            </a:endParaRPr>
          </a:p>
        </p:txBody>
      </p:sp>
      <p:sp>
        <p:nvSpPr>
          <p:cNvPr id="18" name="AutoShape 13"/>
          <p:cNvSpPr>
            <a:spLocks noChangeArrowheads="1"/>
          </p:cNvSpPr>
          <p:nvPr/>
        </p:nvSpPr>
        <p:spPr bwMode="auto">
          <a:xfrm>
            <a:off x="5334000" y="1447800"/>
            <a:ext cx="1343434" cy="838200"/>
          </a:xfrm>
          <a:prstGeom prst="flowChartProcess">
            <a:avLst/>
          </a:prstGeom>
          <a:solidFill>
            <a:srgbClr val="349D96"/>
          </a:solidFill>
          <a:ln>
            <a:headEnd/>
            <a:tailEnd/>
          </a:ln>
          <a:ex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CCHD</a:t>
            </a:r>
            <a:endParaRPr lang="en-US" dirty="0">
              <a:solidFill>
                <a:schemeClr val="bg1"/>
              </a:solidFill>
            </a:endParaRPr>
          </a:p>
        </p:txBody>
      </p:sp>
      <p:sp>
        <p:nvSpPr>
          <p:cNvPr id="19" name="AutoShape 13"/>
          <p:cNvSpPr>
            <a:spLocks noChangeArrowheads="1"/>
          </p:cNvSpPr>
          <p:nvPr/>
        </p:nvSpPr>
        <p:spPr bwMode="auto">
          <a:xfrm>
            <a:off x="6883883" y="1466163"/>
            <a:ext cx="1429976" cy="838200"/>
          </a:xfrm>
          <a:prstGeom prst="flowChartProcess">
            <a:avLst/>
          </a:prstGeom>
          <a:solidFill>
            <a:srgbClr val="349D96"/>
          </a:solidFill>
          <a:ln>
            <a:headEnd/>
            <a:tailEnd/>
          </a:ln>
          <a:ex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dirty="0" smtClean="0">
                <a:solidFill>
                  <a:schemeClr val="bg1"/>
                </a:solidFill>
              </a:rPr>
              <a:t>Immunizations</a:t>
            </a:r>
            <a:endParaRPr lang="en-US" sz="1300" dirty="0">
              <a:solidFill>
                <a:schemeClr val="bg1"/>
              </a:solidFill>
            </a:endParaRPr>
          </a:p>
        </p:txBody>
      </p:sp>
      <p:sp>
        <p:nvSpPr>
          <p:cNvPr id="20" name="AutoShape 13"/>
          <p:cNvSpPr>
            <a:spLocks noChangeArrowheads="1"/>
          </p:cNvSpPr>
          <p:nvPr/>
        </p:nvSpPr>
        <p:spPr bwMode="auto">
          <a:xfrm>
            <a:off x="8520308" y="1488797"/>
            <a:ext cx="1752600" cy="838200"/>
          </a:xfrm>
          <a:prstGeom prst="flowChartProcess">
            <a:avLst/>
          </a:prstGeom>
          <a:solidFill>
            <a:srgbClr val="349D96"/>
          </a:solidFill>
          <a:ln>
            <a:headEnd/>
            <a:tailEnd/>
          </a:ln>
          <a:ex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Vital Records</a:t>
            </a:r>
            <a:endParaRPr lang="en-US" dirty="0">
              <a:solidFill>
                <a:schemeClr val="bg1"/>
              </a:solidFill>
            </a:endParaRPr>
          </a:p>
        </p:txBody>
      </p:sp>
      <p:sp>
        <p:nvSpPr>
          <p:cNvPr id="22" name="Line 23"/>
          <p:cNvSpPr>
            <a:spLocks noChangeShapeType="1"/>
          </p:cNvSpPr>
          <p:nvPr/>
        </p:nvSpPr>
        <p:spPr bwMode="auto">
          <a:xfrm flipH="1" flipV="1">
            <a:off x="4427655" y="2281036"/>
            <a:ext cx="1127969" cy="1109474"/>
          </a:xfrm>
          <a:prstGeom prst="line">
            <a:avLst/>
          </a:prstGeom>
          <a:ln w="28575">
            <a:solidFill>
              <a:schemeClr val="tx1">
                <a:lumMod val="95000"/>
                <a:lumOff val="5000"/>
              </a:schemeClr>
            </a:solidFill>
            <a:headEnd/>
            <a:tailEnd type="triangle" w="med" len="med"/>
          </a:ln>
          <a:extLst/>
        </p:spPr>
        <p:style>
          <a:lnRef idx="3">
            <a:schemeClr val="accent1"/>
          </a:lnRef>
          <a:fillRef idx="0">
            <a:schemeClr val="accent1"/>
          </a:fillRef>
          <a:effectRef idx="2">
            <a:schemeClr val="accent1"/>
          </a:effectRef>
          <a:fontRef idx="minor">
            <a:schemeClr val="tx1"/>
          </a:fontRef>
        </p:style>
        <p:txBody>
          <a:bodyPr/>
          <a:lstStyle/>
          <a:p>
            <a:endParaRPr lang="en-US" sz="1800">
              <a:solidFill>
                <a:schemeClr val="tx1"/>
              </a:solidFill>
              <a:latin typeface="+mn-lt"/>
            </a:endParaRPr>
          </a:p>
        </p:txBody>
      </p:sp>
      <p:sp>
        <p:nvSpPr>
          <p:cNvPr id="23" name="Line 23"/>
          <p:cNvSpPr>
            <a:spLocks noChangeShapeType="1"/>
          </p:cNvSpPr>
          <p:nvPr/>
        </p:nvSpPr>
        <p:spPr bwMode="auto">
          <a:xfrm flipV="1">
            <a:off x="6628011" y="2304362"/>
            <a:ext cx="1000048" cy="1140803"/>
          </a:xfrm>
          <a:prstGeom prst="line">
            <a:avLst/>
          </a:prstGeom>
          <a:ln w="28575">
            <a:solidFill>
              <a:schemeClr val="tx1">
                <a:lumMod val="95000"/>
                <a:lumOff val="5000"/>
              </a:schemeClr>
            </a:solidFill>
            <a:headEnd/>
            <a:tailEnd type="triangle" w="med" len="med"/>
          </a:ln>
          <a:extLst/>
        </p:spPr>
        <p:style>
          <a:lnRef idx="3">
            <a:schemeClr val="accent1"/>
          </a:lnRef>
          <a:fillRef idx="0">
            <a:schemeClr val="accent1"/>
          </a:fillRef>
          <a:effectRef idx="2">
            <a:schemeClr val="accent1"/>
          </a:effectRef>
          <a:fontRef idx="minor">
            <a:schemeClr val="tx1"/>
          </a:fontRef>
        </p:style>
        <p:txBody>
          <a:bodyPr/>
          <a:lstStyle/>
          <a:p>
            <a:endParaRPr lang="en-US" sz="1800">
              <a:solidFill>
                <a:schemeClr val="tx1"/>
              </a:solidFill>
              <a:latin typeface="+mn-lt"/>
            </a:endParaRPr>
          </a:p>
        </p:txBody>
      </p:sp>
      <p:sp>
        <p:nvSpPr>
          <p:cNvPr id="24" name="Line 23"/>
          <p:cNvSpPr>
            <a:spLocks noChangeShapeType="1"/>
          </p:cNvSpPr>
          <p:nvPr/>
        </p:nvSpPr>
        <p:spPr bwMode="auto">
          <a:xfrm flipV="1">
            <a:off x="6978512" y="2355572"/>
            <a:ext cx="2455579" cy="1241338"/>
          </a:xfrm>
          <a:prstGeom prst="line">
            <a:avLst/>
          </a:prstGeom>
          <a:ln w="28575">
            <a:solidFill>
              <a:schemeClr val="tx1">
                <a:lumMod val="95000"/>
                <a:lumOff val="5000"/>
              </a:schemeClr>
            </a:solidFill>
            <a:headEnd/>
            <a:tailEnd type="triangle" w="med" len="med"/>
          </a:ln>
          <a:extLst/>
        </p:spPr>
        <p:style>
          <a:lnRef idx="3">
            <a:schemeClr val="accent1"/>
          </a:lnRef>
          <a:fillRef idx="0">
            <a:schemeClr val="accent1"/>
          </a:fillRef>
          <a:effectRef idx="2">
            <a:schemeClr val="accent1"/>
          </a:effectRef>
          <a:fontRef idx="minor">
            <a:schemeClr val="tx1"/>
          </a:fontRef>
        </p:style>
        <p:txBody>
          <a:bodyPr/>
          <a:lstStyle/>
          <a:p>
            <a:endParaRPr lang="en-US" sz="1800">
              <a:solidFill>
                <a:schemeClr val="tx1"/>
              </a:solidFill>
              <a:latin typeface="+mn-lt"/>
            </a:endParaRPr>
          </a:p>
        </p:txBody>
      </p:sp>
      <p:cxnSp>
        <p:nvCxnSpPr>
          <p:cNvPr id="25" name="Straight Arrow Connector 24"/>
          <p:cNvCxnSpPr/>
          <p:nvPr/>
        </p:nvCxnSpPr>
        <p:spPr>
          <a:xfrm flipH="1">
            <a:off x="5989935" y="4476033"/>
            <a:ext cx="7668" cy="472637"/>
          </a:xfrm>
          <a:prstGeom prst="straightConnector1">
            <a:avLst/>
          </a:prstGeom>
          <a:ln w="28575">
            <a:solidFill>
              <a:schemeClr val="tx1">
                <a:lumMod val="95000"/>
                <a:lumOff val="5000"/>
              </a:schemeClr>
            </a:solidFill>
            <a:headEnd type="triangle"/>
            <a:tailEnd type="triangle"/>
          </a:ln>
        </p:spPr>
        <p:style>
          <a:lnRef idx="3">
            <a:schemeClr val="accent1"/>
          </a:lnRef>
          <a:fillRef idx="0">
            <a:schemeClr val="accent1"/>
          </a:fillRef>
          <a:effectRef idx="2">
            <a:schemeClr val="accent1"/>
          </a:effectRef>
          <a:fontRef idx="minor">
            <a:schemeClr val="tx1"/>
          </a:fontRef>
        </p:style>
      </p:cxnSp>
      <p:pic>
        <p:nvPicPr>
          <p:cNvPr id="26" name="Picture 25" descr="Logo: eLEXNET - electronic laboratory exchange network">
            <a:hlinkClick r:id="rId3" tooltip="eLEXNET Hom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2101" y="5047226"/>
            <a:ext cx="2124465" cy="5535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8323" y="4313966"/>
            <a:ext cx="1049074" cy="771378"/>
          </a:xfrm>
          <a:prstGeom prst="rect">
            <a:avLst/>
          </a:prstGeom>
        </p:spPr>
      </p:pic>
      <p:pic>
        <p:nvPicPr>
          <p:cNvPr id="28" name="Picture 2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434091" y="4206113"/>
            <a:ext cx="1826882" cy="305117"/>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0111" y="4576591"/>
            <a:ext cx="1059768" cy="516469"/>
          </a:xfrm>
          <a:prstGeom prst="rect">
            <a:avLst/>
          </a:prstGeom>
        </p:spPr>
      </p:pic>
      <p:cxnSp>
        <p:nvCxnSpPr>
          <p:cNvPr id="30" name="Straight Arrow Connector 29"/>
          <p:cNvCxnSpPr/>
          <p:nvPr/>
        </p:nvCxnSpPr>
        <p:spPr>
          <a:xfrm>
            <a:off x="6978512" y="3931464"/>
            <a:ext cx="1219811" cy="509084"/>
          </a:xfrm>
          <a:prstGeom prst="straightConnector1">
            <a:avLst/>
          </a:prstGeom>
          <a:ln w="28575">
            <a:solidFill>
              <a:schemeClr val="tx1">
                <a:lumMod val="95000"/>
                <a:lumOff val="5000"/>
              </a:schemeClr>
            </a:solidFill>
            <a:headEnd type="triangle"/>
            <a:tailEnd type="triangle"/>
          </a:ln>
        </p:spPr>
        <p:style>
          <a:lnRef idx="3">
            <a:schemeClr val="accent1"/>
          </a:lnRef>
          <a:fillRef idx="0">
            <a:schemeClr val="accent1"/>
          </a:fillRef>
          <a:effectRef idx="2">
            <a:schemeClr val="accent1"/>
          </a:effectRef>
          <a:fontRef idx="minor">
            <a:schemeClr val="tx1"/>
          </a:fontRef>
        </p:style>
      </p:cxnSp>
      <p:sp>
        <p:nvSpPr>
          <p:cNvPr id="31" name="AutoShape 13"/>
          <p:cNvSpPr>
            <a:spLocks noChangeArrowheads="1"/>
          </p:cNvSpPr>
          <p:nvPr/>
        </p:nvSpPr>
        <p:spPr bwMode="auto">
          <a:xfrm>
            <a:off x="2560327" y="2103429"/>
            <a:ext cx="786827" cy="162854"/>
          </a:xfrm>
          <a:prstGeom prst="flowChartProcess">
            <a:avLst/>
          </a:prstGeom>
          <a:solidFill>
            <a:srgbClr val="AC4FA5"/>
          </a:solidFill>
          <a:ln w="9525">
            <a:solidFill>
              <a:srgbClr val="AC4FA5"/>
            </a:solidFill>
            <a:miter lim="800000"/>
            <a:headEnd/>
            <a:tailEnd/>
          </a:ln>
          <a:effectLs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smtClean="0">
                <a:solidFill>
                  <a:schemeClr val="bg1"/>
                </a:solidFill>
              </a:rPr>
              <a:t>NBS</a:t>
            </a:r>
            <a:endParaRPr lang="en-US" sz="1050" dirty="0">
              <a:solidFill>
                <a:schemeClr val="bg1"/>
              </a:solidFill>
            </a:endParaRPr>
          </a:p>
        </p:txBody>
      </p:sp>
      <p:sp>
        <p:nvSpPr>
          <p:cNvPr id="35" name="Line 23"/>
          <p:cNvSpPr>
            <a:spLocks noChangeShapeType="1"/>
          </p:cNvSpPr>
          <p:nvPr/>
        </p:nvSpPr>
        <p:spPr bwMode="auto">
          <a:xfrm flipH="1" flipV="1">
            <a:off x="3656753" y="3814993"/>
            <a:ext cx="1608843" cy="218865"/>
          </a:xfrm>
          <a:prstGeom prst="line">
            <a:avLst/>
          </a:prstGeom>
          <a:ln w="28575">
            <a:solidFill>
              <a:schemeClr val="tx1">
                <a:lumMod val="95000"/>
                <a:lumOff val="5000"/>
              </a:schemeClr>
            </a:solidFill>
            <a:headEnd/>
            <a:tailEnd type="triangle" w="med" len="med"/>
          </a:ln>
          <a:extLst/>
        </p:spPr>
        <p:style>
          <a:lnRef idx="3">
            <a:schemeClr val="accent1"/>
          </a:lnRef>
          <a:fillRef idx="0">
            <a:schemeClr val="accent1"/>
          </a:fillRef>
          <a:effectRef idx="2">
            <a:schemeClr val="accent1"/>
          </a:effectRef>
          <a:fontRef idx="minor">
            <a:schemeClr val="tx1"/>
          </a:fontRef>
        </p:style>
        <p:txBody>
          <a:bodyPr/>
          <a:lstStyle/>
          <a:p>
            <a:endParaRPr lang="en-US" sz="1800">
              <a:solidFill>
                <a:schemeClr val="tx1"/>
              </a:solidFill>
              <a:latin typeface="+mn-lt"/>
            </a:endParaRPr>
          </a:p>
        </p:txBody>
      </p:sp>
      <p:sp>
        <p:nvSpPr>
          <p:cNvPr id="36" name="AutoShape 13"/>
          <p:cNvSpPr>
            <a:spLocks noChangeArrowheads="1"/>
          </p:cNvSpPr>
          <p:nvPr/>
        </p:nvSpPr>
        <p:spPr bwMode="auto">
          <a:xfrm>
            <a:off x="2276941" y="3368311"/>
            <a:ext cx="1327425" cy="838200"/>
          </a:xfrm>
          <a:prstGeom prst="flowChartProcess">
            <a:avLst/>
          </a:prstGeom>
          <a:solidFill>
            <a:srgbClr val="349D96"/>
          </a:solidFill>
          <a:ln>
            <a:headEnd/>
            <a:tailEnd/>
          </a:ln>
          <a:extLst/>
        </p:spPr>
        <p:style>
          <a:lnRef idx="0">
            <a:schemeClr val="accent5"/>
          </a:lnRef>
          <a:fillRef idx="3">
            <a:schemeClr val="accent5"/>
          </a:fillRef>
          <a:effectRef idx="3">
            <a:schemeClr val="accent5"/>
          </a:effectRef>
          <a:fontRef idx="minor">
            <a:schemeClr val="lt1"/>
          </a:fontRef>
        </p:style>
        <p:txBody>
          <a:bodyPr anchor="ctr"/>
          <a:lstStyle/>
          <a:p>
            <a:pPr algn="ctr"/>
            <a:r>
              <a:rPr lang="en-US" sz="1800" dirty="0">
                <a:latin typeface="+mn-lt"/>
              </a:rPr>
              <a:t>Cancer Registry</a:t>
            </a:r>
          </a:p>
        </p:txBody>
      </p:sp>
      <p:sp>
        <p:nvSpPr>
          <p:cNvPr id="37" name="AutoShape 13"/>
          <p:cNvSpPr>
            <a:spLocks noChangeArrowheads="1"/>
          </p:cNvSpPr>
          <p:nvPr/>
        </p:nvSpPr>
        <p:spPr bwMode="auto">
          <a:xfrm>
            <a:off x="2280509" y="4823059"/>
            <a:ext cx="1329807" cy="838200"/>
          </a:xfrm>
          <a:prstGeom prst="flowChartProcess">
            <a:avLst/>
          </a:prstGeom>
          <a:solidFill>
            <a:srgbClr val="349D96"/>
          </a:solidFill>
          <a:ln>
            <a:headEnd/>
            <a:tailEnd/>
          </a:ln>
          <a:ex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Birth Defects</a:t>
            </a:r>
            <a:endParaRPr lang="en-US" dirty="0">
              <a:solidFill>
                <a:schemeClr val="bg1"/>
              </a:solidFill>
            </a:endParaRPr>
          </a:p>
        </p:txBody>
      </p:sp>
      <p:sp>
        <p:nvSpPr>
          <p:cNvPr id="38" name="Line 23"/>
          <p:cNvSpPr>
            <a:spLocks noChangeShapeType="1"/>
          </p:cNvSpPr>
          <p:nvPr/>
        </p:nvSpPr>
        <p:spPr bwMode="auto">
          <a:xfrm flipH="1">
            <a:off x="3604363" y="4053934"/>
            <a:ext cx="1728836" cy="1148412"/>
          </a:xfrm>
          <a:prstGeom prst="line">
            <a:avLst/>
          </a:prstGeom>
          <a:ln w="28575">
            <a:solidFill>
              <a:schemeClr val="tx1">
                <a:lumMod val="95000"/>
                <a:lumOff val="5000"/>
              </a:schemeClr>
            </a:solidFill>
            <a:headEnd/>
            <a:tailEnd type="triangle" w="med" len="med"/>
          </a:ln>
          <a:extLst/>
        </p:spPr>
        <p:style>
          <a:lnRef idx="3">
            <a:schemeClr val="accent1"/>
          </a:lnRef>
          <a:fillRef idx="0">
            <a:schemeClr val="accent1"/>
          </a:fillRef>
          <a:effectRef idx="2">
            <a:schemeClr val="accent1"/>
          </a:effectRef>
          <a:fontRef idx="minor">
            <a:schemeClr val="tx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9" name="Picture 38"/>
          <p:cNvPicPr>
            <a:picLocks noChangeAspect="1"/>
          </p:cNvPicPr>
          <p:nvPr/>
        </p:nvPicPr>
        <p:blipFill>
          <a:blip r:embed="rId8"/>
          <a:stretch>
            <a:fillRect/>
          </a:stretch>
        </p:blipFill>
        <p:spPr>
          <a:xfrm>
            <a:off x="5104861" y="4948670"/>
            <a:ext cx="1988730" cy="1133068"/>
          </a:xfrm>
          <a:prstGeom prst="rect">
            <a:avLst/>
          </a:prstGeom>
        </p:spPr>
      </p:pic>
      <p:grpSp>
        <p:nvGrpSpPr>
          <p:cNvPr id="40" name="Group 4"/>
          <p:cNvGrpSpPr>
            <a:grpSpLocks noChangeAspect="1"/>
          </p:cNvGrpSpPr>
          <p:nvPr/>
        </p:nvGrpSpPr>
        <p:grpSpPr bwMode="auto">
          <a:xfrm>
            <a:off x="5213210" y="3281383"/>
            <a:ext cx="1836739" cy="1300162"/>
            <a:chOff x="3096" y="2135"/>
            <a:chExt cx="1157" cy="819"/>
          </a:xfrm>
        </p:grpSpPr>
        <p:sp>
          <p:nvSpPr>
            <p:cNvPr id="41" name="AutoShape 3"/>
            <p:cNvSpPr>
              <a:spLocks noChangeAspect="1" noChangeArrowheads="1" noTextEdit="1"/>
            </p:cNvSpPr>
            <p:nvPr/>
          </p:nvSpPr>
          <p:spPr bwMode="auto">
            <a:xfrm>
              <a:off x="3096" y="2135"/>
              <a:ext cx="1145"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2"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6" y="2135"/>
              <a:ext cx="1157" cy="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96" y="2135"/>
              <a:ext cx="1157" cy="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Freeform 7"/>
            <p:cNvSpPr>
              <a:spLocks/>
            </p:cNvSpPr>
            <p:nvPr/>
          </p:nvSpPr>
          <p:spPr bwMode="auto">
            <a:xfrm>
              <a:off x="3129" y="2153"/>
              <a:ext cx="1079" cy="741"/>
            </a:xfrm>
            <a:custGeom>
              <a:avLst/>
              <a:gdLst>
                <a:gd name="T0" fmla="*/ 0 w 2880"/>
                <a:gd name="T1" fmla="*/ 288 h 1968"/>
                <a:gd name="T2" fmla="*/ 0 w 2880"/>
                <a:gd name="T3" fmla="*/ 1680 h 1968"/>
                <a:gd name="T4" fmla="*/ 1440 w 2880"/>
                <a:gd name="T5" fmla="*/ 1968 h 1968"/>
                <a:gd name="T6" fmla="*/ 2880 w 2880"/>
                <a:gd name="T7" fmla="*/ 1680 h 1968"/>
                <a:gd name="T8" fmla="*/ 2880 w 2880"/>
                <a:gd name="T9" fmla="*/ 288 h 1968"/>
                <a:gd name="T10" fmla="*/ 1440 w 2880"/>
                <a:gd name="T11" fmla="*/ 0 h 1968"/>
                <a:gd name="T12" fmla="*/ 0 w 2880"/>
                <a:gd name="T13" fmla="*/ 288 h 1968"/>
              </a:gdLst>
              <a:ahLst/>
              <a:cxnLst>
                <a:cxn ang="0">
                  <a:pos x="T0" y="T1"/>
                </a:cxn>
                <a:cxn ang="0">
                  <a:pos x="T2" y="T3"/>
                </a:cxn>
                <a:cxn ang="0">
                  <a:pos x="T4" y="T5"/>
                </a:cxn>
                <a:cxn ang="0">
                  <a:pos x="T6" y="T7"/>
                </a:cxn>
                <a:cxn ang="0">
                  <a:pos x="T8" y="T9"/>
                </a:cxn>
                <a:cxn ang="0">
                  <a:pos x="T10" y="T11"/>
                </a:cxn>
                <a:cxn ang="0">
                  <a:pos x="T12" y="T13"/>
                </a:cxn>
              </a:cxnLst>
              <a:rect l="0" t="0" r="r" b="b"/>
              <a:pathLst>
                <a:path w="2880" h="1968">
                  <a:moveTo>
                    <a:pt x="0" y="288"/>
                  </a:moveTo>
                  <a:lnTo>
                    <a:pt x="0" y="1680"/>
                  </a:lnTo>
                  <a:cubicBezTo>
                    <a:pt x="0" y="1839"/>
                    <a:pt x="645" y="1968"/>
                    <a:pt x="1440" y="1968"/>
                  </a:cubicBezTo>
                  <a:cubicBezTo>
                    <a:pt x="2235" y="1968"/>
                    <a:pt x="2880" y="1839"/>
                    <a:pt x="2880" y="1680"/>
                  </a:cubicBezTo>
                  <a:lnTo>
                    <a:pt x="2880" y="288"/>
                  </a:lnTo>
                  <a:cubicBezTo>
                    <a:pt x="2880" y="129"/>
                    <a:pt x="2235" y="0"/>
                    <a:pt x="1440" y="0"/>
                  </a:cubicBezTo>
                  <a:cubicBezTo>
                    <a:pt x="645" y="0"/>
                    <a:pt x="0" y="129"/>
                    <a:pt x="0" y="288"/>
                  </a:cubicBezTo>
                  <a:close/>
                </a:path>
              </a:pathLst>
            </a:custGeom>
            <a:solidFill>
              <a:srgbClr val="41719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8"/>
            <p:cNvSpPr>
              <a:spLocks noEditPoints="1"/>
            </p:cNvSpPr>
            <p:nvPr/>
          </p:nvSpPr>
          <p:spPr bwMode="auto">
            <a:xfrm>
              <a:off x="3129" y="2153"/>
              <a:ext cx="1079" cy="741"/>
            </a:xfrm>
            <a:custGeom>
              <a:avLst/>
              <a:gdLst>
                <a:gd name="T0" fmla="*/ 0 w 2880"/>
                <a:gd name="T1" fmla="*/ 288 h 1968"/>
                <a:gd name="T2" fmla="*/ 0 w 2880"/>
                <a:gd name="T3" fmla="*/ 1680 h 1968"/>
                <a:gd name="T4" fmla="*/ 1440 w 2880"/>
                <a:gd name="T5" fmla="*/ 1968 h 1968"/>
                <a:gd name="T6" fmla="*/ 2880 w 2880"/>
                <a:gd name="T7" fmla="*/ 1680 h 1968"/>
                <a:gd name="T8" fmla="*/ 2880 w 2880"/>
                <a:gd name="T9" fmla="*/ 288 h 1968"/>
                <a:gd name="T10" fmla="*/ 1440 w 2880"/>
                <a:gd name="T11" fmla="*/ 0 h 1968"/>
                <a:gd name="T12" fmla="*/ 0 w 2880"/>
                <a:gd name="T13" fmla="*/ 288 h 1968"/>
                <a:gd name="T14" fmla="*/ 0 w 2880"/>
                <a:gd name="T15" fmla="*/ 288 h 1968"/>
                <a:gd name="T16" fmla="*/ 1440 w 2880"/>
                <a:gd name="T17" fmla="*/ 576 h 1968"/>
                <a:gd name="T18" fmla="*/ 2880 w 2880"/>
                <a:gd name="T19" fmla="*/ 288 h 1968"/>
                <a:gd name="T20" fmla="*/ 0 w 2880"/>
                <a:gd name="T21" fmla="*/ 432 h 1968"/>
                <a:gd name="T22" fmla="*/ 1440 w 2880"/>
                <a:gd name="T23" fmla="*/ 720 h 1968"/>
                <a:gd name="T24" fmla="*/ 2880 w 2880"/>
                <a:gd name="T25" fmla="*/ 432 h 1968"/>
                <a:gd name="T26" fmla="*/ 0 w 2880"/>
                <a:gd name="T27" fmla="*/ 576 h 1968"/>
                <a:gd name="T28" fmla="*/ 1440 w 2880"/>
                <a:gd name="T29" fmla="*/ 864 h 1968"/>
                <a:gd name="T30" fmla="*/ 2880 w 2880"/>
                <a:gd name="T31" fmla="*/ 576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1968">
                  <a:moveTo>
                    <a:pt x="0" y="288"/>
                  </a:moveTo>
                  <a:lnTo>
                    <a:pt x="0" y="1680"/>
                  </a:lnTo>
                  <a:cubicBezTo>
                    <a:pt x="0" y="1839"/>
                    <a:pt x="645" y="1968"/>
                    <a:pt x="1440" y="1968"/>
                  </a:cubicBezTo>
                  <a:cubicBezTo>
                    <a:pt x="2235" y="1968"/>
                    <a:pt x="2880" y="1839"/>
                    <a:pt x="2880" y="1680"/>
                  </a:cubicBezTo>
                  <a:lnTo>
                    <a:pt x="2880" y="288"/>
                  </a:lnTo>
                  <a:cubicBezTo>
                    <a:pt x="2880" y="129"/>
                    <a:pt x="2235" y="0"/>
                    <a:pt x="1440" y="0"/>
                  </a:cubicBezTo>
                  <a:cubicBezTo>
                    <a:pt x="645" y="0"/>
                    <a:pt x="0" y="129"/>
                    <a:pt x="0" y="288"/>
                  </a:cubicBezTo>
                  <a:close/>
                  <a:moveTo>
                    <a:pt x="0" y="288"/>
                  </a:moveTo>
                  <a:cubicBezTo>
                    <a:pt x="0" y="447"/>
                    <a:pt x="645" y="576"/>
                    <a:pt x="1440" y="576"/>
                  </a:cubicBezTo>
                  <a:cubicBezTo>
                    <a:pt x="2235" y="576"/>
                    <a:pt x="2880" y="447"/>
                    <a:pt x="2880" y="288"/>
                  </a:cubicBezTo>
                  <a:moveTo>
                    <a:pt x="0" y="432"/>
                  </a:moveTo>
                  <a:cubicBezTo>
                    <a:pt x="0" y="591"/>
                    <a:pt x="645" y="720"/>
                    <a:pt x="1440" y="720"/>
                  </a:cubicBezTo>
                  <a:cubicBezTo>
                    <a:pt x="2235" y="720"/>
                    <a:pt x="2880" y="591"/>
                    <a:pt x="2880" y="432"/>
                  </a:cubicBezTo>
                  <a:moveTo>
                    <a:pt x="0" y="576"/>
                  </a:moveTo>
                  <a:cubicBezTo>
                    <a:pt x="0" y="735"/>
                    <a:pt x="645" y="864"/>
                    <a:pt x="1440" y="864"/>
                  </a:cubicBezTo>
                  <a:cubicBezTo>
                    <a:pt x="2235" y="864"/>
                    <a:pt x="2880" y="735"/>
                    <a:pt x="2880" y="576"/>
                  </a:cubicBez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9"/>
            <p:cNvSpPr>
              <a:spLocks noChangeArrowheads="1"/>
            </p:cNvSpPr>
            <p:nvPr/>
          </p:nvSpPr>
          <p:spPr bwMode="auto">
            <a:xfrm>
              <a:off x="3395" y="254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7" name="Rectangle 10"/>
            <p:cNvSpPr>
              <a:spLocks noChangeArrowheads="1"/>
            </p:cNvSpPr>
            <p:nvPr/>
          </p:nvSpPr>
          <p:spPr bwMode="auto">
            <a:xfrm>
              <a:off x="3253" y="2521"/>
              <a:ext cx="89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EFFFF"/>
                  </a:solidFill>
                  <a:effectLst/>
                  <a:latin typeface="Calibri" panose="020F0502020204030204" pitchFamily="34" charset="0"/>
                </a:rPr>
                <a:t>Agency Data Hub</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
        <p:nvSpPr>
          <p:cNvPr id="48" name="TextBox 47"/>
          <p:cNvSpPr txBox="1"/>
          <p:nvPr/>
        </p:nvSpPr>
        <p:spPr>
          <a:xfrm>
            <a:off x="15240" y="6159748"/>
            <a:ext cx="3364983" cy="646331"/>
          </a:xfrm>
          <a:prstGeom prst="rect">
            <a:avLst/>
          </a:prstGeom>
          <a:noFill/>
        </p:spPr>
        <p:txBody>
          <a:bodyPr wrap="square" rtlCol="0">
            <a:spAutoFit/>
          </a:bodyPr>
          <a:lstStyle/>
          <a:p>
            <a:r>
              <a:rPr lang="en-US" sz="1800" dirty="0" smtClean="0">
                <a:solidFill>
                  <a:schemeClr val="tx1"/>
                </a:solidFill>
                <a:latin typeface="+mn-lt"/>
              </a:rPr>
              <a:t>Slide courtesy of Brendan Reilly</a:t>
            </a:r>
          </a:p>
          <a:p>
            <a:r>
              <a:rPr lang="en-US" sz="1800" dirty="0" smtClean="0">
                <a:solidFill>
                  <a:schemeClr val="tx1"/>
                </a:solidFill>
                <a:latin typeface="+mn-lt"/>
              </a:rPr>
              <a:t>Texas State Health Services NBS</a:t>
            </a:r>
            <a:endParaRPr lang="en-US" sz="1800" dirty="0">
              <a:solidFill>
                <a:schemeClr val="tx1"/>
              </a:solidFill>
              <a:latin typeface="+mn-lt"/>
            </a:endParaRPr>
          </a:p>
        </p:txBody>
      </p:sp>
    </p:spTree>
    <p:extLst>
      <p:ext uri="{BB962C8B-B14F-4D97-AF65-F5344CB8AC3E}">
        <p14:creationId xmlns:p14="http://schemas.microsoft.com/office/powerpoint/2010/main" val="12295959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73972"/>
            <a:ext cx="4506881" cy="1383427"/>
          </a:xfrm>
        </p:spPr>
        <p:txBody>
          <a:bodyPr/>
          <a:lstStyle/>
          <a:p>
            <a:r>
              <a:rPr lang="en-US" dirty="0" smtClean="0"/>
              <a:t>Public Health Xanadu</a:t>
            </a:r>
            <a:endParaRPr lang="en-US" dirty="0"/>
          </a:p>
          <a:p>
            <a:endParaRPr lang="en-US" dirty="0"/>
          </a:p>
        </p:txBody>
      </p:sp>
      <p:pic>
        <p:nvPicPr>
          <p:cNvPr id="10" name="Picture 9"/>
          <p:cNvPicPr>
            <a:picLocks noChangeAspect="1"/>
          </p:cNvPicPr>
          <p:nvPr/>
        </p:nvPicPr>
        <p:blipFill>
          <a:blip r:embed="rId3"/>
          <a:stretch>
            <a:fillRect/>
          </a:stretch>
        </p:blipFill>
        <p:spPr>
          <a:xfrm>
            <a:off x="4753225" y="226737"/>
            <a:ext cx="6839322" cy="6129615"/>
          </a:xfrm>
          <a:prstGeom prst="rect">
            <a:avLst/>
          </a:prstGeom>
        </p:spPr>
      </p:pic>
    </p:spTree>
    <p:extLst>
      <p:ext uri="{BB962C8B-B14F-4D97-AF65-F5344CB8AC3E}">
        <p14:creationId xmlns:p14="http://schemas.microsoft.com/office/powerpoint/2010/main" val="15818920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Recap of Interoperability Benefits </a:t>
            </a:r>
            <a:endParaRPr lang="en-US" dirty="0"/>
          </a:p>
        </p:txBody>
      </p:sp>
      <p:sp>
        <p:nvSpPr>
          <p:cNvPr id="3" name="Text Placeholder 2"/>
          <p:cNvSpPr>
            <a:spLocks noGrp="1"/>
          </p:cNvSpPr>
          <p:nvPr>
            <p:ph type="body" sz="quarter" idx="22"/>
          </p:nvPr>
        </p:nvSpPr>
        <p:spPr>
          <a:xfrm>
            <a:off x="1066391" y="1606083"/>
            <a:ext cx="10059219" cy="4662833"/>
          </a:xfrm>
        </p:spPr>
        <p:txBody>
          <a:bodyPr/>
          <a:lstStyle/>
          <a:p>
            <a:pPr marL="342900" indent="-342900">
              <a:buClr>
                <a:srgbClr val="349D96"/>
              </a:buClr>
              <a:buFont typeface="Wingdings" panose="05000000000000000000" pitchFamily="2" charset="2"/>
              <a:buChar char="l"/>
            </a:pPr>
            <a:r>
              <a:rPr lang="en-US" dirty="0" smtClean="0"/>
              <a:t>Identification of False Negatives</a:t>
            </a:r>
          </a:p>
          <a:p>
            <a:pPr marL="342900" indent="-342900">
              <a:buClr>
                <a:srgbClr val="349D96"/>
              </a:buClr>
              <a:buFont typeface="Wingdings" panose="05000000000000000000" pitchFamily="2" charset="2"/>
              <a:buChar char="l"/>
            </a:pPr>
            <a:r>
              <a:rPr lang="en-US" dirty="0" smtClean="0"/>
              <a:t>Identify babies that may have missed screening</a:t>
            </a:r>
          </a:p>
          <a:p>
            <a:pPr marL="342900" indent="-342900">
              <a:buClr>
                <a:srgbClr val="349D96"/>
              </a:buClr>
              <a:buFont typeface="Wingdings" panose="05000000000000000000" pitchFamily="2" charset="2"/>
              <a:buChar char="l"/>
            </a:pPr>
            <a:r>
              <a:rPr lang="en-US" dirty="0" smtClean="0"/>
              <a:t>Improved data quality</a:t>
            </a:r>
          </a:p>
          <a:p>
            <a:pPr marL="623887" lvl="1" indent="-342900">
              <a:buClr>
                <a:srgbClr val="349D96"/>
              </a:buClr>
              <a:buFont typeface="Courier New" panose="02070309020205020404" pitchFamily="49" charset="0"/>
              <a:buChar char="o"/>
            </a:pPr>
            <a:r>
              <a:rPr lang="en-US" dirty="0" smtClean="0"/>
              <a:t>Timeliness </a:t>
            </a:r>
          </a:p>
          <a:p>
            <a:pPr marL="623887" lvl="1" indent="-342900">
              <a:buClr>
                <a:srgbClr val="349D96"/>
              </a:buClr>
              <a:buFont typeface="Courier New" panose="02070309020205020404" pitchFamily="49" charset="0"/>
              <a:buChar char="o"/>
            </a:pPr>
            <a:r>
              <a:rPr lang="en-US" dirty="0" smtClean="0"/>
              <a:t>Completeness and accuracy</a:t>
            </a:r>
          </a:p>
          <a:p>
            <a:pPr marL="623887" lvl="1" indent="-342900">
              <a:buClr>
                <a:srgbClr val="349D96"/>
              </a:buClr>
              <a:buFont typeface="Courier New" panose="02070309020205020404" pitchFamily="49" charset="0"/>
              <a:buChar char="o"/>
            </a:pPr>
            <a:r>
              <a:rPr lang="en-US" dirty="0" smtClean="0"/>
              <a:t>Integrity of the data</a:t>
            </a:r>
          </a:p>
          <a:p>
            <a:pPr marL="342900" indent="-342900">
              <a:buClr>
                <a:srgbClr val="349D96"/>
              </a:buClr>
              <a:buFont typeface="Wingdings" panose="05000000000000000000" pitchFamily="2" charset="2"/>
              <a:buChar char="l"/>
            </a:pPr>
            <a:r>
              <a:rPr lang="en-US" dirty="0" smtClean="0"/>
              <a:t>Improved data security by reducing faxing/emailing/mailing of PHI</a:t>
            </a:r>
          </a:p>
          <a:p>
            <a:pPr marL="342900" indent="-342900">
              <a:buClr>
                <a:srgbClr val="349D96"/>
              </a:buClr>
              <a:buFont typeface="Wingdings" panose="05000000000000000000" pitchFamily="2" charset="2"/>
              <a:buChar char="l"/>
            </a:pPr>
            <a:r>
              <a:rPr lang="en-US" dirty="0" smtClean="0"/>
              <a:t>Defined case definitions, updating disease status or change in diagnosis</a:t>
            </a:r>
          </a:p>
          <a:p>
            <a:pPr marL="342900" indent="-342900">
              <a:buClr>
                <a:srgbClr val="349D96"/>
              </a:buClr>
              <a:buFont typeface="Wingdings" panose="05000000000000000000" pitchFamily="2" charset="2"/>
              <a:buChar char="l"/>
            </a:pPr>
            <a:r>
              <a:rPr lang="en-US" dirty="0" smtClean="0"/>
              <a:t>Increased efficiency for NBS staff, hospital/submitter staff and other public health staff</a:t>
            </a:r>
          </a:p>
          <a:p>
            <a:endParaRPr lang="en-US" dirty="0"/>
          </a:p>
        </p:txBody>
      </p:sp>
    </p:spTree>
    <p:extLst>
      <p:ext uri="{BB962C8B-B14F-4D97-AF65-F5344CB8AC3E}">
        <p14:creationId xmlns:p14="http://schemas.microsoft.com/office/powerpoint/2010/main" val="264861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Barriers to Interoperability</a:t>
            </a:r>
            <a:endParaRPr lang="en-US" dirty="0"/>
          </a:p>
        </p:txBody>
      </p:sp>
      <p:sp>
        <p:nvSpPr>
          <p:cNvPr id="3" name="Text Placeholder 2"/>
          <p:cNvSpPr>
            <a:spLocks noGrp="1"/>
          </p:cNvSpPr>
          <p:nvPr>
            <p:ph type="body" sz="quarter" idx="22"/>
          </p:nvPr>
        </p:nvSpPr>
        <p:spPr/>
        <p:txBody>
          <a:bodyPr/>
          <a:lstStyle/>
          <a:p>
            <a:pPr marL="342900" indent="-342900">
              <a:buClr>
                <a:srgbClr val="349D96"/>
              </a:buClr>
              <a:buFont typeface="Wingdings" panose="05000000000000000000" pitchFamily="2" charset="2"/>
              <a:buChar char="l"/>
            </a:pPr>
            <a:r>
              <a:rPr lang="en-US" dirty="0" smtClean="0"/>
              <a:t>Agency policy</a:t>
            </a:r>
          </a:p>
          <a:p>
            <a:pPr marL="342900" indent="-342900">
              <a:buClr>
                <a:srgbClr val="349D96"/>
              </a:buClr>
              <a:buFont typeface="Wingdings" panose="05000000000000000000" pitchFamily="2" charset="2"/>
              <a:buChar char="l"/>
            </a:pPr>
            <a:r>
              <a:rPr lang="en-US" dirty="0" smtClean="0"/>
              <a:t>Agency-wide informatics infrastructure</a:t>
            </a:r>
          </a:p>
          <a:p>
            <a:pPr marL="342900" indent="-342900">
              <a:buClr>
                <a:srgbClr val="349D96"/>
              </a:buClr>
              <a:buFont typeface="Wingdings" panose="05000000000000000000" pitchFamily="2" charset="2"/>
              <a:buChar char="l"/>
            </a:pPr>
            <a:r>
              <a:rPr lang="en-US" dirty="0" smtClean="0"/>
              <a:t>Program prioritization (opportunity cost)</a:t>
            </a:r>
          </a:p>
          <a:p>
            <a:pPr marL="342900" indent="-342900">
              <a:buClr>
                <a:srgbClr val="349D96"/>
              </a:buClr>
              <a:buFont typeface="Wingdings" panose="05000000000000000000" pitchFamily="2" charset="2"/>
              <a:buChar char="l"/>
            </a:pPr>
            <a:r>
              <a:rPr lang="en-US" dirty="0" smtClean="0"/>
              <a:t>Having the right partners at the table</a:t>
            </a:r>
          </a:p>
          <a:p>
            <a:pPr marL="342900" indent="-342900">
              <a:buClr>
                <a:srgbClr val="349D96"/>
              </a:buClr>
              <a:buFont typeface="Wingdings" panose="05000000000000000000" pitchFamily="2" charset="2"/>
              <a:buChar char="l"/>
            </a:pPr>
            <a:r>
              <a:rPr lang="en-US" dirty="0" smtClean="0"/>
              <a:t>Privacy issues</a:t>
            </a:r>
          </a:p>
          <a:p>
            <a:pPr marL="342900" indent="-342900">
              <a:buClr>
                <a:srgbClr val="349D96"/>
              </a:buClr>
              <a:buFont typeface="Wingdings" panose="05000000000000000000" pitchFamily="2" charset="2"/>
              <a:buChar char="l"/>
            </a:pPr>
            <a:r>
              <a:rPr lang="en-US" dirty="0" smtClean="0"/>
              <a:t>Funding sources</a:t>
            </a:r>
          </a:p>
          <a:p>
            <a:pPr marL="342900" indent="-342900">
              <a:buClr>
                <a:srgbClr val="349D96"/>
              </a:buClr>
              <a:buFont typeface="Wingdings" panose="05000000000000000000" pitchFamily="2" charset="2"/>
              <a:buChar char="l"/>
            </a:pPr>
            <a:r>
              <a:rPr lang="en-US" dirty="0" smtClean="0"/>
              <a:t>Lack of trained professionals in Public Health Informatics</a:t>
            </a:r>
          </a:p>
          <a:p>
            <a:pPr marL="0" indent="0">
              <a:buClr>
                <a:srgbClr val="349D96"/>
              </a:buClr>
              <a:buNone/>
            </a:pPr>
            <a:endParaRPr lang="en-US" i="1" dirty="0" smtClean="0"/>
          </a:p>
          <a:p>
            <a:pPr marL="0" indent="0">
              <a:buClr>
                <a:srgbClr val="349D96"/>
              </a:buClr>
              <a:buNone/>
            </a:pPr>
            <a:endParaRPr lang="en-US" i="1" dirty="0"/>
          </a:p>
          <a:p>
            <a:pPr marL="0" indent="0">
              <a:buClr>
                <a:srgbClr val="349D96"/>
              </a:buClr>
              <a:buNone/>
            </a:pPr>
            <a:r>
              <a:rPr lang="en-US" i="1" dirty="0" smtClean="0"/>
              <a:t>Data standards are like toothbrushes. Everyone agrees they are a good thing but everyone wants to use their own</a:t>
            </a:r>
          </a:p>
          <a:p>
            <a:endParaRPr lang="en-US" dirty="0" smtClean="0"/>
          </a:p>
          <a:p>
            <a:endParaRPr lang="en-US" dirty="0"/>
          </a:p>
        </p:txBody>
      </p:sp>
    </p:spTree>
    <p:extLst>
      <p:ext uri="{BB962C8B-B14F-4D97-AF65-F5344CB8AC3E}">
        <p14:creationId xmlns:p14="http://schemas.microsoft.com/office/powerpoint/2010/main" val="15568686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1"/>
          </p:nvPr>
        </p:nvSpPr>
        <p:spPr>
          <a:xfrm>
            <a:off x="-11081" y="609600"/>
            <a:ext cx="12191997" cy="482030"/>
          </a:xfrm>
        </p:spPr>
        <p:txBody>
          <a:bodyPr/>
          <a:lstStyle/>
          <a:p>
            <a:r>
              <a:rPr lang="en-US" dirty="0" smtClean="0"/>
              <a:t>Why are we telling you this?</a:t>
            </a:r>
            <a:endParaRPr lang="en-US" dirty="0"/>
          </a:p>
        </p:txBody>
      </p:sp>
      <p:sp>
        <p:nvSpPr>
          <p:cNvPr id="11" name="Content Placeholder 8"/>
          <p:cNvSpPr txBox="1">
            <a:spLocks/>
          </p:cNvSpPr>
          <p:nvPr/>
        </p:nvSpPr>
        <p:spPr>
          <a:xfrm>
            <a:off x="990600" y="1524000"/>
            <a:ext cx="10591800" cy="4541951"/>
          </a:xfrm>
          <a:prstGeom prst="rect">
            <a:avLst/>
          </a:prstGeom>
        </p:spPr>
        <p:txBody>
          <a:bodyPr/>
          <a:lst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panose="05000000000000000000" pitchFamily="2" charset="2"/>
              <a:buChar char="l"/>
            </a:pPr>
            <a:r>
              <a:rPr lang="en-US" dirty="0" smtClean="0"/>
              <a:t>Expanded interoperability allows NBS to:</a:t>
            </a:r>
          </a:p>
          <a:p>
            <a:pPr marL="681038" lvl="1" indent="-342900" fontAlgn="auto">
              <a:spcAft>
                <a:spcPts val="0"/>
              </a:spcAft>
            </a:pPr>
            <a:r>
              <a:rPr lang="en-US" sz="1800" dirty="0" smtClean="0">
                <a:solidFill>
                  <a:schemeClr val="tx1"/>
                </a:solidFill>
              </a:rPr>
              <a:t>Gain efficiency</a:t>
            </a:r>
          </a:p>
          <a:p>
            <a:pPr marL="681038" lvl="1" indent="-342900" fontAlgn="auto">
              <a:spcAft>
                <a:spcPts val="0"/>
              </a:spcAft>
            </a:pPr>
            <a:r>
              <a:rPr lang="en-US" sz="1800" dirty="0" smtClean="0">
                <a:solidFill>
                  <a:schemeClr val="tx1"/>
                </a:solidFill>
              </a:rPr>
              <a:t>Redirect FTEs</a:t>
            </a:r>
          </a:p>
          <a:p>
            <a:pPr marL="681038" lvl="1" indent="-342900" fontAlgn="auto">
              <a:spcAft>
                <a:spcPts val="0"/>
              </a:spcAft>
            </a:pPr>
            <a:r>
              <a:rPr lang="en-US" sz="1800" dirty="0" smtClean="0">
                <a:solidFill>
                  <a:schemeClr val="tx1"/>
                </a:solidFill>
              </a:rPr>
              <a:t>Increase testing accuracy</a:t>
            </a:r>
          </a:p>
          <a:p>
            <a:pPr marL="681038" lvl="1" indent="-342900" fontAlgn="auto">
              <a:spcAft>
                <a:spcPts val="0"/>
              </a:spcAft>
            </a:pPr>
            <a:r>
              <a:rPr lang="en-US" sz="1800" dirty="0" smtClean="0">
                <a:solidFill>
                  <a:schemeClr val="tx1"/>
                </a:solidFill>
              </a:rPr>
              <a:t>Improve patient outcomes</a:t>
            </a:r>
          </a:p>
          <a:p>
            <a:pPr fontAlgn="auto">
              <a:spcAft>
                <a:spcPts val="0"/>
              </a:spcAft>
              <a:buFont typeface="Wingdings" panose="05000000000000000000" pitchFamily="2" charset="2"/>
              <a:buChar char="l"/>
            </a:pPr>
            <a:r>
              <a:rPr lang="en-US" dirty="0" smtClean="0"/>
              <a:t>How can we advance these efforts:</a:t>
            </a:r>
          </a:p>
          <a:p>
            <a:pPr marL="681038" lvl="1" indent="-342900" fontAlgn="auto">
              <a:spcAft>
                <a:spcPts val="0"/>
              </a:spcAft>
            </a:pPr>
            <a:r>
              <a:rPr lang="en-US" sz="1800" dirty="0" smtClean="0">
                <a:solidFill>
                  <a:schemeClr val="tx1"/>
                </a:solidFill>
              </a:rPr>
              <a:t>Encouraging agencies to develop interoperability priorities  </a:t>
            </a:r>
          </a:p>
          <a:p>
            <a:pPr marL="681038" lvl="1" indent="-342900" fontAlgn="auto">
              <a:spcAft>
                <a:spcPts val="0"/>
              </a:spcAft>
            </a:pPr>
            <a:r>
              <a:rPr lang="en-US" sz="1800" dirty="0" smtClean="0">
                <a:solidFill>
                  <a:schemeClr val="tx1"/>
                </a:solidFill>
              </a:rPr>
              <a:t>Developing a lab level interoperability plan</a:t>
            </a:r>
          </a:p>
          <a:p>
            <a:pPr marL="681038" lvl="1" indent="-342900" fontAlgn="auto">
              <a:spcAft>
                <a:spcPts val="0"/>
              </a:spcAft>
            </a:pPr>
            <a:r>
              <a:rPr lang="en-US" sz="1800" dirty="0" smtClean="0">
                <a:solidFill>
                  <a:schemeClr val="tx1"/>
                </a:solidFill>
              </a:rPr>
              <a:t>Pursuing interoperability funding opportunities</a:t>
            </a:r>
          </a:p>
          <a:p>
            <a:pPr marL="681038" lvl="1" indent="-342900" fontAlgn="auto">
              <a:spcAft>
                <a:spcPts val="0"/>
              </a:spcAft>
            </a:pPr>
            <a:r>
              <a:rPr lang="en-US" sz="1800" dirty="0" smtClean="0">
                <a:solidFill>
                  <a:schemeClr val="tx1"/>
                </a:solidFill>
              </a:rPr>
              <a:t>Expanding informatics workforce/training programs</a:t>
            </a:r>
          </a:p>
          <a:p>
            <a:pPr marL="104775" indent="0" fontAlgn="auto">
              <a:spcAft>
                <a:spcPts val="0"/>
              </a:spcAft>
              <a:buNone/>
            </a:pPr>
            <a:endParaRPr lang="en-US" dirty="0"/>
          </a:p>
          <a:p>
            <a:pPr marL="681038" lvl="1" indent="-342900" fontAlgn="auto">
              <a:spcAft>
                <a:spcPts val="0"/>
              </a:spcAft>
              <a:buFont typeface="Arial" panose="020B0604020202020204" pitchFamily="34" charset="0"/>
              <a:buChar char="•"/>
            </a:pPr>
            <a:endParaRPr lang="en-US" dirty="0" smtClean="0">
              <a:solidFill>
                <a:srgbClr val="C00000"/>
              </a:solidFill>
            </a:endParaRPr>
          </a:p>
          <a:p>
            <a:pPr marL="681038" lvl="1" indent="-342900" fontAlgn="auto">
              <a:spcAft>
                <a:spcPts val="0"/>
              </a:spcAft>
              <a:buFont typeface="Arial" panose="020B0604020202020204" pitchFamily="34" charset="0"/>
              <a:buChar char="•"/>
            </a:pPr>
            <a:endParaRPr lang="en-US" dirty="0">
              <a:solidFill>
                <a:srgbClr val="C00000"/>
              </a:solidFill>
            </a:endParaRPr>
          </a:p>
        </p:txBody>
      </p:sp>
    </p:spTree>
    <p:extLst>
      <p:ext uri="{BB962C8B-B14F-4D97-AF65-F5344CB8AC3E}">
        <p14:creationId xmlns:p14="http://schemas.microsoft.com/office/powerpoint/2010/main" val="9999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Why are we here?</a:t>
            </a:r>
            <a:endParaRPr lang="en-US" dirty="0"/>
          </a:p>
        </p:txBody>
      </p:sp>
      <p:sp>
        <p:nvSpPr>
          <p:cNvPr id="3" name="Text Placeholder 2"/>
          <p:cNvSpPr>
            <a:spLocks noGrp="1"/>
          </p:cNvSpPr>
          <p:nvPr>
            <p:ph type="body" sz="quarter" idx="22"/>
          </p:nvPr>
        </p:nvSpPr>
        <p:spPr>
          <a:xfrm>
            <a:off x="1719953" y="1737967"/>
            <a:ext cx="8752095" cy="4662833"/>
          </a:xfrm>
        </p:spPr>
        <p:txBody>
          <a:bodyPr/>
          <a:lstStyle/>
          <a:p>
            <a:pPr marL="342900" indent="-342900">
              <a:buClr>
                <a:srgbClr val="349D96"/>
              </a:buClr>
              <a:buFont typeface="Wingdings" panose="05000000000000000000" pitchFamily="2" charset="2"/>
              <a:buChar char="l"/>
            </a:pPr>
            <a:r>
              <a:rPr lang="en-US" dirty="0" smtClean="0"/>
              <a:t>What is interoperability?</a:t>
            </a:r>
          </a:p>
          <a:p>
            <a:pPr marL="342900" indent="-342900">
              <a:buClr>
                <a:srgbClr val="349D96"/>
              </a:buClr>
              <a:buFont typeface="Wingdings" panose="05000000000000000000" pitchFamily="2" charset="2"/>
              <a:buChar char="l"/>
            </a:pPr>
            <a:r>
              <a:rPr lang="en-US" dirty="0" smtClean="0"/>
              <a:t>Why is interoperability important for Newborn Screening?</a:t>
            </a:r>
          </a:p>
          <a:p>
            <a:pPr marL="342900" indent="-342900">
              <a:buClr>
                <a:srgbClr val="349D96"/>
              </a:buClr>
              <a:buFont typeface="Wingdings" panose="05000000000000000000" pitchFamily="2" charset="2"/>
              <a:buChar char="l"/>
            </a:pPr>
            <a:r>
              <a:rPr lang="en-US" dirty="0" smtClean="0"/>
              <a:t>What is the current state of interoperability?</a:t>
            </a:r>
          </a:p>
          <a:p>
            <a:pPr marL="342900" indent="-342900">
              <a:buClr>
                <a:srgbClr val="349D96"/>
              </a:buClr>
              <a:buFont typeface="Wingdings" panose="05000000000000000000" pitchFamily="2" charset="2"/>
              <a:buChar char="l"/>
            </a:pPr>
            <a:r>
              <a:rPr lang="en-US" dirty="0" smtClean="0"/>
              <a:t>What is the future state of interoperability for Newborn Screening?</a:t>
            </a:r>
          </a:p>
          <a:p>
            <a:pPr marL="342900" indent="-342900">
              <a:buClr>
                <a:srgbClr val="349D96"/>
              </a:buClr>
              <a:buFont typeface="Wingdings" panose="05000000000000000000" pitchFamily="2" charset="2"/>
              <a:buChar char="l"/>
            </a:pPr>
            <a:r>
              <a:rPr lang="en-US" dirty="0" smtClean="0"/>
              <a:t>What </a:t>
            </a:r>
            <a:r>
              <a:rPr lang="en-US" dirty="0"/>
              <a:t>are the barriers to interoperability?</a:t>
            </a:r>
          </a:p>
          <a:p>
            <a:pPr marL="342900" indent="-342900">
              <a:buClr>
                <a:srgbClr val="349D96"/>
              </a:buClr>
              <a:buFont typeface="Wingdings" panose="05000000000000000000" pitchFamily="2" charset="2"/>
              <a:buChar char="l"/>
            </a:pPr>
            <a:endParaRPr lang="en-US" dirty="0"/>
          </a:p>
        </p:txBody>
      </p:sp>
    </p:spTree>
    <p:extLst>
      <p:ext uri="{BB962C8B-B14F-4D97-AF65-F5344CB8AC3E}">
        <p14:creationId xmlns:p14="http://schemas.microsoft.com/office/powerpoint/2010/main" val="23195697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Thank You!!</a:t>
            </a:r>
            <a:endParaRPr lang="en-US" dirty="0"/>
          </a:p>
        </p:txBody>
      </p:sp>
      <p:sp>
        <p:nvSpPr>
          <p:cNvPr id="5" name="Text Placeholder 4"/>
          <p:cNvSpPr txBox="1">
            <a:spLocks/>
          </p:cNvSpPr>
          <p:nvPr/>
        </p:nvSpPr>
        <p:spPr>
          <a:xfrm>
            <a:off x="2819400" y="4876800"/>
            <a:ext cx="6745815" cy="1331307"/>
          </a:xfrm>
          <a:prstGeom prst="rect">
            <a:avLst/>
          </a:prstGeom>
        </p:spPr>
        <p:txBody>
          <a:bodyPr>
            <a:normAutofit fontScale="92500" lnSpcReduction="20000"/>
          </a:bodyPr>
          <a:lst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b="1" dirty="0" smtClean="0"/>
              <a:t>Ashleigh Ragsdale, MPH</a:t>
            </a:r>
          </a:p>
          <a:p>
            <a:pPr marL="0" indent="0" algn="ctr" fontAlgn="auto">
              <a:spcAft>
                <a:spcPts val="0"/>
              </a:spcAft>
              <a:buNone/>
            </a:pPr>
            <a:r>
              <a:rPr lang="en-US" dirty="0" smtClean="0"/>
              <a:t>Epidemiologist, Newborn Screening Program</a:t>
            </a:r>
          </a:p>
          <a:p>
            <a:pPr marL="0" indent="0" algn="ctr" fontAlgn="auto">
              <a:spcAft>
                <a:spcPts val="0"/>
              </a:spcAft>
              <a:buNone/>
            </a:pPr>
            <a:r>
              <a:rPr lang="en-US" dirty="0" smtClean="0"/>
              <a:t>Washington State Department of Health</a:t>
            </a:r>
          </a:p>
          <a:p>
            <a:pPr marL="0" indent="0" algn="ctr" fontAlgn="auto">
              <a:spcAft>
                <a:spcPts val="0"/>
              </a:spcAft>
              <a:buNone/>
            </a:pPr>
            <a:r>
              <a:rPr lang="en-US" dirty="0" smtClean="0">
                <a:hlinkClick r:id="rId3"/>
              </a:rPr>
              <a:t>Ashleigh.Ragsdale@doh.wa.gov</a:t>
            </a:r>
            <a:r>
              <a:rPr lang="en-US" dirty="0" smtClean="0"/>
              <a:t> </a:t>
            </a:r>
            <a:endParaRPr lang="en-US" dirty="0"/>
          </a:p>
        </p:txBody>
      </p:sp>
      <p:sp>
        <p:nvSpPr>
          <p:cNvPr id="7" name="TextBox 6"/>
          <p:cNvSpPr txBox="1"/>
          <p:nvPr/>
        </p:nvSpPr>
        <p:spPr>
          <a:xfrm>
            <a:off x="2259087" y="2133600"/>
            <a:ext cx="7673826" cy="3046988"/>
          </a:xfrm>
          <a:prstGeom prst="rect">
            <a:avLst/>
          </a:prstGeom>
          <a:noFill/>
        </p:spPr>
        <p:txBody>
          <a:bodyPr wrap="square" numCol="2" rtlCol="0">
            <a:spAutoFit/>
          </a:bodyPr>
          <a:lstStyle/>
          <a:p>
            <a:pPr algn="ctr"/>
            <a:r>
              <a:rPr lang="en-US" sz="2400" dirty="0" smtClean="0">
                <a:solidFill>
                  <a:srgbClr val="349D96"/>
                </a:solidFill>
                <a:latin typeface="+mn-lt"/>
              </a:rPr>
              <a:t>Brendan Reilly – TX NBS</a:t>
            </a:r>
          </a:p>
          <a:p>
            <a:pPr algn="ctr"/>
            <a:r>
              <a:rPr lang="en-US" sz="2400" dirty="0" smtClean="0">
                <a:solidFill>
                  <a:srgbClr val="349D96"/>
                </a:solidFill>
                <a:latin typeface="+mn-lt"/>
              </a:rPr>
              <a:t>Joshua Miller - CPHI</a:t>
            </a:r>
          </a:p>
          <a:p>
            <a:pPr algn="ctr"/>
            <a:r>
              <a:rPr lang="en-US" sz="2400" dirty="0" smtClean="0">
                <a:solidFill>
                  <a:srgbClr val="349D96"/>
                </a:solidFill>
                <a:latin typeface="+mn-lt"/>
              </a:rPr>
              <a:t>Dave Jones – UT NBS</a:t>
            </a:r>
          </a:p>
          <a:p>
            <a:pPr algn="ctr"/>
            <a:r>
              <a:rPr lang="en-US" sz="2400" dirty="0" smtClean="0">
                <a:solidFill>
                  <a:srgbClr val="349D96"/>
                </a:solidFill>
                <a:latin typeface="+mn-lt"/>
              </a:rPr>
              <a:t>Tony Steyermark – MDH</a:t>
            </a:r>
          </a:p>
          <a:p>
            <a:pPr algn="ctr"/>
            <a:endParaRPr lang="en-US" sz="2400" dirty="0" smtClean="0">
              <a:solidFill>
                <a:srgbClr val="349D96"/>
              </a:solidFill>
              <a:latin typeface="+mn-lt"/>
            </a:endParaRPr>
          </a:p>
          <a:p>
            <a:pPr algn="ctr"/>
            <a:endParaRPr lang="en-US" sz="2400" dirty="0">
              <a:solidFill>
                <a:srgbClr val="349D96"/>
              </a:solidFill>
              <a:latin typeface="+mn-lt"/>
            </a:endParaRPr>
          </a:p>
          <a:p>
            <a:pPr algn="ctr"/>
            <a:endParaRPr lang="en-US" sz="2400" dirty="0" smtClean="0">
              <a:solidFill>
                <a:srgbClr val="349D96"/>
              </a:solidFill>
              <a:latin typeface="+mn-lt"/>
            </a:endParaRPr>
          </a:p>
          <a:p>
            <a:pPr algn="ctr"/>
            <a:endParaRPr lang="en-US" sz="2400" dirty="0">
              <a:solidFill>
                <a:srgbClr val="349D96"/>
              </a:solidFill>
              <a:latin typeface="+mn-lt"/>
            </a:endParaRPr>
          </a:p>
          <a:p>
            <a:pPr algn="ctr"/>
            <a:r>
              <a:rPr lang="en-US" sz="2400" dirty="0" smtClean="0">
                <a:solidFill>
                  <a:srgbClr val="349D96"/>
                </a:solidFill>
                <a:latin typeface="+mn-lt"/>
              </a:rPr>
              <a:t>Amy </a:t>
            </a:r>
            <a:r>
              <a:rPr lang="en-US" sz="2400" dirty="0" err="1" smtClean="0">
                <a:solidFill>
                  <a:srgbClr val="349D96"/>
                </a:solidFill>
                <a:latin typeface="+mn-lt"/>
              </a:rPr>
              <a:t>Gaviglio</a:t>
            </a:r>
            <a:r>
              <a:rPr lang="en-US" sz="2400" dirty="0" smtClean="0">
                <a:solidFill>
                  <a:srgbClr val="349D96"/>
                </a:solidFill>
                <a:latin typeface="+mn-lt"/>
              </a:rPr>
              <a:t> – MN NBS</a:t>
            </a:r>
          </a:p>
          <a:p>
            <a:pPr algn="ctr"/>
            <a:r>
              <a:rPr lang="en-US" sz="2400" dirty="0" smtClean="0">
                <a:solidFill>
                  <a:srgbClr val="349D96"/>
                </a:solidFill>
                <a:latin typeface="+mn-lt"/>
              </a:rPr>
              <a:t>NBS HIT Workgroup</a:t>
            </a:r>
          </a:p>
          <a:p>
            <a:pPr algn="ctr"/>
            <a:r>
              <a:rPr lang="en-US" sz="2400" dirty="0" smtClean="0">
                <a:solidFill>
                  <a:srgbClr val="349D96"/>
                </a:solidFill>
                <a:latin typeface="+mn-lt"/>
              </a:rPr>
              <a:t>APHL &amp; </a:t>
            </a:r>
            <a:r>
              <a:rPr lang="en-US" sz="2400" dirty="0" err="1" smtClean="0">
                <a:solidFill>
                  <a:srgbClr val="349D96"/>
                </a:solidFill>
                <a:latin typeface="+mn-lt"/>
              </a:rPr>
              <a:t>NewSTEPs</a:t>
            </a:r>
            <a:endParaRPr lang="en-US" sz="2400" dirty="0" smtClean="0">
              <a:solidFill>
                <a:srgbClr val="349D96"/>
              </a:solidFill>
              <a:latin typeface="+mn-lt"/>
            </a:endParaRPr>
          </a:p>
          <a:p>
            <a:pPr algn="ctr"/>
            <a:r>
              <a:rPr lang="en-US" sz="2400" dirty="0" err="1" smtClean="0">
                <a:solidFill>
                  <a:srgbClr val="349D96"/>
                </a:solidFill>
                <a:latin typeface="+mn-lt"/>
              </a:rPr>
              <a:t>JMichael</a:t>
            </a:r>
            <a:r>
              <a:rPr lang="en-US" sz="2400" dirty="0" smtClean="0">
                <a:solidFill>
                  <a:srgbClr val="349D96"/>
                </a:solidFill>
                <a:latin typeface="+mn-lt"/>
              </a:rPr>
              <a:t> Consulting</a:t>
            </a:r>
            <a:endParaRPr lang="en-US" sz="2400" dirty="0">
              <a:solidFill>
                <a:srgbClr val="349D96"/>
              </a:solidFill>
              <a:latin typeface="+mn-lt"/>
            </a:endParaRPr>
          </a:p>
        </p:txBody>
      </p:sp>
    </p:spTree>
    <p:extLst>
      <p:ext uri="{BB962C8B-B14F-4D97-AF65-F5344CB8AC3E}">
        <p14:creationId xmlns:p14="http://schemas.microsoft.com/office/powerpoint/2010/main" val="480106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1676400"/>
            <a:ext cx="7467600" cy="1231106"/>
          </a:xfrm>
          <a:prstGeom prst="rect">
            <a:avLst/>
          </a:prstGeom>
          <a:noFill/>
        </p:spPr>
        <p:txBody>
          <a:bodyPr wrap="square" rtlCol="0">
            <a:spAutoFit/>
          </a:bodyPr>
          <a:lstStyle/>
          <a:p>
            <a:pPr algn="ctr"/>
            <a:r>
              <a:rPr lang="en-US" dirty="0" smtClean="0">
                <a:latin typeface="Century Gothic" panose="020B0502020202020204" pitchFamily="34" charset="0"/>
              </a:rPr>
              <a:t>Questions?</a:t>
            </a:r>
            <a:endParaRPr lang="en-US" dirty="0">
              <a:latin typeface="Century Gothic" panose="020B0502020202020204" pitchFamily="34" charset="0"/>
            </a:endParaRPr>
          </a:p>
          <a:p>
            <a:pPr algn="ctr"/>
            <a:endParaRPr lang="en-US" sz="1800" dirty="0">
              <a:latin typeface="Century Gothic" panose="020B0502020202020204" pitchFamily="34" charset="0"/>
            </a:endParaRP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5175951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Thank You</a:t>
            </a:r>
            <a:endParaRPr lang="en-US" dirty="0"/>
          </a:p>
        </p:txBody>
      </p:sp>
      <p:sp>
        <p:nvSpPr>
          <p:cNvPr id="2" name="Date Placeholder 1"/>
          <p:cNvSpPr>
            <a:spLocks noGrp="1"/>
          </p:cNvSpPr>
          <p:nvPr>
            <p:ph type="dt" sz="half" idx="10"/>
          </p:nvPr>
        </p:nvSpPr>
        <p:spPr/>
        <p:txBody>
          <a:bodyPr/>
          <a:lstStyle/>
          <a:p>
            <a:fld id="{7EDF1A1E-CC52-4559-9512-1E4A3F85E3AE}" type="datetime1">
              <a:rPr lang="en-US" smtClean="0"/>
              <a:t>12/10/2019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64D530-B60B-4A5A-91C0-C766C58A4783}" type="slidenum">
              <a:rPr lang="en-US" smtClean="0"/>
              <a:t>32</a:t>
            </a:fld>
            <a:endParaRPr lang="en-US"/>
          </a:p>
        </p:txBody>
      </p:sp>
      <p:pic>
        <p:nvPicPr>
          <p:cNvPr id="11" name="Picture 10"/>
          <p:cNvPicPr>
            <a:picLocks noChangeAspect="1"/>
          </p:cNvPicPr>
          <p:nvPr/>
        </p:nvPicPr>
        <p:blipFill>
          <a:blip r:embed="rId3"/>
          <a:stretch>
            <a:fillRect/>
          </a:stretch>
        </p:blipFill>
        <p:spPr>
          <a:xfrm>
            <a:off x="3238500" y="1865674"/>
            <a:ext cx="3582000" cy="2686500"/>
          </a:xfrm>
          <a:prstGeom prst="rect">
            <a:avLst/>
          </a:prstGeom>
        </p:spPr>
      </p:pic>
      <p:pic>
        <p:nvPicPr>
          <p:cNvPr id="12" name="Picture 11"/>
          <p:cNvPicPr>
            <a:picLocks noChangeAspect="1"/>
          </p:cNvPicPr>
          <p:nvPr/>
        </p:nvPicPr>
        <p:blipFill>
          <a:blip r:embed="rId4"/>
          <a:stretch>
            <a:fillRect/>
          </a:stretch>
        </p:blipFill>
        <p:spPr>
          <a:xfrm>
            <a:off x="2271048" y="3208924"/>
            <a:ext cx="967452" cy="1254104"/>
          </a:xfrm>
          <a:prstGeom prst="rect">
            <a:avLst/>
          </a:prstGeom>
        </p:spPr>
      </p:pic>
      <p:sp>
        <p:nvSpPr>
          <p:cNvPr id="17" name="Text Placeholder 6"/>
          <p:cNvSpPr>
            <a:spLocks noGrp="1"/>
          </p:cNvSpPr>
          <p:nvPr/>
        </p:nvSpPr>
        <p:spPr>
          <a:xfrm>
            <a:off x="1409247" y="5225134"/>
            <a:ext cx="9835141" cy="14068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t>David Jones PhD, Ashleigh Ragsdale MPH, Anthony Steyermark PhD, Dari Shirazi, Emily Hopkins MPH, Marci Sontag PhD, Careema Yusuf MPH, Guisou Zarbalian MPH, Carla Cuthbert PhD, Audra Van Horn, Rachel Shepherd, Vanessa Holley, Crystal Fitzhugh, </a:t>
            </a:r>
            <a:r>
              <a:rPr lang="en-US" sz="1800" dirty="0" err="1" smtClean="0"/>
              <a:t>Evila</a:t>
            </a:r>
            <a:r>
              <a:rPr lang="en-US" sz="1800" dirty="0" smtClean="0"/>
              <a:t> Atkinson</a:t>
            </a:r>
            <a:endParaRPr lang="en-US" sz="1800" dirty="0"/>
          </a:p>
        </p:txBody>
      </p:sp>
      <p:pic>
        <p:nvPicPr>
          <p:cNvPr id="19" name="Picture 18"/>
          <p:cNvPicPr>
            <a:picLocks noChangeAspect="1"/>
          </p:cNvPicPr>
          <p:nvPr/>
        </p:nvPicPr>
        <p:blipFill>
          <a:blip r:embed="rId5"/>
          <a:stretch>
            <a:fillRect/>
          </a:stretch>
        </p:blipFill>
        <p:spPr>
          <a:xfrm>
            <a:off x="7371923" y="2798251"/>
            <a:ext cx="3969833" cy="821345"/>
          </a:xfrm>
          <a:prstGeom prst="rect">
            <a:avLst/>
          </a:prstGeom>
        </p:spPr>
      </p:pic>
      <p:pic>
        <p:nvPicPr>
          <p:cNvPr id="5" name="Picture 4"/>
          <p:cNvPicPr>
            <a:picLocks noChangeAspect="1"/>
          </p:cNvPicPr>
          <p:nvPr/>
        </p:nvPicPr>
        <p:blipFill>
          <a:blip r:embed="rId6"/>
          <a:stretch>
            <a:fillRect/>
          </a:stretch>
        </p:blipFill>
        <p:spPr>
          <a:xfrm>
            <a:off x="10318069" y="3990109"/>
            <a:ext cx="1132713" cy="1136264"/>
          </a:xfrm>
          <a:prstGeom prst="rect">
            <a:avLst/>
          </a:prstGeom>
        </p:spPr>
      </p:pic>
      <p:sp>
        <p:nvSpPr>
          <p:cNvPr id="7" name="Rectangle 6"/>
          <p:cNvSpPr/>
          <p:nvPr/>
        </p:nvSpPr>
        <p:spPr>
          <a:xfrm>
            <a:off x="7464274" y="4601930"/>
            <a:ext cx="2853795" cy="369332"/>
          </a:xfrm>
          <a:prstGeom prst="rect">
            <a:avLst/>
          </a:prstGeom>
        </p:spPr>
        <p:txBody>
          <a:bodyPr wrap="none">
            <a:spAutoFit/>
          </a:bodyPr>
          <a:lstStyle/>
          <a:p>
            <a:r>
              <a:rPr lang="en-US" dirty="0">
                <a:solidFill>
                  <a:schemeClr val="tx2"/>
                </a:solidFill>
              </a:rPr>
              <a:t>Amy </a:t>
            </a:r>
            <a:r>
              <a:rPr lang="en-US" dirty="0" err="1">
                <a:solidFill>
                  <a:schemeClr val="tx2"/>
                </a:solidFill>
              </a:rPr>
              <a:t>Gaviglio</a:t>
            </a:r>
            <a:r>
              <a:rPr lang="en-US" dirty="0">
                <a:solidFill>
                  <a:schemeClr val="tx2"/>
                </a:solidFill>
              </a:rPr>
              <a:t> MS LCGC</a:t>
            </a:r>
          </a:p>
        </p:txBody>
      </p:sp>
      <p:cxnSp>
        <p:nvCxnSpPr>
          <p:cNvPr id="9" name="Straight Arrow Connector 8"/>
          <p:cNvCxnSpPr/>
          <p:nvPr/>
        </p:nvCxnSpPr>
        <p:spPr>
          <a:xfrm>
            <a:off x="9680864" y="4984609"/>
            <a:ext cx="564469" cy="606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4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457200"/>
            <a:ext cx="12191997" cy="482030"/>
          </a:xfrm>
        </p:spPr>
        <p:txBody>
          <a:bodyPr/>
          <a:lstStyle/>
          <a:p>
            <a:r>
              <a:rPr lang="en-US" dirty="0" smtClean="0"/>
              <a:t>Agency Interoperability</a:t>
            </a:r>
            <a:endParaRPr lang="en-US" dirty="0"/>
          </a:p>
        </p:txBody>
      </p:sp>
      <p:grpSp>
        <p:nvGrpSpPr>
          <p:cNvPr id="4" name="Group 3"/>
          <p:cNvGrpSpPr/>
          <p:nvPr/>
        </p:nvGrpSpPr>
        <p:grpSpPr>
          <a:xfrm>
            <a:off x="2136672" y="1524000"/>
            <a:ext cx="7918656" cy="4944533"/>
            <a:chOff x="1918518" y="1168400"/>
            <a:chExt cx="7918656" cy="4944533"/>
          </a:xfrm>
        </p:grpSpPr>
        <p:sp>
          <p:nvSpPr>
            <p:cNvPr id="5" name="Rounded Rectangle 4"/>
            <p:cNvSpPr/>
            <p:nvPr/>
          </p:nvSpPr>
          <p:spPr>
            <a:xfrm>
              <a:off x="7260336" y="1168400"/>
              <a:ext cx="2576838" cy="4944533"/>
            </a:xfrm>
            <a:prstGeom prst="roundRect">
              <a:avLst/>
            </a:prstGeom>
            <a:solidFill>
              <a:schemeClr val="accent6">
                <a:lumMod val="20000"/>
                <a:lumOff val="80000"/>
              </a:schemeClr>
            </a:solidFill>
            <a:ln w="19050"/>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ctr">
                <a:lnSpc>
                  <a:spcPct val="107000"/>
                </a:lnSpc>
                <a:spcAft>
                  <a:spcPts val="600"/>
                </a:spcAft>
              </a:pPr>
              <a:r>
                <a:rPr lang="en-US" sz="1200" b="1" dirty="0">
                  <a:solidFill>
                    <a:srgbClr val="000000"/>
                  </a:solidFill>
                  <a:ea typeface="Calibri" panose="020F0502020204030204" pitchFamily="34" charset="0"/>
                  <a:cs typeface="Times New Roman" panose="02020603050405020304" pitchFamily="18" charset="0"/>
                </a:rPr>
                <a:t>Public Health Surveillance Systems</a:t>
              </a:r>
              <a:endParaRPr lang="en-US" sz="788" dirty="0">
                <a:solidFill>
                  <a:srgbClr val="000000"/>
                </a:solidFill>
                <a:ea typeface="Calibri" panose="020F0502020204030204" pitchFamily="34" charset="0"/>
                <a:cs typeface="Times New Roman" panose="02020603050405020304" pitchFamily="18" charset="0"/>
              </a:endParaRPr>
            </a:p>
          </p:txBody>
        </p:sp>
        <p:sp>
          <p:nvSpPr>
            <p:cNvPr id="6" name="Rounded Rectangle 5"/>
            <p:cNvSpPr/>
            <p:nvPr/>
          </p:nvSpPr>
          <p:spPr>
            <a:xfrm>
              <a:off x="1918518" y="1168400"/>
              <a:ext cx="1954345" cy="473286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ctr">
                <a:lnSpc>
                  <a:spcPct val="107000"/>
                </a:lnSpc>
                <a:spcAft>
                  <a:spcPts val="600"/>
                </a:spcAft>
              </a:pPr>
              <a:r>
                <a:rPr lang="en-US" sz="1200" b="1" dirty="0">
                  <a:solidFill>
                    <a:srgbClr val="44546A"/>
                  </a:solidFill>
                  <a:ea typeface="Calibri" panose="020F0502020204030204" pitchFamily="34" charset="0"/>
                  <a:cs typeface="Times New Roman" panose="02020603050405020304" pitchFamily="18" charset="0"/>
                </a:rPr>
                <a:t>Public Health Providers</a:t>
              </a:r>
              <a:endParaRPr lang="en-US" sz="825" dirty="0">
                <a:solidFill>
                  <a:srgbClr val="000000"/>
                </a:solidFill>
                <a:ea typeface="Calibri" panose="020F0502020204030204" pitchFamily="34" charset="0"/>
                <a:cs typeface="Times New Roman" panose="02020603050405020304" pitchFamily="18" charset="0"/>
              </a:endParaRPr>
            </a:p>
          </p:txBody>
        </p:sp>
        <p:sp>
          <p:nvSpPr>
            <p:cNvPr id="7" name="Rounded Rectangle 6"/>
            <p:cNvSpPr>
              <a:spLocks noChangeArrowheads="1"/>
            </p:cNvSpPr>
            <p:nvPr/>
          </p:nvSpPr>
          <p:spPr bwMode="auto">
            <a:xfrm>
              <a:off x="1981203" y="1891856"/>
              <a:ext cx="1789293" cy="274320"/>
            </a:xfrm>
            <a:prstGeom prst="roundRect">
              <a:avLst>
                <a:gd name="adj" fmla="val 16667"/>
              </a:avLst>
            </a:prstGeom>
            <a:solidFill>
              <a:srgbClr val="E7E6E6">
                <a:lumMod val="90000"/>
              </a:srgbClr>
            </a:solidFill>
            <a:ln>
              <a:noFill/>
            </a:ln>
            <a:extLst/>
          </p:spPr>
          <p:txBody>
            <a:bodyPr rot="0" vert="horz" wrap="square" lIns="68580" tIns="34290" rIns="68580" bIns="34290" anchor="ctr" anchorCtr="0" upright="1">
              <a:noAutofit/>
            </a:bodyPr>
            <a:lstStyle/>
            <a:p>
              <a:pPr algn="ctr" defTabSz="685800">
                <a:defRPr/>
              </a:pPr>
              <a:r>
                <a:rPr lang="en-US" sz="1200" b="1" dirty="0">
                  <a:solidFill>
                    <a:srgbClr val="44546A"/>
                  </a:solidFill>
                  <a:latin typeface="Calibri" panose="020F0502020204030204" pitchFamily="34" charset="0"/>
                  <a:ea typeface="Times New Roman" panose="02020603050405020304" pitchFamily="18" charset="0"/>
                </a:rPr>
                <a:t>Professionals</a:t>
              </a:r>
              <a:endParaRPr lang="en-US" sz="1200" kern="0" dirty="0">
                <a:solidFill>
                  <a:srgbClr val="000000"/>
                </a:solidFill>
                <a:latin typeface="Times New Roman" panose="02020603050405020304" pitchFamily="18" charset="0"/>
                <a:ea typeface="Times New Roman" panose="02020603050405020304" pitchFamily="18" charset="0"/>
              </a:endParaRPr>
            </a:p>
          </p:txBody>
        </p:sp>
        <p:sp>
          <p:nvSpPr>
            <p:cNvPr id="8" name="Rounded Rectangle 7"/>
            <p:cNvSpPr>
              <a:spLocks noChangeArrowheads="1"/>
            </p:cNvSpPr>
            <p:nvPr/>
          </p:nvSpPr>
          <p:spPr bwMode="auto">
            <a:xfrm>
              <a:off x="1981204" y="1508065"/>
              <a:ext cx="1789293" cy="274320"/>
            </a:xfrm>
            <a:prstGeom prst="roundRect">
              <a:avLst>
                <a:gd name="adj" fmla="val 16667"/>
              </a:avLst>
            </a:prstGeom>
            <a:solidFill>
              <a:srgbClr val="E7E6E6">
                <a:lumMod val="90000"/>
              </a:srgbClr>
            </a:solidFill>
            <a:ln>
              <a:noFill/>
            </a:ln>
            <a:extLst/>
          </p:spPr>
          <p:txBody>
            <a:bodyPr rot="0" vert="horz" wrap="square" lIns="68580" tIns="34290" rIns="68580" bIns="34290" anchor="ctr" anchorCtr="0" upright="1">
              <a:noAutofit/>
            </a:bodyPr>
            <a:lstStyle/>
            <a:p>
              <a:pPr algn="ctr" defTabSz="685800">
                <a:defRPr/>
              </a:pPr>
              <a:r>
                <a:rPr lang="en-US" sz="1200" b="1" dirty="0">
                  <a:solidFill>
                    <a:srgbClr val="44546A"/>
                  </a:solidFill>
                  <a:latin typeface="Calibri" panose="020F0502020204030204" pitchFamily="34" charset="0"/>
                  <a:ea typeface="Times New Roman" panose="02020603050405020304" pitchFamily="18" charset="0"/>
                </a:rPr>
                <a:t>Hospitals</a:t>
              </a:r>
              <a:endParaRPr lang="en-US" sz="1200" kern="0" dirty="0">
                <a:solidFill>
                  <a:srgbClr val="000000"/>
                </a:solidFill>
                <a:latin typeface="Times New Roman" panose="02020603050405020304" pitchFamily="18" charset="0"/>
                <a:ea typeface="Times New Roman" panose="02020603050405020304" pitchFamily="18" charset="0"/>
              </a:endParaRPr>
            </a:p>
          </p:txBody>
        </p:sp>
        <p:sp>
          <p:nvSpPr>
            <p:cNvPr id="9" name="Rounded Rectangle 8"/>
            <p:cNvSpPr>
              <a:spLocks noChangeArrowheads="1"/>
            </p:cNvSpPr>
            <p:nvPr/>
          </p:nvSpPr>
          <p:spPr bwMode="auto">
            <a:xfrm>
              <a:off x="1981202" y="2274608"/>
              <a:ext cx="1789293" cy="274320"/>
            </a:xfrm>
            <a:prstGeom prst="roundRect">
              <a:avLst>
                <a:gd name="adj" fmla="val 16667"/>
              </a:avLst>
            </a:prstGeom>
            <a:solidFill>
              <a:srgbClr val="E7E6E6">
                <a:lumMod val="90000"/>
              </a:srgbClr>
            </a:solidFill>
            <a:ln>
              <a:noFill/>
            </a:ln>
            <a:extLst/>
          </p:spPr>
          <p:txBody>
            <a:bodyPr rot="0" vert="horz" wrap="square" lIns="68580" tIns="34290" rIns="68580" bIns="34290" anchor="ctr" anchorCtr="0" upright="1">
              <a:noAutofit/>
            </a:bodyPr>
            <a:lstStyle/>
            <a:p>
              <a:pPr algn="ctr" defTabSz="685800">
                <a:defRPr/>
              </a:pPr>
              <a:r>
                <a:rPr lang="en-US" sz="1200" b="1" dirty="0">
                  <a:solidFill>
                    <a:srgbClr val="44546A"/>
                  </a:solidFill>
                  <a:latin typeface="Calibri" panose="020F0502020204030204" pitchFamily="34" charset="0"/>
                  <a:ea typeface="Times New Roman" panose="02020603050405020304" pitchFamily="18" charset="0"/>
                </a:rPr>
                <a:t>Critical Access Hospitals</a:t>
              </a:r>
              <a:endParaRPr lang="en-US" sz="1200" kern="0" dirty="0">
                <a:solidFill>
                  <a:srgbClr val="000000"/>
                </a:solidFill>
                <a:latin typeface="Times New Roman" panose="02020603050405020304" pitchFamily="18" charset="0"/>
                <a:ea typeface="Times New Roman" panose="02020603050405020304" pitchFamily="18" charset="0"/>
              </a:endParaRPr>
            </a:p>
          </p:txBody>
        </p:sp>
        <p:sp>
          <p:nvSpPr>
            <p:cNvPr id="10" name="Rounded Rectangle 9"/>
            <p:cNvSpPr>
              <a:spLocks noChangeArrowheads="1"/>
            </p:cNvSpPr>
            <p:nvPr/>
          </p:nvSpPr>
          <p:spPr bwMode="auto">
            <a:xfrm>
              <a:off x="1981202" y="2654595"/>
              <a:ext cx="1789293" cy="274320"/>
            </a:xfrm>
            <a:prstGeom prst="roundRect">
              <a:avLst>
                <a:gd name="adj" fmla="val 16667"/>
              </a:avLst>
            </a:prstGeom>
            <a:solidFill>
              <a:srgbClr val="E7E6E6">
                <a:lumMod val="90000"/>
              </a:srgbClr>
            </a:solidFill>
            <a:ln>
              <a:noFill/>
            </a:ln>
            <a:extLst/>
          </p:spPr>
          <p:txBody>
            <a:bodyPr rot="0" vert="horz" wrap="square" lIns="68580" tIns="34290" rIns="68580" bIns="34290" anchor="ctr" anchorCtr="0" upright="1">
              <a:noAutofit/>
            </a:bodyPr>
            <a:lstStyle/>
            <a:p>
              <a:pPr algn="ctr" defTabSz="685800">
                <a:defRPr/>
              </a:pPr>
              <a:r>
                <a:rPr lang="en-US" sz="1200" b="1" dirty="0">
                  <a:solidFill>
                    <a:srgbClr val="44546A"/>
                  </a:solidFill>
                  <a:latin typeface="Calibri" panose="020F0502020204030204" pitchFamily="34" charset="0"/>
                  <a:ea typeface="Times New Roman" panose="02020603050405020304" pitchFamily="18" charset="0"/>
                </a:rPr>
                <a:t>Substance Abuse</a:t>
              </a:r>
            </a:p>
          </p:txBody>
        </p:sp>
        <p:sp>
          <p:nvSpPr>
            <p:cNvPr id="11" name="Rounded Rectangle 10"/>
            <p:cNvSpPr>
              <a:spLocks noChangeArrowheads="1"/>
            </p:cNvSpPr>
            <p:nvPr/>
          </p:nvSpPr>
          <p:spPr bwMode="auto">
            <a:xfrm>
              <a:off x="1981201" y="3035623"/>
              <a:ext cx="1789293" cy="274320"/>
            </a:xfrm>
            <a:prstGeom prst="roundRect">
              <a:avLst>
                <a:gd name="adj" fmla="val 16667"/>
              </a:avLst>
            </a:prstGeom>
            <a:solidFill>
              <a:srgbClr val="E7E6E6">
                <a:lumMod val="90000"/>
              </a:srgbClr>
            </a:solidFill>
            <a:ln>
              <a:noFill/>
            </a:ln>
            <a:extLst/>
          </p:spPr>
          <p:txBody>
            <a:bodyPr rot="0" vert="horz" wrap="square" lIns="68580" tIns="34290" rIns="68580" bIns="34290" anchor="ctr" anchorCtr="0" upright="1">
              <a:noAutofit/>
            </a:bodyPr>
            <a:lstStyle/>
            <a:p>
              <a:pPr algn="ctr" defTabSz="685800">
                <a:defRPr/>
              </a:pPr>
              <a:r>
                <a:rPr lang="en-US" sz="1200" b="1" dirty="0">
                  <a:solidFill>
                    <a:srgbClr val="44546A"/>
                  </a:solidFill>
                  <a:latin typeface="Calibri" panose="020F0502020204030204" pitchFamily="34" charset="0"/>
                  <a:ea typeface="Times New Roman" panose="02020603050405020304" pitchFamily="18" charset="0"/>
                </a:rPr>
                <a:t>Long Term Care</a:t>
              </a:r>
              <a:endParaRPr lang="en-US" sz="1200" kern="0" dirty="0">
                <a:solidFill>
                  <a:srgbClr val="000000"/>
                </a:solidFill>
                <a:latin typeface="Times New Roman" panose="02020603050405020304" pitchFamily="18" charset="0"/>
                <a:ea typeface="Times New Roman" panose="02020603050405020304" pitchFamily="18" charset="0"/>
              </a:endParaRPr>
            </a:p>
          </p:txBody>
        </p:sp>
        <p:sp>
          <p:nvSpPr>
            <p:cNvPr id="12" name="Rounded Rectangle 11"/>
            <p:cNvSpPr>
              <a:spLocks noChangeArrowheads="1"/>
            </p:cNvSpPr>
            <p:nvPr/>
          </p:nvSpPr>
          <p:spPr bwMode="auto">
            <a:xfrm>
              <a:off x="1981201" y="3420863"/>
              <a:ext cx="1789293" cy="363298"/>
            </a:xfrm>
            <a:prstGeom prst="roundRect">
              <a:avLst>
                <a:gd name="adj" fmla="val 16667"/>
              </a:avLst>
            </a:prstGeom>
            <a:solidFill>
              <a:srgbClr val="E7E6E6">
                <a:lumMod val="90000"/>
              </a:srgbClr>
            </a:solidFill>
            <a:ln>
              <a:noFill/>
            </a:ln>
            <a:extLst/>
          </p:spPr>
          <p:txBody>
            <a:bodyPr rot="0" vert="horz" wrap="square" lIns="68580" tIns="34290" rIns="68580" bIns="34290" anchor="ctr" anchorCtr="0" upright="1">
              <a:noAutofit/>
            </a:bodyPr>
            <a:lstStyle/>
            <a:p>
              <a:pPr algn="ctr" defTabSz="685800">
                <a:defRPr/>
              </a:pPr>
              <a:r>
                <a:rPr lang="en-US" sz="1200" b="1" dirty="0">
                  <a:solidFill>
                    <a:srgbClr val="44546A"/>
                  </a:solidFill>
                  <a:latin typeface="Calibri" panose="020F0502020204030204" pitchFamily="34" charset="0"/>
                  <a:ea typeface="Times New Roman" panose="02020603050405020304" pitchFamily="18" charset="0"/>
                </a:rPr>
                <a:t>Behavioral and Mental Health</a:t>
              </a:r>
            </a:p>
          </p:txBody>
        </p:sp>
        <p:sp>
          <p:nvSpPr>
            <p:cNvPr id="13" name="Rounded Rectangle 12"/>
            <p:cNvSpPr>
              <a:spLocks noChangeArrowheads="1"/>
            </p:cNvSpPr>
            <p:nvPr/>
          </p:nvSpPr>
          <p:spPr bwMode="auto">
            <a:xfrm>
              <a:off x="1981201" y="3833570"/>
              <a:ext cx="1789293" cy="274320"/>
            </a:xfrm>
            <a:prstGeom prst="roundRect">
              <a:avLst>
                <a:gd name="adj" fmla="val 16667"/>
              </a:avLst>
            </a:prstGeom>
            <a:solidFill>
              <a:srgbClr val="E7E6E6">
                <a:lumMod val="90000"/>
              </a:srgbClr>
            </a:solidFill>
            <a:ln>
              <a:noFill/>
            </a:ln>
            <a:extLst/>
          </p:spPr>
          <p:txBody>
            <a:bodyPr rot="0" vert="horz" wrap="square" lIns="68580" tIns="34290" rIns="68580" bIns="34290" anchor="ctr" anchorCtr="0" upright="1">
              <a:noAutofit/>
            </a:bodyPr>
            <a:lstStyle/>
            <a:p>
              <a:pPr algn="ctr" defTabSz="685800">
                <a:defRPr/>
              </a:pPr>
              <a:r>
                <a:rPr lang="en-US" sz="1200" b="1" dirty="0">
                  <a:solidFill>
                    <a:srgbClr val="44546A"/>
                  </a:solidFill>
                  <a:latin typeface="Calibri" panose="020F0502020204030204" pitchFamily="34" charset="0"/>
                  <a:ea typeface="Times New Roman" panose="02020603050405020304" pitchFamily="18" charset="0"/>
                </a:rPr>
                <a:t>Pharmacies</a:t>
              </a:r>
            </a:p>
          </p:txBody>
        </p:sp>
        <p:sp>
          <p:nvSpPr>
            <p:cNvPr id="14" name="Rounded Rectangle 13"/>
            <p:cNvSpPr>
              <a:spLocks noChangeArrowheads="1"/>
            </p:cNvSpPr>
            <p:nvPr/>
          </p:nvSpPr>
          <p:spPr bwMode="auto">
            <a:xfrm>
              <a:off x="1981201" y="4185869"/>
              <a:ext cx="1789293" cy="274320"/>
            </a:xfrm>
            <a:prstGeom prst="roundRect">
              <a:avLst>
                <a:gd name="adj" fmla="val 16667"/>
              </a:avLst>
            </a:prstGeom>
            <a:solidFill>
              <a:srgbClr val="E7E6E6">
                <a:lumMod val="90000"/>
              </a:srgbClr>
            </a:solidFill>
            <a:ln>
              <a:noFill/>
            </a:ln>
            <a:extLst/>
          </p:spPr>
          <p:txBody>
            <a:bodyPr rot="0" vert="horz" wrap="square" lIns="68580" tIns="34290" rIns="68580" bIns="34290" anchor="ctr" anchorCtr="0" upright="1">
              <a:noAutofit/>
            </a:bodyPr>
            <a:lstStyle/>
            <a:p>
              <a:pPr algn="ctr" defTabSz="685800">
                <a:defRPr/>
              </a:pPr>
              <a:r>
                <a:rPr lang="en-US" sz="1200" b="1" dirty="0">
                  <a:solidFill>
                    <a:srgbClr val="44546A"/>
                  </a:solidFill>
                  <a:latin typeface="Calibri" panose="020F0502020204030204" pitchFamily="34" charset="0"/>
                  <a:ea typeface="Times New Roman" panose="02020603050405020304" pitchFamily="18" charset="0"/>
                </a:rPr>
                <a:t>Laboratories</a:t>
              </a:r>
            </a:p>
          </p:txBody>
        </p:sp>
        <p:sp>
          <p:nvSpPr>
            <p:cNvPr id="15" name="Rounded Rectangle 14"/>
            <p:cNvSpPr>
              <a:spLocks noChangeArrowheads="1"/>
            </p:cNvSpPr>
            <p:nvPr/>
          </p:nvSpPr>
          <p:spPr bwMode="auto">
            <a:xfrm>
              <a:off x="1981201" y="4565747"/>
              <a:ext cx="1789293" cy="362181"/>
            </a:xfrm>
            <a:prstGeom prst="roundRect">
              <a:avLst>
                <a:gd name="adj" fmla="val 16667"/>
              </a:avLst>
            </a:prstGeom>
            <a:solidFill>
              <a:srgbClr val="E7E6E6">
                <a:lumMod val="90000"/>
              </a:srgbClr>
            </a:solidFill>
            <a:ln>
              <a:noFill/>
            </a:ln>
            <a:extLst/>
          </p:spPr>
          <p:txBody>
            <a:bodyPr rot="0" vert="horz" wrap="square" lIns="68580" tIns="34290" rIns="68580" bIns="34290" anchor="ctr" anchorCtr="0" upright="1">
              <a:noAutofit/>
            </a:bodyPr>
            <a:lstStyle/>
            <a:p>
              <a:pPr algn="ctr" defTabSz="685800">
                <a:defRPr/>
              </a:pPr>
              <a:r>
                <a:rPr lang="en-US" sz="1200" b="1" dirty="0">
                  <a:solidFill>
                    <a:srgbClr val="44546A"/>
                  </a:solidFill>
                  <a:latin typeface="Calibri" panose="020F0502020204030204" pitchFamily="34" charset="0"/>
                  <a:ea typeface="Times New Roman" panose="02020603050405020304" pitchFamily="18" charset="0"/>
                </a:rPr>
                <a:t>Correction Health Providers</a:t>
              </a:r>
            </a:p>
          </p:txBody>
        </p:sp>
        <p:sp>
          <p:nvSpPr>
            <p:cNvPr id="16" name="Rounded Rectangle 15"/>
            <p:cNvSpPr>
              <a:spLocks noChangeArrowheads="1"/>
            </p:cNvSpPr>
            <p:nvPr/>
          </p:nvSpPr>
          <p:spPr bwMode="auto">
            <a:xfrm>
              <a:off x="1981201" y="5005906"/>
              <a:ext cx="1789293" cy="274320"/>
            </a:xfrm>
            <a:prstGeom prst="roundRect">
              <a:avLst>
                <a:gd name="adj" fmla="val 16667"/>
              </a:avLst>
            </a:prstGeom>
            <a:solidFill>
              <a:srgbClr val="E7E6E6">
                <a:lumMod val="90000"/>
              </a:srgbClr>
            </a:solidFill>
            <a:ln>
              <a:noFill/>
            </a:ln>
            <a:extLst/>
          </p:spPr>
          <p:txBody>
            <a:bodyPr rot="0" vert="horz" wrap="square" lIns="68580" tIns="34290" rIns="68580" bIns="34290" anchor="ctr" anchorCtr="0" upright="1">
              <a:noAutofit/>
            </a:bodyPr>
            <a:lstStyle/>
            <a:p>
              <a:pPr algn="ctr" defTabSz="685800">
                <a:defRPr/>
              </a:pPr>
              <a:r>
                <a:rPr lang="en-US" sz="1200" b="1" dirty="0">
                  <a:solidFill>
                    <a:srgbClr val="44546A"/>
                  </a:solidFill>
                  <a:latin typeface="Calibri" panose="020F0502020204030204" pitchFamily="34" charset="0"/>
                  <a:ea typeface="Times New Roman" panose="02020603050405020304" pitchFamily="18" charset="0"/>
                </a:rPr>
                <a:t>EMS</a:t>
              </a:r>
            </a:p>
          </p:txBody>
        </p:sp>
        <p:sp>
          <p:nvSpPr>
            <p:cNvPr id="18" name="Rounded Rectangle 17"/>
            <p:cNvSpPr>
              <a:spLocks noChangeArrowheads="1"/>
            </p:cNvSpPr>
            <p:nvPr/>
          </p:nvSpPr>
          <p:spPr bwMode="auto">
            <a:xfrm>
              <a:off x="1981201" y="5358206"/>
              <a:ext cx="1789293" cy="389499"/>
            </a:xfrm>
            <a:prstGeom prst="roundRect">
              <a:avLst>
                <a:gd name="adj" fmla="val 16667"/>
              </a:avLst>
            </a:prstGeom>
            <a:solidFill>
              <a:srgbClr val="E7E6E6">
                <a:lumMod val="90000"/>
              </a:srgbClr>
            </a:solidFill>
            <a:ln>
              <a:noFill/>
            </a:ln>
            <a:extLst/>
          </p:spPr>
          <p:txBody>
            <a:bodyPr rot="0" vert="horz" wrap="square" lIns="68580" tIns="34290" rIns="68580" bIns="34290" anchor="ctr" anchorCtr="0" upright="1">
              <a:noAutofit/>
            </a:bodyPr>
            <a:lstStyle/>
            <a:p>
              <a:pPr algn="ctr" defTabSz="685800">
                <a:defRPr/>
              </a:pPr>
              <a:r>
                <a:rPr lang="en-US" sz="1200" b="1" dirty="0">
                  <a:solidFill>
                    <a:srgbClr val="44546A"/>
                  </a:solidFill>
                  <a:latin typeface="Calibri" panose="020F0502020204030204" pitchFamily="34" charset="0"/>
                  <a:ea typeface="Times New Roman" panose="02020603050405020304" pitchFamily="18" charset="0"/>
                </a:rPr>
                <a:t>Local Public Health Providers</a:t>
              </a:r>
            </a:p>
          </p:txBody>
        </p:sp>
        <p:sp>
          <p:nvSpPr>
            <p:cNvPr id="19" name="Oval 18"/>
            <p:cNvSpPr/>
            <p:nvPr/>
          </p:nvSpPr>
          <p:spPr>
            <a:xfrm>
              <a:off x="4223262" y="2235211"/>
              <a:ext cx="3372832" cy="227961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rgbClr val="44546A"/>
                </a:solidFill>
                <a:ea typeface="Calibri" panose="020F0502020204030204" pitchFamily="34" charset="0"/>
                <a:cs typeface="Times New Roman" panose="02020603050405020304" pitchFamily="18" charset="0"/>
              </a:endParaRPr>
            </a:p>
            <a:p>
              <a:pPr algn="ctr"/>
              <a:endParaRPr lang="en-US" sz="900" b="1" dirty="0">
                <a:solidFill>
                  <a:srgbClr val="44546A"/>
                </a:solidFill>
                <a:ea typeface="Calibri" panose="020F0502020204030204" pitchFamily="34" charset="0"/>
                <a:cs typeface="Times New Roman" panose="02020603050405020304" pitchFamily="18" charset="0"/>
              </a:endParaRPr>
            </a:p>
            <a:p>
              <a:pPr algn="ctr"/>
              <a:endParaRPr lang="en-US" sz="900" b="1" dirty="0">
                <a:solidFill>
                  <a:srgbClr val="44546A"/>
                </a:solidFill>
                <a:ea typeface="Calibri" panose="020F0502020204030204" pitchFamily="34" charset="0"/>
                <a:cs typeface="Times New Roman" panose="02020603050405020304" pitchFamily="18" charset="0"/>
              </a:endParaRPr>
            </a:p>
            <a:p>
              <a:pPr algn="ctr"/>
              <a:endParaRPr lang="en-US" sz="900" b="1" dirty="0">
                <a:solidFill>
                  <a:srgbClr val="44546A"/>
                </a:solidFill>
                <a:ea typeface="Calibri" panose="020F0502020204030204" pitchFamily="34" charset="0"/>
                <a:cs typeface="Times New Roman" panose="02020603050405020304" pitchFamily="18" charset="0"/>
              </a:endParaRPr>
            </a:p>
            <a:p>
              <a:pPr algn="ctr"/>
              <a:endParaRPr lang="en-US" sz="900" b="1" dirty="0">
                <a:solidFill>
                  <a:srgbClr val="44546A"/>
                </a:solidFill>
                <a:ea typeface="Calibri" panose="020F0502020204030204" pitchFamily="34" charset="0"/>
                <a:cs typeface="Times New Roman" panose="02020603050405020304" pitchFamily="18" charset="0"/>
              </a:endParaRPr>
            </a:p>
            <a:p>
              <a:pPr algn="ctr"/>
              <a:endParaRPr lang="en-US" sz="900" b="1" dirty="0">
                <a:solidFill>
                  <a:srgbClr val="44546A"/>
                </a:solidFill>
                <a:ea typeface="Calibri" panose="020F0502020204030204" pitchFamily="34" charset="0"/>
                <a:cs typeface="Times New Roman" panose="02020603050405020304" pitchFamily="18" charset="0"/>
              </a:endParaRPr>
            </a:p>
            <a:p>
              <a:pPr algn="ctr"/>
              <a:endParaRPr lang="en-US" sz="900" b="1" dirty="0">
                <a:solidFill>
                  <a:srgbClr val="44546A"/>
                </a:solidFill>
                <a:ea typeface="Calibri" panose="020F0502020204030204" pitchFamily="34" charset="0"/>
                <a:cs typeface="Times New Roman" panose="02020603050405020304" pitchFamily="18" charset="0"/>
              </a:endParaRPr>
            </a:p>
            <a:p>
              <a:pPr algn="ctr"/>
              <a:endParaRPr lang="en-US" sz="900" b="1" dirty="0">
                <a:solidFill>
                  <a:srgbClr val="44546A"/>
                </a:solidFill>
                <a:ea typeface="Calibri" panose="020F0502020204030204" pitchFamily="34" charset="0"/>
                <a:cs typeface="Times New Roman" panose="02020603050405020304" pitchFamily="18" charset="0"/>
              </a:endParaRPr>
            </a:p>
            <a:p>
              <a:pPr algn="ctr"/>
              <a:endParaRPr lang="en-US" sz="900" b="1" dirty="0">
                <a:solidFill>
                  <a:srgbClr val="44546A"/>
                </a:solidFill>
                <a:ea typeface="Calibri" panose="020F0502020204030204" pitchFamily="34" charset="0"/>
                <a:cs typeface="Times New Roman" panose="02020603050405020304" pitchFamily="18" charset="0"/>
              </a:endParaRPr>
            </a:p>
            <a:p>
              <a:pPr algn="ctr"/>
              <a:endParaRPr lang="en-US" sz="900" b="1" dirty="0">
                <a:solidFill>
                  <a:srgbClr val="44546A"/>
                </a:solidFill>
                <a:ea typeface="Calibri" panose="020F0502020204030204" pitchFamily="34" charset="0"/>
                <a:cs typeface="Times New Roman" panose="02020603050405020304" pitchFamily="18" charset="0"/>
              </a:endParaRPr>
            </a:p>
            <a:p>
              <a:pPr algn="ctr"/>
              <a:endParaRPr lang="en-US" sz="965" dirty="0">
                <a:solidFill>
                  <a:schemeClr val="bg2">
                    <a:lumMod val="10000"/>
                  </a:schemeClr>
                </a:solidFill>
              </a:endParaRPr>
            </a:p>
            <a:p>
              <a:pPr algn="ctr"/>
              <a:endParaRPr lang="en-US" sz="965" dirty="0">
                <a:solidFill>
                  <a:schemeClr val="bg2">
                    <a:lumMod val="10000"/>
                  </a:schemeClr>
                </a:solidFill>
              </a:endParaRPr>
            </a:p>
            <a:p>
              <a:pPr algn="ctr"/>
              <a:endParaRPr lang="en-US" sz="965" dirty="0">
                <a:solidFill>
                  <a:schemeClr val="bg2">
                    <a:lumMod val="10000"/>
                  </a:schemeClr>
                </a:solidFill>
              </a:endParaRPr>
            </a:p>
            <a:p>
              <a:pPr algn="ctr"/>
              <a:endParaRPr lang="en-US" sz="965" dirty="0">
                <a:solidFill>
                  <a:schemeClr val="bg2">
                    <a:lumMod val="10000"/>
                  </a:schemeClr>
                </a:solidFill>
              </a:endParaRPr>
            </a:p>
            <a:p>
              <a:pPr algn="ctr"/>
              <a:endParaRPr lang="en-US" sz="965" dirty="0">
                <a:solidFill>
                  <a:schemeClr val="bg2">
                    <a:lumMod val="10000"/>
                  </a:schemeClr>
                </a:solidFill>
              </a:endParaRPr>
            </a:p>
            <a:p>
              <a:pPr algn="ctr"/>
              <a:endParaRPr lang="en-US" sz="965" dirty="0">
                <a:solidFill>
                  <a:schemeClr val="bg2">
                    <a:lumMod val="10000"/>
                  </a:schemeClr>
                </a:solidFill>
              </a:endParaRPr>
            </a:p>
            <a:p>
              <a:pPr algn="ctr"/>
              <a:endParaRPr lang="en-US" sz="965" dirty="0">
                <a:solidFill>
                  <a:schemeClr val="bg2">
                    <a:lumMod val="10000"/>
                  </a:schemeClr>
                </a:solidFill>
              </a:endParaRPr>
            </a:p>
            <a:p>
              <a:pPr algn="ctr"/>
              <a:endParaRPr lang="en-US" sz="965" dirty="0">
                <a:solidFill>
                  <a:schemeClr val="bg2">
                    <a:lumMod val="10000"/>
                  </a:schemeClr>
                </a:solidFill>
              </a:endParaRPr>
            </a:p>
            <a:p>
              <a:pPr algn="ctr"/>
              <a:endParaRPr lang="en-US" sz="965" dirty="0">
                <a:solidFill>
                  <a:schemeClr val="bg2">
                    <a:lumMod val="10000"/>
                  </a:schemeClr>
                </a:solidFill>
              </a:endParaRPr>
            </a:p>
            <a:p>
              <a:pPr algn="ctr"/>
              <a:endParaRPr lang="en-US" sz="965" dirty="0">
                <a:solidFill>
                  <a:schemeClr val="bg2">
                    <a:lumMod val="10000"/>
                  </a:schemeClr>
                </a:solidFill>
              </a:endParaRPr>
            </a:p>
            <a:p>
              <a:pPr algn="ctr"/>
              <a:endParaRPr lang="en-US" sz="965" dirty="0">
                <a:solidFill>
                  <a:schemeClr val="bg2">
                    <a:lumMod val="10000"/>
                  </a:schemeClr>
                </a:solidFill>
              </a:endParaRPr>
            </a:p>
            <a:p>
              <a:pPr algn="ctr"/>
              <a:endParaRPr lang="en-US" sz="965" dirty="0">
                <a:solidFill>
                  <a:schemeClr val="bg2">
                    <a:lumMod val="10000"/>
                  </a:schemeClr>
                </a:solidFill>
              </a:endParaRPr>
            </a:p>
          </p:txBody>
        </p:sp>
        <p:sp>
          <p:nvSpPr>
            <p:cNvPr id="20" name="Rounded Rectangle 19"/>
            <p:cNvSpPr>
              <a:spLocks noChangeArrowheads="1"/>
            </p:cNvSpPr>
            <p:nvPr/>
          </p:nvSpPr>
          <p:spPr bwMode="auto">
            <a:xfrm>
              <a:off x="6212398" y="2850879"/>
              <a:ext cx="1215617" cy="807729"/>
            </a:xfrm>
            <a:prstGeom prst="roundRect">
              <a:avLst>
                <a:gd name="adj" fmla="val 16667"/>
              </a:avLst>
            </a:prstGeom>
            <a:solidFill>
              <a:schemeClr val="accent2"/>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chemeClr val="bg2"/>
                  </a:solidFill>
                  <a:ea typeface="Calibri" panose="020F0502020204030204" pitchFamily="34" charset="0"/>
                  <a:cs typeface="Times New Roman" panose="02020603050405020304" pitchFamily="18" charset="0"/>
                </a:rPr>
                <a:t>Interoperability</a:t>
              </a:r>
            </a:p>
            <a:p>
              <a:pPr algn="ctr"/>
              <a:r>
                <a:rPr lang="en-US" sz="1200" b="1" dirty="0">
                  <a:solidFill>
                    <a:schemeClr val="bg2"/>
                  </a:solidFill>
                  <a:ea typeface="Calibri" panose="020F0502020204030204" pitchFamily="34" charset="0"/>
                  <a:cs typeface="Times New Roman" panose="02020603050405020304" pitchFamily="18" charset="0"/>
                </a:rPr>
                <a:t> Engine </a:t>
              </a:r>
            </a:p>
            <a:p>
              <a:pPr algn="ctr"/>
              <a:r>
                <a:rPr lang="en-US" sz="1200" b="1" dirty="0">
                  <a:solidFill>
                    <a:schemeClr val="bg2"/>
                  </a:solidFill>
                  <a:ea typeface="Calibri" panose="020F0502020204030204" pitchFamily="34" charset="0"/>
                  <a:cs typeface="Times New Roman" panose="02020603050405020304" pitchFamily="18" charset="0"/>
                </a:rPr>
                <a:t>(</a:t>
              </a:r>
              <a:r>
                <a:rPr lang="en-US" sz="1200" b="1" dirty="0" smtClean="0">
                  <a:solidFill>
                    <a:schemeClr val="bg2"/>
                  </a:solidFill>
                  <a:ea typeface="Calibri" panose="020F0502020204030204" pitchFamily="34" charset="0"/>
                  <a:cs typeface="Times New Roman" panose="02020603050405020304" pitchFamily="18" charset="0"/>
                </a:rPr>
                <a:t>Rhapsody</a:t>
              </a:r>
              <a:r>
                <a:rPr lang="en-US" sz="1200" b="1" dirty="0">
                  <a:solidFill>
                    <a:schemeClr val="bg2"/>
                  </a:solidFill>
                  <a:ea typeface="Calibri" panose="020F0502020204030204" pitchFamily="34" charset="0"/>
                  <a:cs typeface="Times New Roman" panose="02020603050405020304" pitchFamily="18" charset="0"/>
                </a:rPr>
                <a:t>)</a:t>
              </a:r>
              <a:endParaRPr lang="en-US" sz="1200" dirty="0">
                <a:solidFill>
                  <a:schemeClr val="bg2"/>
                </a:solidFill>
                <a:ea typeface="Calibri" panose="020F0502020204030204" pitchFamily="34" charset="0"/>
                <a:cs typeface="Times New Roman" panose="02020603050405020304" pitchFamily="18" charset="0"/>
              </a:endParaRPr>
            </a:p>
            <a:p>
              <a:pPr algn="ctr"/>
              <a:endParaRPr lang="en-US" sz="900" dirty="0">
                <a:solidFill>
                  <a:srgbClr val="000000"/>
                </a:solidFill>
                <a:latin typeface="Times New Roman" panose="02020603050405020304" pitchFamily="18" charset="0"/>
                <a:ea typeface="Times New Roman" panose="02020603050405020304" pitchFamily="18" charset="0"/>
              </a:endParaRPr>
            </a:p>
          </p:txBody>
        </p:sp>
        <p:sp>
          <p:nvSpPr>
            <p:cNvPr id="21" name="Rounded Rectangle 20"/>
            <p:cNvSpPr>
              <a:spLocks noChangeArrowheads="1"/>
            </p:cNvSpPr>
            <p:nvPr/>
          </p:nvSpPr>
          <p:spPr bwMode="auto">
            <a:xfrm>
              <a:off x="7541185" y="1599598"/>
              <a:ext cx="2064861" cy="274320"/>
            </a:xfrm>
            <a:prstGeom prst="roundRect">
              <a:avLst>
                <a:gd name="adj" fmla="val 16667"/>
              </a:avLst>
            </a:prstGeom>
            <a:solidFill>
              <a:srgbClr val="0070C0"/>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rgbClr val="FFFFFF"/>
                  </a:solidFill>
                  <a:ea typeface="Times New Roman" panose="02020603050405020304" pitchFamily="18" charset="0"/>
                </a:rPr>
                <a:t>1. Electronic Lab Reporting</a:t>
              </a:r>
              <a:endParaRPr lang="en-US" sz="1200" dirty="0">
                <a:solidFill>
                  <a:srgbClr val="000000"/>
                </a:solidFill>
                <a:latin typeface="Times New Roman" panose="02020603050405020304" pitchFamily="18" charset="0"/>
                <a:ea typeface="Times New Roman" panose="02020603050405020304" pitchFamily="18" charset="0"/>
              </a:endParaRPr>
            </a:p>
          </p:txBody>
        </p:sp>
        <p:sp>
          <p:nvSpPr>
            <p:cNvPr id="22" name="Rounded Rectangle 21"/>
            <p:cNvSpPr>
              <a:spLocks noChangeArrowheads="1"/>
            </p:cNvSpPr>
            <p:nvPr/>
          </p:nvSpPr>
          <p:spPr bwMode="auto">
            <a:xfrm>
              <a:off x="7536429" y="2016303"/>
              <a:ext cx="2064861" cy="274320"/>
            </a:xfrm>
            <a:prstGeom prst="roundRect">
              <a:avLst>
                <a:gd name="adj" fmla="val 16667"/>
              </a:avLst>
            </a:prstGeom>
            <a:solidFill>
              <a:srgbClr val="0070C0"/>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rgbClr val="FFFFFF"/>
                  </a:solidFill>
                  <a:ea typeface="Times New Roman" panose="02020603050405020304" pitchFamily="18" charset="0"/>
                </a:rPr>
                <a:t>2. Cancer Registry</a:t>
              </a:r>
              <a:endParaRPr lang="en-US" sz="1200" dirty="0">
                <a:solidFill>
                  <a:srgbClr val="000000"/>
                </a:solidFill>
                <a:latin typeface="Times New Roman" panose="02020603050405020304" pitchFamily="18" charset="0"/>
                <a:ea typeface="Times New Roman" panose="02020603050405020304" pitchFamily="18" charset="0"/>
              </a:endParaRPr>
            </a:p>
          </p:txBody>
        </p:sp>
        <p:sp>
          <p:nvSpPr>
            <p:cNvPr id="23" name="Rounded Rectangle 22"/>
            <p:cNvSpPr>
              <a:spLocks noChangeArrowheads="1"/>
            </p:cNvSpPr>
            <p:nvPr/>
          </p:nvSpPr>
          <p:spPr bwMode="auto">
            <a:xfrm>
              <a:off x="7536429" y="2433008"/>
              <a:ext cx="2064861" cy="274320"/>
            </a:xfrm>
            <a:prstGeom prst="roundRect">
              <a:avLst>
                <a:gd name="adj" fmla="val 16667"/>
              </a:avLst>
            </a:prstGeom>
            <a:solidFill>
              <a:srgbClr val="0070C0"/>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rgbClr val="FFFFFF"/>
                  </a:solidFill>
                  <a:ea typeface="Times New Roman" panose="02020603050405020304" pitchFamily="18" charset="0"/>
                </a:rPr>
                <a:t>3. Immunization</a:t>
              </a:r>
            </a:p>
          </p:txBody>
        </p:sp>
        <p:sp>
          <p:nvSpPr>
            <p:cNvPr id="24" name="Rounded Rectangle 23"/>
            <p:cNvSpPr>
              <a:spLocks noChangeArrowheads="1"/>
            </p:cNvSpPr>
            <p:nvPr/>
          </p:nvSpPr>
          <p:spPr bwMode="auto">
            <a:xfrm>
              <a:off x="7536429" y="3262678"/>
              <a:ext cx="2064861" cy="274320"/>
            </a:xfrm>
            <a:prstGeom prst="roundRect">
              <a:avLst>
                <a:gd name="adj" fmla="val 16667"/>
              </a:avLst>
            </a:prstGeom>
            <a:solidFill>
              <a:srgbClr val="0070C0"/>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rgbClr val="FFFFFF"/>
                  </a:solidFill>
                  <a:ea typeface="Times New Roman" panose="02020603050405020304" pitchFamily="18" charset="0"/>
                </a:rPr>
                <a:t>5. Syndromic Surveillance</a:t>
              </a:r>
            </a:p>
          </p:txBody>
        </p:sp>
        <p:sp>
          <p:nvSpPr>
            <p:cNvPr id="25" name="Rounded Rectangle 24"/>
            <p:cNvSpPr>
              <a:spLocks noChangeArrowheads="1"/>
            </p:cNvSpPr>
            <p:nvPr/>
          </p:nvSpPr>
          <p:spPr bwMode="auto">
            <a:xfrm>
              <a:off x="7536429" y="2850879"/>
              <a:ext cx="2064861" cy="274320"/>
            </a:xfrm>
            <a:prstGeom prst="roundRect">
              <a:avLst>
                <a:gd name="adj" fmla="val 16667"/>
              </a:avLst>
            </a:prstGeom>
            <a:solidFill>
              <a:srgbClr val="0070C0"/>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rgbClr val="FFFFFF"/>
                  </a:solidFill>
                  <a:ea typeface="Times New Roman" panose="02020603050405020304" pitchFamily="18" charset="0"/>
                </a:rPr>
                <a:t>4. Prescription Review (PMP)</a:t>
              </a:r>
              <a:endParaRPr lang="en-US" sz="1200" dirty="0">
                <a:solidFill>
                  <a:srgbClr val="000000"/>
                </a:solidFill>
                <a:latin typeface="Times New Roman" panose="02020603050405020304" pitchFamily="18" charset="0"/>
                <a:ea typeface="Times New Roman" panose="02020603050405020304" pitchFamily="18" charset="0"/>
              </a:endParaRPr>
            </a:p>
          </p:txBody>
        </p:sp>
        <p:sp>
          <p:nvSpPr>
            <p:cNvPr id="26" name="Rounded Rectangle 25"/>
            <p:cNvSpPr>
              <a:spLocks noChangeArrowheads="1"/>
            </p:cNvSpPr>
            <p:nvPr/>
          </p:nvSpPr>
          <p:spPr bwMode="auto">
            <a:xfrm>
              <a:off x="7541093" y="3675643"/>
              <a:ext cx="2064861" cy="274320"/>
            </a:xfrm>
            <a:prstGeom prst="roundRect">
              <a:avLst>
                <a:gd name="adj" fmla="val 16667"/>
              </a:avLst>
            </a:prstGeom>
            <a:solidFill>
              <a:srgbClr val="0070C0"/>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rgbClr val="FFFFFF"/>
                  </a:solidFill>
                  <a:ea typeface="Times New Roman" panose="02020603050405020304" pitchFamily="18" charset="0"/>
                </a:rPr>
                <a:t>6. Electronic Case Reporting</a:t>
              </a:r>
              <a:endParaRPr lang="en-US" sz="1200" dirty="0">
                <a:solidFill>
                  <a:srgbClr val="000000"/>
                </a:solidFill>
                <a:latin typeface="Times New Roman" panose="02020603050405020304" pitchFamily="18" charset="0"/>
                <a:ea typeface="Times New Roman" panose="02020603050405020304" pitchFamily="18" charset="0"/>
              </a:endParaRPr>
            </a:p>
          </p:txBody>
        </p:sp>
        <p:cxnSp>
          <p:nvCxnSpPr>
            <p:cNvPr id="27" name="Straight Arrow Connector 26"/>
            <p:cNvCxnSpPr/>
            <p:nvPr/>
          </p:nvCxnSpPr>
          <p:spPr>
            <a:xfrm>
              <a:off x="3921349" y="3044716"/>
              <a:ext cx="54864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892774" y="3454730"/>
              <a:ext cx="548640" cy="141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a:spLocks noChangeArrowheads="1"/>
            </p:cNvSpPr>
            <p:nvPr/>
          </p:nvSpPr>
          <p:spPr bwMode="auto">
            <a:xfrm>
              <a:off x="7536429" y="4088608"/>
              <a:ext cx="2064861" cy="274320"/>
            </a:xfrm>
            <a:prstGeom prst="roundRect">
              <a:avLst>
                <a:gd name="adj" fmla="val 16667"/>
              </a:avLst>
            </a:prstGeom>
            <a:solidFill>
              <a:srgbClr val="0070C0"/>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rgbClr val="FFFFFF"/>
                  </a:solidFill>
                  <a:ea typeface="Times New Roman" panose="02020603050405020304" pitchFamily="18" charset="0"/>
                </a:rPr>
                <a:t>7. Newborn Screening</a:t>
              </a:r>
              <a:endParaRPr lang="en-US" sz="1200" dirty="0">
                <a:solidFill>
                  <a:srgbClr val="000000"/>
                </a:solidFill>
                <a:latin typeface="Times New Roman" panose="02020603050405020304" pitchFamily="18" charset="0"/>
                <a:ea typeface="Times New Roman" panose="02020603050405020304" pitchFamily="18" charset="0"/>
              </a:endParaRPr>
            </a:p>
          </p:txBody>
        </p:sp>
        <p:cxnSp>
          <p:nvCxnSpPr>
            <p:cNvPr id="30" name="Straight Arrow Connector 29"/>
            <p:cNvCxnSpPr/>
            <p:nvPr/>
          </p:nvCxnSpPr>
          <p:spPr>
            <a:xfrm>
              <a:off x="5718100" y="3044716"/>
              <a:ext cx="471121"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p:cNvSpPr>
              <a:spLocks noChangeArrowheads="1"/>
            </p:cNvSpPr>
            <p:nvPr/>
          </p:nvSpPr>
          <p:spPr bwMode="auto">
            <a:xfrm>
              <a:off x="7528967" y="4514826"/>
              <a:ext cx="2064861" cy="274320"/>
            </a:xfrm>
            <a:prstGeom prst="roundRect">
              <a:avLst>
                <a:gd name="adj" fmla="val 16667"/>
              </a:avLst>
            </a:prstGeom>
            <a:solidFill>
              <a:srgbClr val="0070C0"/>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rgbClr val="FFFFFF"/>
                  </a:solidFill>
                  <a:ea typeface="Times New Roman" panose="02020603050405020304" pitchFamily="18" charset="0"/>
                </a:rPr>
                <a:t>8. Emergency Medical</a:t>
              </a:r>
              <a:endParaRPr lang="en-US" sz="1200" dirty="0">
                <a:solidFill>
                  <a:srgbClr val="000000"/>
                </a:solidFill>
                <a:latin typeface="Times New Roman" panose="02020603050405020304" pitchFamily="18" charset="0"/>
                <a:ea typeface="Times New Roman" panose="02020603050405020304" pitchFamily="18" charset="0"/>
              </a:endParaRPr>
            </a:p>
          </p:txBody>
        </p:sp>
        <p:sp>
          <p:nvSpPr>
            <p:cNvPr id="32" name="Rounded Rectangle 31"/>
            <p:cNvSpPr>
              <a:spLocks noChangeArrowheads="1"/>
            </p:cNvSpPr>
            <p:nvPr/>
          </p:nvSpPr>
          <p:spPr bwMode="auto">
            <a:xfrm>
              <a:off x="7528966" y="4922018"/>
              <a:ext cx="2064861" cy="274320"/>
            </a:xfrm>
            <a:prstGeom prst="roundRect">
              <a:avLst>
                <a:gd name="adj" fmla="val 16667"/>
              </a:avLst>
            </a:prstGeom>
            <a:solidFill>
              <a:srgbClr val="0070C0"/>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rgbClr val="FFFFFF"/>
                  </a:solidFill>
                  <a:ea typeface="Times New Roman" panose="02020603050405020304" pitchFamily="18" charset="0"/>
                </a:rPr>
                <a:t>9. Child Health</a:t>
              </a:r>
              <a:endParaRPr lang="en-US" sz="1200" dirty="0">
                <a:solidFill>
                  <a:srgbClr val="000000"/>
                </a:solidFill>
                <a:latin typeface="Times New Roman" panose="02020603050405020304" pitchFamily="18" charset="0"/>
                <a:ea typeface="Times New Roman" panose="02020603050405020304" pitchFamily="18" charset="0"/>
              </a:endParaRPr>
            </a:p>
          </p:txBody>
        </p:sp>
        <p:sp>
          <p:nvSpPr>
            <p:cNvPr id="33" name="Rounded Rectangle 32"/>
            <p:cNvSpPr>
              <a:spLocks noChangeArrowheads="1"/>
            </p:cNvSpPr>
            <p:nvPr/>
          </p:nvSpPr>
          <p:spPr bwMode="auto">
            <a:xfrm>
              <a:off x="7528965" y="5329210"/>
              <a:ext cx="2064861" cy="274320"/>
            </a:xfrm>
            <a:prstGeom prst="roundRect">
              <a:avLst>
                <a:gd name="adj" fmla="val 16667"/>
              </a:avLst>
            </a:prstGeom>
            <a:solidFill>
              <a:srgbClr val="0070C0"/>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rgbClr val="FFFFFF"/>
                  </a:solidFill>
                  <a:ea typeface="Times New Roman" panose="02020603050405020304" pitchFamily="18" charset="0"/>
                </a:rPr>
                <a:t>10. Life Events (Birth/Death)</a:t>
              </a:r>
              <a:endParaRPr lang="en-US" sz="1200" dirty="0">
                <a:solidFill>
                  <a:srgbClr val="000000"/>
                </a:solidFill>
                <a:latin typeface="Times New Roman" panose="02020603050405020304" pitchFamily="18" charset="0"/>
                <a:ea typeface="Times New Roman" panose="02020603050405020304" pitchFamily="18" charset="0"/>
              </a:endParaRPr>
            </a:p>
          </p:txBody>
        </p:sp>
        <p:sp>
          <p:nvSpPr>
            <p:cNvPr id="34" name="Rounded Rectangle 33"/>
            <p:cNvSpPr>
              <a:spLocks noChangeArrowheads="1"/>
            </p:cNvSpPr>
            <p:nvPr/>
          </p:nvSpPr>
          <p:spPr bwMode="auto">
            <a:xfrm>
              <a:off x="7523729" y="5693862"/>
              <a:ext cx="2064861" cy="274320"/>
            </a:xfrm>
            <a:prstGeom prst="roundRect">
              <a:avLst>
                <a:gd name="adj" fmla="val 16667"/>
              </a:avLst>
            </a:prstGeom>
            <a:solidFill>
              <a:srgbClr val="0070C0"/>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a:solidFill>
                    <a:srgbClr val="FFFFFF"/>
                  </a:solidFill>
                  <a:ea typeface="Times New Roman" panose="02020603050405020304" pitchFamily="18" charset="0"/>
                </a:rPr>
                <a:t>11.  Lab Information</a:t>
              </a:r>
              <a:endParaRPr lang="en-US" sz="1200" dirty="0">
                <a:solidFill>
                  <a:srgbClr val="000000"/>
                </a:solidFill>
                <a:latin typeface="Times New Roman" panose="02020603050405020304" pitchFamily="18" charset="0"/>
                <a:ea typeface="Times New Roman" panose="02020603050405020304" pitchFamily="18" charset="0"/>
              </a:endParaRPr>
            </a:p>
          </p:txBody>
        </p:sp>
        <p:sp>
          <p:nvSpPr>
            <p:cNvPr id="35" name="Curved Down Arrow 34"/>
            <p:cNvSpPr/>
            <p:nvPr/>
          </p:nvSpPr>
          <p:spPr>
            <a:xfrm>
              <a:off x="5562594" y="2491514"/>
              <a:ext cx="2051716" cy="40130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ounded Rectangle 35"/>
            <p:cNvSpPr>
              <a:spLocks noChangeArrowheads="1"/>
            </p:cNvSpPr>
            <p:nvPr/>
          </p:nvSpPr>
          <p:spPr bwMode="auto">
            <a:xfrm>
              <a:off x="4488205" y="2850879"/>
              <a:ext cx="1168761" cy="807729"/>
            </a:xfrm>
            <a:prstGeom prst="roundRect">
              <a:avLst>
                <a:gd name="adj" fmla="val 16667"/>
              </a:avLst>
            </a:prstGeom>
            <a:solidFill>
              <a:schemeClr val="accent2"/>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err="1" smtClean="0">
                  <a:solidFill>
                    <a:schemeClr val="bg2"/>
                  </a:solidFill>
                  <a:ea typeface="Calibri" panose="020F0502020204030204" pitchFamily="34" charset="0"/>
                  <a:cs typeface="Times New Roman" panose="02020603050405020304" pitchFamily="18" charset="0"/>
                </a:rPr>
                <a:t>OneHealthPort</a:t>
              </a:r>
              <a:endParaRPr lang="en-US" sz="1200" dirty="0">
                <a:solidFill>
                  <a:schemeClr val="bg2"/>
                </a:solidFill>
                <a:ea typeface="Calibri" panose="020F0502020204030204" pitchFamily="34" charset="0"/>
                <a:cs typeface="Times New Roman" panose="02020603050405020304" pitchFamily="18" charset="0"/>
              </a:endParaRPr>
            </a:p>
            <a:p>
              <a:pPr algn="ctr"/>
              <a:endParaRPr lang="en-US" sz="900" dirty="0">
                <a:solidFill>
                  <a:srgbClr val="000000"/>
                </a:solidFill>
                <a:latin typeface="Times New Roman" panose="02020603050405020304" pitchFamily="18" charset="0"/>
                <a:ea typeface="Times New Roman" panose="02020603050405020304" pitchFamily="18" charset="0"/>
              </a:endParaRPr>
            </a:p>
          </p:txBody>
        </p:sp>
        <p:sp>
          <p:nvSpPr>
            <p:cNvPr id="37" name="Rounded Rectangle 36"/>
            <p:cNvSpPr>
              <a:spLocks noChangeArrowheads="1"/>
            </p:cNvSpPr>
            <p:nvPr/>
          </p:nvSpPr>
          <p:spPr bwMode="auto">
            <a:xfrm>
              <a:off x="4882953" y="3718033"/>
              <a:ext cx="926593" cy="556243"/>
            </a:xfrm>
            <a:prstGeom prst="roundRect">
              <a:avLst>
                <a:gd name="adj" fmla="val 16667"/>
              </a:avLst>
            </a:prstGeom>
            <a:solidFill>
              <a:schemeClr val="accent2"/>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smtClean="0">
                  <a:solidFill>
                    <a:schemeClr val="bg2"/>
                  </a:solidFill>
                  <a:ea typeface="Calibri" panose="020F0502020204030204" pitchFamily="34" charset="0"/>
                  <a:cs typeface="Times New Roman" panose="02020603050405020304" pitchFamily="18" charset="0"/>
                </a:rPr>
                <a:t>APHL</a:t>
              </a:r>
            </a:p>
            <a:p>
              <a:pPr algn="ctr"/>
              <a:r>
                <a:rPr lang="en-US" sz="1200" b="1" dirty="0" smtClean="0">
                  <a:solidFill>
                    <a:schemeClr val="bg2"/>
                  </a:solidFill>
                  <a:ea typeface="Calibri" panose="020F0502020204030204" pitchFamily="34" charset="0"/>
                  <a:cs typeface="Times New Roman" panose="02020603050405020304" pitchFamily="18" charset="0"/>
                </a:rPr>
                <a:t>(AIMS Hub)</a:t>
              </a:r>
              <a:endParaRPr lang="en-US" sz="1200" dirty="0">
                <a:solidFill>
                  <a:schemeClr val="bg2"/>
                </a:solidFill>
                <a:ea typeface="Calibri" panose="020F0502020204030204" pitchFamily="34" charset="0"/>
                <a:cs typeface="Times New Roman" panose="02020603050405020304" pitchFamily="18" charset="0"/>
              </a:endParaRPr>
            </a:p>
            <a:p>
              <a:pPr algn="ctr"/>
              <a:endParaRPr lang="en-US" sz="900" dirty="0">
                <a:solidFill>
                  <a:srgbClr val="000000"/>
                </a:solidFill>
                <a:latin typeface="Times New Roman" panose="02020603050405020304" pitchFamily="18" charset="0"/>
                <a:ea typeface="Times New Roman" panose="02020603050405020304" pitchFamily="18" charset="0"/>
              </a:endParaRPr>
            </a:p>
          </p:txBody>
        </p:sp>
        <p:sp>
          <p:nvSpPr>
            <p:cNvPr id="38" name="Rounded Rectangle 37"/>
            <p:cNvSpPr>
              <a:spLocks noChangeArrowheads="1"/>
            </p:cNvSpPr>
            <p:nvPr/>
          </p:nvSpPr>
          <p:spPr bwMode="auto">
            <a:xfrm>
              <a:off x="5864872" y="3712437"/>
              <a:ext cx="923258" cy="561840"/>
            </a:xfrm>
            <a:prstGeom prst="roundRect">
              <a:avLst>
                <a:gd name="adj" fmla="val 16667"/>
              </a:avLst>
            </a:prstGeom>
            <a:solidFill>
              <a:schemeClr val="accent2"/>
            </a:solidFill>
            <a:ln/>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68580" tIns="34290" rIns="68580" bIns="34290" anchor="ctr" anchorCtr="0" upright="1">
              <a:noAutofit/>
            </a:bodyPr>
            <a:lstStyle/>
            <a:p>
              <a:pPr algn="ctr"/>
              <a:r>
                <a:rPr lang="en-US" sz="1200" b="1" dirty="0" smtClean="0">
                  <a:solidFill>
                    <a:schemeClr val="bg2"/>
                  </a:solidFill>
                  <a:ea typeface="Calibri" panose="020F0502020204030204" pitchFamily="34" charset="0"/>
                  <a:cs typeface="Times New Roman" panose="02020603050405020304" pitchFamily="18" charset="0"/>
                </a:rPr>
                <a:t>eHealth</a:t>
              </a:r>
            </a:p>
            <a:p>
              <a:pPr algn="ctr"/>
              <a:r>
                <a:rPr lang="en-US" sz="1200" b="1" dirty="0" smtClean="0">
                  <a:solidFill>
                    <a:schemeClr val="bg2"/>
                  </a:solidFill>
                  <a:ea typeface="Calibri" panose="020F0502020204030204" pitchFamily="34" charset="0"/>
                  <a:cs typeface="Times New Roman" panose="02020603050405020304" pitchFamily="18" charset="0"/>
                </a:rPr>
                <a:t>Exchange</a:t>
              </a:r>
              <a:endParaRPr lang="en-US" sz="900" dirty="0">
                <a:solidFill>
                  <a:srgbClr val="000000"/>
                </a:solidFill>
                <a:latin typeface="Times New Roman" panose="02020603050405020304" pitchFamily="18" charset="0"/>
                <a:ea typeface="Times New Roman" panose="02020603050405020304" pitchFamily="18" charset="0"/>
              </a:endParaRPr>
            </a:p>
          </p:txBody>
        </p:sp>
        <p:cxnSp>
          <p:nvCxnSpPr>
            <p:cNvPr id="39" name="Straight Arrow Connector 38"/>
            <p:cNvCxnSpPr/>
            <p:nvPr/>
          </p:nvCxnSpPr>
          <p:spPr>
            <a:xfrm flipH="1" flipV="1">
              <a:off x="5689562" y="3418057"/>
              <a:ext cx="480060"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67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endParaRPr lang="en-US"/>
          </a:p>
        </p:txBody>
      </p:sp>
      <p:sp>
        <p:nvSpPr>
          <p:cNvPr id="4" name="Text Placeholder 3"/>
          <p:cNvSpPr>
            <a:spLocks noGrp="1"/>
          </p:cNvSpPr>
          <p:nvPr>
            <p:ph type="body" sz="quarter" idx="22"/>
          </p:nvPr>
        </p:nvSpPr>
        <p:spPr/>
        <p:txBody>
          <a:bodyPr/>
          <a:lstStyle/>
          <a:p>
            <a:endParaRPr lang="en-US"/>
          </a:p>
        </p:txBody>
      </p:sp>
      <p:pic>
        <p:nvPicPr>
          <p:cNvPr id="3" name="Picture 2"/>
          <p:cNvPicPr>
            <a:picLocks noChangeAspect="1"/>
          </p:cNvPicPr>
          <p:nvPr/>
        </p:nvPicPr>
        <p:blipFill>
          <a:blip r:embed="rId2"/>
          <a:stretch>
            <a:fillRect/>
          </a:stretch>
        </p:blipFill>
        <p:spPr>
          <a:xfrm>
            <a:off x="0" y="596970"/>
            <a:ext cx="12192000" cy="5664059"/>
          </a:xfrm>
          <a:prstGeom prst="rect">
            <a:avLst/>
          </a:prstGeom>
        </p:spPr>
      </p:pic>
    </p:spTree>
    <p:extLst>
      <p:ext uri="{BB962C8B-B14F-4D97-AF65-F5344CB8AC3E}">
        <p14:creationId xmlns:p14="http://schemas.microsoft.com/office/powerpoint/2010/main" val="2212430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524001" y="648573"/>
            <a:ext cx="9143998" cy="482030"/>
          </a:xfrm>
        </p:spPr>
        <p:txBody>
          <a:bodyPr/>
          <a:lstStyle/>
          <a:p>
            <a:r>
              <a:rPr lang="en-US" dirty="0" smtClean="0"/>
              <a:t>The Lab Spider Web</a:t>
            </a:r>
            <a:endParaRPr lang="en-US" dirty="0"/>
          </a:p>
          <a:p>
            <a:endParaRPr lang="en-US" dirty="0"/>
          </a:p>
        </p:txBody>
      </p:sp>
      <p:pic>
        <p:nvPicPr>
          <p:cNvPr id="13" name="Picture 12"/>
          <p:cNvPicPr>
            <a:picLocks noChangeAspect="1"/>
          </p:cNvPicPr>
          <p:nvPr/>
        </p:nvPicPr>
        <p:blipFill>
          <a:blip r:embed="rId3"/>
          <a:stretch>
            <a:fillRect/>
          </a:stretch>
        </p:blipFill>
        <p:spPr>
          <a:xfrm>
            <a:off x="1927871" y="4286689"/>
            <a:ext cx="2440317" cy="1390357"/>
          </a:xfrm>
          <a:prstGeom prst="rect">
            <a:avLst/>
          </a:prstGeom>
        </p:spPr>
      </p:pic>
      <p:sp>
        <p:nvSpPr>
          <p:cNvPr id="14" name="AutoShape 13"/>
          <p:cNvSpPr>
            <a:spLocks noChangeArrowheads="1"/>
          </p:cNvSpPr>
          <p:nvPr/>
        </p:nvSpPr>
        <p:spPr bwMode="auto">
          <a:xfrm>
            <a:off x="2721321" y="1745449"/>
            <a:ext cx="1752600" cy="838200"/>
          </a:xfrm>
          <a:prstGeom prst="flowChartProcess">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dirty="0">
                <a:solidFill>
                  <a:schemeClr val="bg1"/>
                </a:solidFill>
              </a:rPr>
              <a:t>NBS</a:t>
            </a:r>
          </a:p>
        </p:txBody>
      </p:sp>
      <p:sp>
        <p:nvSpPr>
          <p:cNvPr id="15" name="Line 23"/>
          <p:cNvSpPr>
            <a:spLocks noChangeShapeType="1"/>
          </p:cNvSpPr>
          <p:nvPr/>
        </p:nvSpPr>
        <p:spPr bwMode="auto">
          <a:xfrm>
            <a:off x="8217246" y="2583649"/>
            <a:ext cx="1090104" cy="227271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27"/>
          <p:cNvSpPr txBox="1">
            <a:spLocks noChangeArrowheads="1"/>
          </p:cNvSpPr>
          <p:nvPr/>
        </p:nvSpPr>
        <p:spPr bwMode="auto">
          <a:xfrm>
            <a:off x="2416521" y="5638801"/>
            <a:ext cx="2362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46A59F"/>
                </a:solidFill>
                <a:latin typeface="+mn-lt"/>
              </a:rPr>
              <a:t>Healthcare Providers</a:t>
            </a:r>
          </a:p>
        </p:txBody>
      </p:sp>
      <p:sp>
        <p:nvSpPr>
          <p:cNvPr id="18" name="Line 23"/>
          <p:cNvSpPr>
            <a:spLocks noChangeShapeType="1"/>
          </p:cNvSpPr>
          <p:nvPr/>
        </p:nvSpPr>
        <p:spPr bwMode="auto">
          <a:xfrm flipH="1">
            <a:off x="7426914" y="2600117"/>
            <a:ext cx="180732" cy="248165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3"/>
          <p:cNvSpPr>
            <a:spLocks noChangeShapeType="1"/>
          </p:cNvSpPr>
          <p:nvPr/>
        </p:nvSpPr>
        <p:spPr bwMode="auto">
          <a:xfrm>
            <a:off x="5461831" y="2600119"/>
            <a:ext cx="1" cy="3359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17"/>
          <p:cNvSpPr>
            <a:spLocks noChangeShapeType="1"/>
          </p:cNvSpPr>
          <p:nvPr/>
        </p:nvSpPr>
        <p:spPr bwMode="auto">
          <a:xfrm flipH="1">
            <a:off x="6695254" y="2611803"/>
            <a:ext cx="347918" cy="104699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AutoShape 13"/>
          <p:cNvSpPr>
            <a:spLocks noChangeArrowheads="1"/>
          </p:cNvSpPr>
          <p:nvPr/>
        </p:nvSpPr>
        <p:spPr bwMode="auto">
          <a:xfrm>
            <a:off x="4701942" y="1745449"/>
            <a:ext cx="1752600" cy="838200"/>
          </a:xfrm>
          <a:prstGeom prst="flowChartProcess">
            <a:avLst/>
          </a:prstGeom>
          <a:solidFill>
            <a:srgbClr val="C00000"/>
          </a:solidFill>
          <a:ln w="9525">
            <a:solidFill>
              <a:schemeClr val="tx1"/>
            </a:solidFill>
            <a:miter lim="800000"/>
            <a:headEnd/>
            <a:tailEnd/>
          </a:ln>
          <a:effectLst/>
          <a:extLst/>
        </p:spPr>
        <p:txBody>
          <a:bodyPr anchor="ctr"/>
          <a:lstStyle/>
          <a:p>
            <a:pPr algn="ctr"/>
            <a:r>
              <a:rPr lang="en-US" dirty="0">
                <a:solidFill>
                  <a:schemeClr val="bg1"/>
                </a:solidFill>
              </a:rPr>
              <a:t>Clinical Chemistry</a:t>
            </a:r>
          </a:p>
        </p:txBody>
      </p:sp>
      <p:sp>
        <p:nvSpPr>
          <p:cNvPr id="29" name="AutoShape 13"/>
          <p:cNvSpPr>
            <a:spLocks noChangeArrowheads="1"/>
          </p:cNvSpPr>
          <p:nvPr/>
        </p:nvSpPr>
        <p:spPr bwMode="auto">
          <a:xfrm>
            <a:off x="6682563" y="1745449"/>
            <a:ext cx="1752600" cy="838200"/>
          </a:xfrm>
          <a:prstGeom prst="flowChartProcess">
            <a:avLst/>
          </a:prstGeom>
          <a:gradFill flip="none" rotWithShape="1">
            <a:gsLst>
              <a:gs pos="0">
                <a:schemeClr val="accent1">
                  <a:lumMod val="5000"/>
                  <a:lumOff val="95000"/>
                </a:schemeClr>
              </a:gs>
              <a:gs pos="100000">
                <a:schemeClr val="accent1">
                  <a:lumMod val="75000"/>
                </a:schemeClr>
              </a:gs>
              <a:gs pos="0">
                <a:srgbClr val="9CD45E"/>
              </a:gs>
              <a:gs pos="75200">
                <a:schemeClr val="accent1">
                  <a:lumMod val="75000"/>
                </a:schemeClr>
              </a:gs>
              <a:gs pos="100000">
                <a:schemeClr val="accent1">
                  <a:lumMod val="30000"/>
                  <a:lumOff val="70000"/>
                </a:schemeClr>
              </a:gs>
            </a:gsLst>
            <a:lin ang="10800000" scaled="1"/>
            <a:tileRect/>
          </a:gradFill>
          <a:ln w="9525">
            <a:solidFill>
              <a:schemeClr val="tx1"/>
            </a:solidFill>
            <a:miter lim="800000"/>
            <a:headEnd/>
            <a:tailEnd/>
          </a:ln>
          <a:effectLst/>
          <a:extLst/>
        </p:spPr>
        <p:txBody>
          <a:bodyPr anchor="ctr"/>
          <a:lstStyle/>
          <a:p>
            <a:pPr algn="ctr"/>
            <a:r>
              <a:rPr lang="en-US" sz="2000" dirty="0">
                <a:solidFill>
                  <a:schemeClr val="bg1"/>
                </a:solidFill>
              </a:rPr>
              <a:t>Microbiology / Emergency Prep</a:t>
            </a:r>
          </a:p>
        </p:txBody>
      </p:sp>
      <p:sp>
        <p:nvSpPr>
          <p:cNvPr id="30" name="AutoShape 13"/>
          <p:cNvSpPr>
            <a:spLocks noChangeArrowheads="1"/>
          </p:cNvSpPr>
          <p:nvPr/>
        </p:nvSpPr>
        <p:spPr bwMode="auto">
          <a:xfrm>
            <a:off x="8620643" y="1745449"/>
            <a:ext cx="1752600" cy="838200"/>
          </a:xfrm>
          <a:prstGeom prst="flowChartProcess">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1600" dirty="0">
                <a:solidFill>
                  <a:schemeClr val="bg1"/>
                </a:solidFill>
              </a:rPr>
              <a:t>Environmental</a:t>
            </a:r>
          </a:p>
        </p:txBody>
      </p:sp>
      <p:cxnSp>
        <p:nvCxnSpPr>
          <p:cNvPr id="31" name="Straight Arrow Connector 30"/>
          <p:cNvCxnSpPr/>
          <p:nvPr/>
        </p:nvCxnSpPr>
        <p:spPr>
          <a:xfrm flipH="1">
            <a:off x="3188046" y="2583650"/>
            <a:ext cx="381000" cy="1636863"/>
          </a:xfrm>
          <a:prstGeom prst="straightConnector1">
            <a:avLst/>
          </a:prstGeom>
          <a:ln>
            <a:solidFill>
              <a:schemeClr val="tx1"/>
            </a:solidFill>
            <a:headEnd type="triangle"/>
            <a:tailEnd type="triangle"/>
          </a:ln>
        </p:spPr>
        <p:style>
          <a:lnRef idx="2">
            <a:schemeClr val="dk1"/>
          </a:lnRef>
          <a:fillRef idx="0">
            <a:schemeClr val="dk1"/>
          </a:fillRef>
          <a:effectRef idx="1">
            <a:schemeClr val="dk1"/>
          </a:effectRef>
          <a:fontRef idx="minor">
            <a:schemeClr val="tx1"/>
          </a:fontRef>
        </p:style>
      </p:cxn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8590" y="4856360"/>
            <a:ext cx="1504950" cy="733425"/>
          </a:xfrm>
          <a:prstGeom prst="rect">
            <a:avLst/>
          </a:prstGeom>
        </p:spPr>
      </p:pic>
      <p:pic>
        <p:nvPicPr>
          <p:cNvPr id="33" name="Picture 4" descr="Logo: eLEXNET - electronic laboratory exchange network">
            <a:hlinkClick r:id="rId5" tooltip="eLEXNET Hom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0699" y="5081769"/>
            <a:ext cx="2124465" cy="553559"/>
          </a:xfrm>
          <a:prstGeom prst="rect">
            <a:avLst/>
          </a:prstGeom>
          <a:noFill/>
          <a:extLst>
            <a:ext uri="{909E8E84-426E-40DD-AFC4-6F175D3DCCD1}">
              <a14:hiddenFill xmlns:a14="http://schemas.microsoft.com/office/drawing/2010/main">
                <a:solidFill>
                  <a:srgbClr val="FFFFFF"/>
                </a:solidFill>
              </a14:hiddenFill>
            </a:ext>
          </a:extLst>
        </p:spPr>
      </p:pic>
      <p:sp>
        <p:nvSpPr>
          <p:cNvPr id="34" name="Line 23"/>
          <p:cNvSpPr>
            <a:spLocks noChangeShapeType="1"/>
          </p:cNvSpPr>
          <p:nvPr/>
        </p:nvSpPr>
        <p:spPr bwMode="auto">
          <a:xfrm flipH="1">
            <a:off x="7490976" y="2611803"/>
            <a:ext cx="1495583" cy="24864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Text Box 27"/>
          <p:cNvSpPr txBox="1">
            <a:spLocks noChangeArrowheads="1"/>
          </p:cNvSpPr>
          <p:nvPr/>
        </p:nvSpPr>
        <p:spPr bwMode="auto">
          <a:xfrm>
            <a:off x="4501233" y="2875530"/>
            <a:ext cx="1864658"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000" dirty="0">
                <a:solidFill>
                  <a:srgbClr val="002060"/>
                </a:solidFill>
              </a:rPr>
              <a:t>DSHS Childhood Lead Poisoning Prevention</a:t>
            </a:r>
          </a:p>
        </p:txBody>
      </p:sp>
      <p:cxnSp>
        <p:nvCxnSpPr>
          <p:cNvPr id="36" name="Straight Arrow Connector 35"/>
          <p:cNvCxnSpPr/>
          <p:nvPr/>
        </p:nvCxnSpPr>
        <p:spPr>
          <a:xfrm flipH="1">
            <a:off x="9722085" y="2583650"/>
            <a:ext cx="12768" cy="676169"/>
          </a:xfrm>
          <a:prstGeom prst="straightConnector1">
            <a:avLst/>
          </a:prstGeom>
          <a:ln>
            <a:solidFill>
              <a:schemeClr val="tx1"/>
            </a:solidFill>
            <a:headEnd type="triangle"/>
            <a:tailEnd type="triangle"/>
          </a:ln>
        </p:spPr>
        <p:style>
          <a:lnRef idx="2">
            <a:schemeClr val="dk1"/>
          </a:lnRef>
          <a:fillRef idx="0">
            <a:schemeClr val="dk1"/>
          </a:fillRef>
          <a:effectRef idx="1">
            <a:schemeClr val="dk1"/>
          </a:effectRef>
          <a:fontRef idx="minor">
            <a:schemeClr val="tx1"/>
          </a:fontRef>
        </p:style>
      </p:cxnSp>
      <p:sp>
        <p:nvSpPr>
          <p:cNvPr id="37" name="Line 23"/>
          <p:cNvSpPr>
            <a:spLocks noChangeShapeType="1"/>
          </p:cNvSpPr>
          <p:nvPr/>
        </p:nvSpPr>
        <p:spPr bwMode="auto">
          <a:xfrm flipV="1">
            <a:off x="4114800" y="4300537"/>
            <a:ext cx="1794843" cy="55582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8477" y="3676979"/>
            <a:ext cx="1049074" cy="771378"/>
          </a:xfrm>
          <a:prstGeom prst="rect">
            <a:avLst/>
          </a:prstGeom>
        </p:spPr>
      </p:pic>
      <p:pic>
        <p:nvPicPr>
          <p:cNvPr id="39" name="Picture 38"/>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768642" y="3255696"/>
            <a:ext cx="1826882" cy="305117"/>
          </a:xfrm>
          <a:prstGeom prst="rect">
            <a:avLst/>
          </a:prstGeom>
        </p:spPr>
      </p:pic>
      <p:sp>
        <p:nvSpPr>
          <p:cNvPr id="40" name="Line 23"/>
          <p:cNvSpPr>
            <a:spLocks noChangeShapeType="1"/>
          </p:cNvSpPr>
          <p:nvPr/>
        </p:nvSpPr>
        <p:spPr bwMode="auto">
          <a:xfrm flipV="1">
            <a:off x="3727871" y="3355662"/>
            <a:ext cx="1410253" cy="11327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41" name="Straight Arrow Connector 40"/>
          <p:cNvCxnSpPr/>
          <p:nvPr/>
        </p:nvCxnSpPr>
        <p:spPr>
          <a:xfrm flipH="1">
            <a:off x="3444631" y="2572688"/>
            <a:ext cx="1269125" cy="1821457"/>
          </a:xfrm>
          <a:prstGeom prst="straightConnector1">
            <a:avLst/>
          </a:prstGeom>
          <a:ln>
            <a:solidFill>
              <a:schemeClr val="tx1"/>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4" idx="2"/>
          </p:cNvCxnSpPr>
          <p:nvPr/>
        </p:nvCxnSpPr>
        <p:spPr>
          <a:xfrm>
            <a:off x="3597621" y="2583649"/>
            <a:ext cx="2312022" cy="1302551"/>
          </a:xfrm>
          <a:prstGeom prst="straightConnector1">
            <a:avLst/>
          </a:prstGeom>
          <a:ln>
            <a:solidFill>
              <a:schemeClr val="tx1"/>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p:cNvCxnSpPr>
            <a:endCxn id="33" idx="0"/>
          </p:cNvCxnSpPr>
          <p:nvPr/>
        </p:nvCxnSpPr>
        <p:spPr>
          <a:xfrm>
            <a:off x="6570870" y="4493348"/>
            <a:ext cx="802062" cy="588421"/>
          </a:xfrm>
          <a:prstGeom prst="straightConnector1">
            <a:avLst/>
          </a:prstGeom>
          <a:ln>
            <a:solidFill>
              <a:schemeClr val="tx1"/>
            </a:solidFill>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08528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524001" y="635000"/>
            <a:ext cx="9143998" cy="482030"/>
          </a:xfrm>
        </p:spPr>
        <p:txBody>
          <a:bodyPr/>
          <a:lstStyle/>
          <a:p>
            <a:r>
              <a:rPr lang="en-US" dirty="0" smtClean="0"/>
              <a:t>Hospital Spider Web</a:t>
            </a:r>
            <a:endParaRPr lang="en-US" dirty="0"/>
          </a:p>
          <a:p>
            <a:endParaRPr lang="en-US" dirty="0"/>
          </a:p>
        </p:txBody>
      </p:sp>
      <p:sp>
        <p:nvSpPr>
          <p:cNvPr id="13" name="AutoShape 13"/>
          <p:cNvSpPr>
            <a:spLocks noChangeArrowheads="1"/>
          </p:cNvSpPr>
          <p:nvPr/>
        </p:nvSpPr>
        <p:spPr bwMode="auto">
          <a:xfrm>
            <a:off x="2353141" y="1763294"/>
            <a:ext cx="1333695" cy="833712"/>
          </a:xfrm>
          <a:prstGeom prst="flowChartProcess">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Laboratory</a:t>
            </a:r>
            <a:endParaRPr lang="en-US" sz="1600" dirty="0">
              <a:solidFill>
                <a:schemeClr val="bg1"/>
              </a:solidFill>
            </a:endParaRPr>
          </a:p>
        </p:txBody>
      </p:sp>
      <p:sp>
        <p:nvSpPr>
          <p:cNvPr id="14" name="AutoShape 13"/>
          <p:cNvSpPr>
            <a:spLocks noChangeArrowheads="1"/>
          </p:cNvSpPr>
          <p:nvPr/>
        </p:nvSpPr>
        <p:spPr bwMode="auto">
          <a:xfrm>
            <a:off x="3897773" y="1746628"/>
            <a:ext cx="1305978" cy="839210"/>
          </a:xfrm>
          <a:prstGeom prst="flowChartProcess">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EHDI</a:t>
            </a:r>
            <a:endParaRPr lang="en-US" dirty="0">
              <a:solidFill>
                <a:schemeClr val="bg1"/>
              </a:solidFill>
            </a:endParaRPr>
          </a:p>
        </p:txBody>
      </p:sp>
      <p:cxnSp>
        <p:nvCxnSpPr>
          <p:cNvPr id="15" name="Straight Arrow Connector 14"/>
          <p:cNvCxnSpPr/>
          <p:nvPr/>
        </p:nvCxnSpPr>
        <p:spPr>
          <a:xfrm>
            <a:off x="3228306" y="2593299"/>
            <a:ext cx="1734084" cy="1787468"/>
          </a:xfrm>
          <a:prstGeom prst="straightConnector1">
            <a:avLst/>
          </a:prstGeom>
          <a:ln>
            <a:solidFill>
              <a:schemeClr val="tx1"/>
            </a:solidFill>
            <a:headEnd type="triangle"/>
            <a:tailEnd type="triangle"/>
          </a:ln>
        </p:spPr>
        <p:style>
          <a:lnRef idx="2">
            <a:schemeClr val="dk1"/>
          </a:lnRef>
          <a:fillRef idx="0">
            <a:schemeClr val="dk1"/>
          </a:fillRef>
          <a:effectRef idx="1">
            <a:schemeClr val="dk1"/>
          </a:effectRef>
          <a:fontRef idx="minor">
            <a:schemeClr val="tx1"/>
          </a:fontRef>
        </p:style>
      </p:cxnSp>
      <p:sp>
        <p:nvSpPr>
          <p:cNvPr id="16" name="Line 23"/>
          <p:cNvSpPr>
            <a:spLocks noChangeShapeType="1"/>
          </p:cNvSpPr>
          <p:nvPr/>
        </p:nvSpPr>
        <p:spPr bwMode="auto">
          <a:xfrm flipV="1">
            <a:off x="6107458" y="2577389"/>
            <a:ext cx="0" cy="16715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AutoShape 13"/>
          <p:cNvSpPr>
            <a:spLocks noChangeArrowheads="1"/>
          </p:cNvSpPr>
          <p:nvPr/>
        </p:nvSpPr>
        <p:spPr bwMode="auto">
          <a:xfrm>
            <a:off x="5410200" y="1752600"/>
            <a:ext cx="1343434" cy="838200"/>
          </a:xfrm>
          <a:prstGeom prst="flowChartProcess">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CCHD</a:t>
            </a:r>
            <a:endParaRPr lang="en-US" dirty="0">
              <a:solidFill>
                <a:schemeClr val="bg1"/>
              </a:solidFill>
            </a:endParaRPr>
          </a:p>
        </p:txBody>
      </p:sp>
      <p:sp>
        <p:nvSpPr>
          <p:cNvPr id="21" name="AutoShape 13"/>
          <p:cNvSpPr>
            <a:spLocks noChangeArrowheads="1"/>
          </p:cNvSpPr>
          <p:nvPr/>
        </p:nvSpPr>
        <p:spPr bwMode="auto">
          <a:xfrm>
            <a:off x="6960083" y="1770963"/>
            <a:ext cx="1429976" cy="838200"/>
          </a:xfrm>
          <a:prstGeom prst="flowChartProcess">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dirty="0" smtClean="0">
                <a:solidFill>
                  <a:schemeClr val="bg1"/>
                </a:solidFill>
              </a:rPr>
              <a:t>Immunizations</a:t>
            </a:r>
            <a:endParaRPr lang="en-US" sz="1300" dirty="0">
              <a:solidFill>
                <a:schemeClr val="bg1"/>
              </a:solidFill>
            </a:endParaRPr>
          </a:p>
        </p:txBody>
      </p:sp>
      <p:sp>
        <p:nvSpPr>
          <p:cNvPr id="22" name="AutoShape 13"/>
          <p:cNvSpPr>
            <a:spLocks noChangeArrowheads="1"/>
          </p:cNvSpPr>
          <p:nvPr/>
        </p:nvSpPr>
        <p:spPr bwMode="auto">
          <a:xfrm>
            <a:off x="8596508" y="1793597"/>
            <a:ext cx="1752600" cy="838200"/>
          </a:xfrm>
          <a:prstGeom prst="flowChartProcess">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Vital Statistics</a:t>
            </a:r>
            <a:endParaRPr lang="en-US" dirty="0">
              <a:solidFill>
                <a:schemeClr val="bg1"/>
              </a:solidFill>
            </a:endParaRPr>
          </a:p>
        </p:txBody>
      </p:sp>
      <p:sp>
        <p:nvSpPr>
          <p:cNvPr id="23" name="Line 23"/>
          <p:cNvSpPr>
            <a:spLocks noChangeShapeType="1"/>
          </p:cNvSpPr>
          <p:nvPr/>
        </p:nvSpPr>
        <p:spPr bwMode="auto">
          <a:xfrm flipH="1" flipV="1">
            <a:off x="4503859" y="2585837"/>
            <a:ext cx="957424" cy="17174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Line 23"/>
          <p:cNvSpPr>
            <a:spLocks noChangeShapeType="1"/>
          </p:cNvSpPr>
          <p:nvPr/>
        </p:nvSpPr>
        <p:spPr bwMode="auto">
          <a:xfrm flipV="1">
            <a:off x="6561259" y="2609162"/>
            <a:ext cx="1143000" cy="16941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Line 23"/>
          <p:cNvSpPr>
            <a:spLocks noChangeShapeType="1"/>
          </p:cNvSpPr>
          <p:nvPr/>
        </p:nvSpPr>
        <p:spPr bwMode="auto">
          <a:xfrm flipV="1">
            <a:off x="7207435" y="2631796"/>
            <a:ext cx="2173224" cy="16714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AutoShape 13"/>
          <p:cNvSpPr>
            <a:spLocks noChangeArrowheads="1"/>
          </p:cNvSpPr>
          <p:nvPr/>
        </p:nvSpPr>
        <p:spPr bwMode="auto">
          <a:xfrm>
            <a:off x="2402264" y="2343891"/>
            <a:ext cx="282403" cy="159551"/>
          </a:xfrm>
          <a:prstGeom prst="flowChartProcess">
            <a:avLst/>
          </a:prstGeom>
          <a:solidFill>
            <a:srgbClr val="003399"/>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 dirty="0" smtClean="0">
                <a:solidFill>
                  <a:schemeClr val="bg1"/>
                </a:solidFill>
              </a:rPr>
              <a:t>NBS</a:t>
            </a:r>
            <a:endParaRPr lang="en-US" sz="400" dirty="0">
              <a:solidFill>
                <a:schemeClr val="bg1"/>
              </a:solidFill>
            </a:endParaRPr>
          </a:p>
        </p:txBody>
      </p:sp>
      <p:sp>
        <p:nvSpPr>
          <p:cNvPr id="27" name="AutoShape 13"/>
          <p:cNvSpPr>
            <a:spLocks noChangeArrowheads="1"/>
          </p:cNvSpPr>
          <p:nvPr/>
        </p:nvSpPr>
        <p:spPr bwMode="auto">
          <a:xfrm>
            <a:off x="2713312" y="2343890"/>
            <a:ext cx="296151" cy="159551"/>
          </a:xfrm>
          <a:prstGeom prst="flowChartProcess">
            <a:avLst/>
          </a:prstGeom>
          <a:solidFill>
            <a:srgbClr val="C00000"/>
          </a:solidFill>
          <a:ln w="9525">
            <a:solidFill>
              <a:schemeClr val="bg1"/>
            </a:solidFill>
            <a:miter lim="800000"/>
            <a:headEnd/>
            <a:tailEnd/>
          </a:ln>
          <a:effectLs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 dirty="0" smtClean="0">
                <a:solidFill>
                  <a:schemeClr val="bg1"/>
                </a:solidFill>
              </a:rPr>
              <a:t>Clinical </a:t>
            </a:r>
            <a:endParaRPr lang="en-US" sz="400" dirty="0">
              <a:solidFill>
                <a:schemeClr val="bg1"/>
              </a:solidFill>
            </a:endParaRPr>
          </a:p>
        </p:txBody>
      </p:sp>
      <p:sp>
        <p:nvSpPr>
          <p:cNvPr id="34" name="AutoShape 13"/>
          <p:cNvSpPr>
            <a:spLocks noChangeArrowheads="1"/>
          </p:cNvSpPr>
          <p:nvPr/>
        </p:nvSpPr>
        <p:spPr bwMode="auto">
          <a:xfrm>
            <a:off x="3044838" y="2343889"/>
            <a:ext cx="298849" cy="159551"/>
          </a:xfrm>
          <a:prstGeom prst="flowChartProcess">
            <a:avLst/>
          </a:prstGeom>
          <a:gradFill flip="none" rotWithShape="1">
            <a:gsLst>
              <a:gs pos="0">
                <a:schemeClr val="accent1">
                  <a:lumMod val="5000"/>
                  <a:lumOff val="95000"/>
                </a:schemeClr>
              </a:gs>
              <a:gs pos="100000">
                <a:schemeClr val="accent1">
                  <a:lumMod val="75000"/>
                </a:schemeClr>
              </a:gs>
              <a:gs pos="0">
                <a:srgbClr val="9CD45E"/>
              </a:gs>
              <a:gs pos="75200">
                <a:schemeClr val="accent1">
                  <a:lumMod val="75000"/>
                </a:schemeClr>
              </a:gs>
              <a:gs pos="100000">
                <a:schemeClr val="accent1">
                  <a:lumMod val="30000"/>
                  <a:lumOff val="70000"/>
                </a:schemeClr>
              </a:gs>
            </a:gsLst>
            <a:lin ang="10800000" scaled="1"/>
            <a:tileRect/>
          </a:gradFill>
          <a:ln w="9525">
            <a:solidFill>
              <a:schemeClr val="bg1"/>
            </a:solidFill>
            <a:miter lim="800000"/>
            <a:headEnd/>
            <a:tailEnd/>
          </a:ln>
          <a:effectLs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 dirty="0" smtClean="0">
                <a:solidFill>
                  <a:schemeClr val="bg1"/>
                </a:solidFill>
              </a:rPr>
              <a:t>Micro</a:t>
            </a:r>
            <a:endParaRPr lang="en-US" sz="400" dirty="0">
              <a:solidFill>
                <a:schemeClr val="bg1"/>
              </a:solidFill>
            </a:endParaRPr>
          </a:p>
        </p:txBody>
      </p:sp>
      <p:sp>
        <p:nvSpPr>
          <p:cNvPr id="35" name="AutoShape 13"/>
          <p:cNvSpPr>
            <a:spLocks noChangeArrowheads="1"/>
          </p:cNvSpPr>
          <p:nvPr/>
        </p:nvSpPr>
        <p:spPr bwMode="auto">
          <a:xfrm>
            <a:off x="3376364" y="2343889"/>
            <a:ext cx="282403" cy="159551"/>
          </a:xfrm>
          <a:prstGeom prst="flowChartProcess">
            <a:avLst/>
          </a:prstGeom>
          <a:solidFill>
            <a:srgbClr val="003399"/>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 dirty="0" err="1" smtClean="0">
                <a:solidFill>
                  <a:schemeClr val="bg1"/>
                </a:solidFill>
              </a:rPr>
              <a:t>Env</a:t>
            </a:r>
            <a:r>
              <a:rPr lang="en-US" sz="400" dirty="0" smtClean="0">
                <a:solidFill>
                  <a:schemeClr val="bg1"/>
                </a:solidFill>
              </a:rPr>
              <a:t>.</a:t>
            </a:r>
            <a:endParaRPr lang="en-US" sz="400" dirty="0">
              <a:solidFill>
                <a:schemeClr val="bg1"/>
              </a:solidFill>
            </a:endParaRPr>
          </a:p>
        </p:txBody>
      </p:sp>
      <p:cxnSp>
        <p:nvCxnSpPr>
          <p:cNvPr id="36" name="Straight Arrow Connector 35"/>
          <p:cNvCxnSpPr/>
          <p:nvPr/>
        </p:nvCxnSpPr>
        <p:spPr>
          <a:xfrm>
            <a:off x="3433118" y="2597918"/>
            <a:ext cx="1734084" cy="1787468"/>
          </a:xfrm>
          <a:prstGeom prst="straightConnector1">
            <a:avLst/>
          </a:prstGeom>
          <a:ln>
            <a:solidFill>
              <a:schemeClr val="tx1"/>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a:off x="3326170" y="2593299"/>
            <a:ext cx="1734084" cy="1787468"/>
          </a:xfrm>
          <a:prstGeom prst="straightConnector1">
            <a:avLst/>
          </a:prstGeom>
          <a:ln>
            <a:solidFill>
              <a:schemeClr val="tx1"/>
            </a:solidFill>
            <a:headEnd type="triangle"/>
            <a:tailEnd type="triangle"/>
          </a:ln>
        </p:spPr>
        <p:style>
          <a:lnRef idx="2">
            <a:schemeClr val="dk1"/>
          </a:lnRef>
          <a:fillRef idx="0">
            <a:schemeClr val="dk1"/>
          </a:fillRef>
          <a:effectRef idx="1">
            <a:schemeClr val="dk1"/>
          </a:effectRef>
          <a:fontRef idx="minor">
            <a:schemeClr val="tx1"/>
          </a:fontRef>
        </p:style>
      </p:cxnSp>
      <p:sp>
        <p:nvSpPr>
          <p:cNvPr id="38" name="Line 23"/>
          <p:cNvSpPr>
            <a:spLocks noChangeShapeType="1"/>
          </p:cNvSpPr>
          <p:nvPr/>
        </p:nvSpPr>
        <p:spPr bwMode="auto">
          <a:xfrm flipH="1" flipV="1">
            <a:off x="3686516" y="4279130"/>
            <a:ext cx="1141596" cy="419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AutoShape 13"/>
          <p:cNvSpPr>
            <a:spLocks noChangeArrowheads="1"/>
          </p:cNvSpPr>
          <p:nvPr/>
        </p:nvSpPr>
        <p:spPr bwMode="auto">
          <a:xfrm>
            <a:off x="2351084" y="3860030"/>
            <a:ext cx="1327425" cy="838200"/>
          </a:xfrm>
          <a:prstGeom prst="flowChartProcess">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Cancer Registry</a:t>
            </a:r>
            <a:endParaRPr lang="en-US" dirty="0">
              <a:solidFill>
                <a:schemeClr val="bg1"/>
              </a:solidFill>
            </a:endParaRPr>
          </a:p>
        </p:txBody>
      </p:sp>
      <p:sp>
        <p:nvSpPr>
          <p:cNvPr id="40" name="AutoShape 13"/>
          <p:cNvSpPr>
            <a:spLocks noChangeArrowheads="1"/>
          </p:cNvSpPr>
          <p:nvPr/>
        </p:nvSpPr>
        <p:spPr bwMode="auto">
          <a:xfrm>
            <a:off x="2356709" y="5127859"/>
            <a:ext cx="1329807" cy="838200"/>
          </a:xfrm>
          <a:prstGeom prst="flowChartProcess">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Birth Defects</a:t>
            </a:r>
            <a:endParaRPr lang="en-US" dirty="0">
              <a:solidFill>
                <a:schemeClr val="bg1"/>
              </a:solidFill>
            </a:endParaRPr>
          </a:p>
        </p:txBody>
      </p:sp>
      <p:sp>
        <p:nvSpPr>
          <p:cNvPr id="41" name="Line 23"/>
          <p:cNvSpPr>
            <a:spLocks noChangeShapeType="1"/>
          </p:cNvSpPr>
          <p:nvPr/>
        </p:nvSpPr>
        <p:spPr bwMode="auto">
          <a:xfrm flipH="1">
            <a:off x="3686516" y="5210772"/>
            <a:ext cx="1141596" cy="3335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42" name="Picture 41"/>
          <p:cNvPicPr>
            <a:picLocks noChangeAspect="1"/>
          </p:cNvPicPr>
          <p:nvPr/>
        </p:nvPicPr>
        <p:blipFill>
          <a:blip r:embed="rId3"/>
          <a:stretch>
            <a:fillRect/>
          </a:stretch>
        </p:blipFill>
        <p:spPr>
          <a:xfrm>
            <a:off x="5029077" y="4288848"/>
            <a:ext cx="2440317" cy="1390357"/>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8308" y="4878130"/>
            <a:ext cx="1049074" cy="771378"/>
          </a:xfrm>
          <a:prstGeom prst="rect">
            <a:avLst/>
          </a:prstGeom>
        </p:spPr>
      </p:pic>
      <p:sp>
        <p:nvSpPr>
          <p:cNvPr id="44" name="AutoShape 13"/>
          <p:cNvSpPr>
            <a:spLocks noChangeArrowheads="1"/>
          </p:cNvSpPr>
          <p:nvPr/>
        </p:nvSpPr>
        <p:spPr bwMode="auto">
          <a:xfrm>
            <a:off x="9095629" y="2891601"/>
            <a:ext cx="1752600" cy="838200"/>
          </a:xfrm>
          <a:prstGeom prst="flowChartProcess">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Lead </a:t>
            </a:r>
            <a:r>
              <a:rPr lang="en-US" dirty="0">
                <a:solidFill>
                  <a:schemeClr val="bg1"/>
                </a:solidFill>
              </a:rPr>
              <a:t>Poisoning Prevention</a:t>
            </a:r>
          </a:p>
        </p:txBody>
      </p:sp>
      <p:sp>
        <p:nvSpPr>
          <p:cNvPr id="45" name="Line 23"/>
          <p:cNvSpPr>
            <a:spLocks noChangeShapeType="1"/>
          </p:cNvSpPr>
          <p:nvPr/>
        </p:nvSpPr>
        <p:spPr bwMode="auto">
          <a:xfrm flipV="1">
            <a:off x="7469393" y="3729800"/>
            <a:ext cx="1626235" cy="96843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Line 23"/>
          <p:cNvSpPr>
            <a:spLocks noChangeShapeType="1"/>
          </p:cNvSpPr>
          <p:nvPr/>
        </p:nvSpPr>
        <p:spPr bwMode="auto">
          <a:xfrm>
            <a:off x="7438160" y="5247560"/>
            <a:ext cx="1800148" cy="97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321981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Hexagon 36"/>
          <p:cNvSpPr/>
          <p:nvPr/>
        </p:nvSpPr>
        <p:spPr>
          <a:xfrm>
            <a:off x="6400801" y="1968759"/>
            <a:ext cx="618575" cy="53298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 name="Slide Number Placeholder 1"/>
          <p:cNvSpPr>
            <a:spLocks noGrp="1"/>
          </p:cNvSpPr>
          <p:nvPr>
            <p:ph type="sldNum" sz="quarter" idx="12"/>
          </p:nvPr>
        </p:nvSpPr>
        <p:spPr/>
        <p:txBody>
          <a:bodyPr/>
          <a:lstStyle/>
          <a:p>
            <a:pPr>
              <a:defRPr/>
            </a:pPr>
            <a:fld id="{A06A56FA-4A2E-4265-97D3-366B77890B2E}" type="slidenum">
              <a:rPr lang="en-US" smtClean="0"/>
              <a:pPr>
                <a:defRPr/>
              </a:pPr>
              <a:t>37</a:t>
            </a:fld>
            <a:endParaRPr lang="en-US"/>
          </a:p>
        </p:txBody>
      </p:sp>
      <p:grpSp>
        <p:nvGrpSpPr>
          <p:cNvPr id="24" name="Group 23"/>
          <p:cNvGrpSpPr/>
          <p:nvPr/>
        </p:nvGrpSpPr>
        <p:grpSpPr>
          <a:xfrm rot="20257600">
            <a:off x="4418915" y="609028"/>
            <a:ext cx="6032217" cy="5356166"/>
            <a:chOff x="3527736" y="766586"/>
            <a:chExt cx="5030979" cy="4750888"/>
          </a:xfrm>
        </p:grpSpPr>
        <p:sp>
          <p:nvSpPr>
            <p:cNvPr id="25" name="Freeform 24"/>
            <p:cNvSpPr/>
            <p:nvPr/>
          </p:nvSpPr>
          <p:spPr>
            <a:xfrm rot="1342400">
              <a:off x="6573686" y="903810"/>
              <a:ext cx="908415" cy="908415"/>
            </a:xfrm>
            <a:custGeom>
              <a:avLst/>
              <a:gdLst>
                <a:gd name="connsiteX0" fmla="*/ 0 w 908415"/>
                <a:gd name="connsiteY0" fmla="*/ 0 h 908415"/>
                <a:gd name="connsiteX1" fmla="*/ 908415 w 908415"/>
                <a:gd name="connsiteY1" fmla="*/ 0 h 908415"/>
                <a:gd name="connsiteX2" fmla="*/ 908415 w 908415"/>
                <a:gd name="connsiteY2" fmla="*/ 908415 h 908415"/>
                <a:gd name="connsiteX3" fmla="*/ 0 w 908415"/>
                <a:gd name="connsiteY3" fmla="*/ 908415 h 908415"/>
                <a:gd name="connsiteX4" fmla="*/ 0 w 908415"/>
                <a:gd name="connsiteY4" fmla="*/ 0 h 90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415" h="908415">
                  <a:moveTo>
                    <a:pt x="0" y="0"/>
                  </a:moveTo>
                  <a:lnTo>
                    <a:pt x="908415" y="0"/>
                  </a:lnTo>
                  <a:lnTo>
                    <a:pt x="908415" y="908415"/>
                  </a:lnTo>
                  <a:lnTo>
                    <a:pt x="0" y="908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b="1" dirty="0">
                  <a:solidFill>
                    <a:schemeClr val="accent6"/>
                  </a:solidFill>
                </a:rPr>
                <a:t>Parse</a:t>
              </a:r>
            </a:p>
          </p:txBody>
        </p:sp>
        <p:sp>
          <p:nvSpPr>
            <p:cNvPr id="26" name="Circular Arrow 25"/>
            <p:cNvSpPr/>
            <p:nvPr/>
          </p:nvSpPr>
          <p:spPr>
            <a:xfrm>
              <a:off x="3856640" y="921832"/>
              <a:ext cx="4439772" cy="4439772"/>
            </a:xfrm>
            <a:prstGeom prst="circularArrow">
              <a:avLst>
                <a:gd name="adj1" fmla="val 3990"/>
                <a:gd name="adj2" fmla="val 250290"/>
                <a:gd name="adj3" fmla="val 20573170"/>
                <a:gd name="adj4" fmla="val 18982995"/>
                <a:gd name="adj5" fmla="val 4655"/>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7" name="Freeform 26"/>
            <p:cNvSpPr/>
            <p:nvPr/>
          </p:nvSpPr>
          <p:spPr>
            <a:xfrm rot="1342400">
              <a:off x="7650300" y="2687510"/>
              <a:ext cx="908415" cy="908415"/>
            </a:xfrm>
            <a:custGeom>
              <a:avLst/>
              <a:gdLst>
                <a:gd name="connsiteX0" fmla="*/ 0 w 908415"/>
                <a:gd name="connsiteY0" fmla="*/ 0 h 908415"/>
                <a:gd name="connsiteX1" fmla="*/ 908415 w 908415"/>
                <a:gd name="connsiteY1" fmla="*/ 0 h 908415"/>
                <a:gd name="connsiteX2" fmla="*/ 908415 w 908415"/>
                <a:gd name="connsiteY2" fmla="*/ 908415 h 908415"/>
                <a:gd name="connsiteX3" fmla="*/ 0 w 908415"/>
                <a:gd name="connsiteY3" fmla="*/ 908415 h 908415"/>
                <a:gd name="connsiteX4" fmla="*/ 0 w 908415"/>
                <a:gd name="connsiteY4" fmla="*/ 0 h 90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415" h="908415">
                  <a:moveTo>
                    <a:pt x="0" y="0"/>
                  </a:moveTo>
                  <a:lnTo>
                    <a:pt x="908415" y="0"/>
                  </a:lnTo>
                  <a:lnTo>
                    <a:pt x="908415" y="908415"/>
                  </a:lnTo>
                  <a:lnTo>
                    <a:pt x="0" y="908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b="1" dirty="0">
                  <a:solidFill>
                    <a:schemeClr val="accent2"/>
                  </a:solidFill>
                </a:rPr>
                <a:t>Prepare</a:t>
              </a:r>
            </a:p>
          </p:txBody>
        </p:sp>
        <p:sp>
          <p:nvSpPr>
            <p:cNvPr id="28" name="Circular Arrow 27"/>
            <p:cNvSpPr/>
            <p:nvPr/>
          </p:nvSpPr>
          <p:spPr>
            <a:xfrm>
              <a:off x="3856640" y="921831"/>
              <a:ext cx="4439772" cy="4439772"/>
            </a:xfrm>
            <a:prstGeom prst="circularArrow">
              <a:avLst>
                <a:gd name="adj1" fmla="val 3990"/>
                <a:gd name="adj2" fmla="val 250290"/>
                <a:gd name="adj3" fmla="val 2366715"/>
                <a:gd name="adj4" fmla="val 776540"/>
                <a:gd name="adj5" fmla="val 4655"/>
              </a:avLst>
            </a:prstGeom>
            <a:solidFill>
              <a:schemeClr val="accent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9" name="Freeform 28"/>
            <p:cNvSpPr/>
            <p:nvPr/>
          </p:nvSpPr>
          <p:spPr>
            <a:xfrm rot="1342400">
              <a:off x="6836284" y="4609059"/>
              <a:ext cx="1013992" cy="908415"/>
            </a:xfrm>
            <a:custGeom>
              <a:avLst/>
              <a:gdLst>
                <a:gd name="connsiteX0" fmla="*/ 0 w 908415"/>
                <a:gd name="connsiteY0" fmla="*/ 0 h 908415"/>
                <a:gd name="connsiteX1" fmla="*/ 908415 w 908415"/>
                <a:gd name="connsiteY1" fmla="*/ 0 h 908415"/>
                <a:gd name="connsiteX2" fmla="*/ 908415 w 908415"/>
                <a:gd name="connsiteY2" fmla="*/ 908415 h 908415"/>
                <a:gd name="connsiteX3" fmla="*/ 0 w 908415"/>
                <a:gd name="connsiteY3" fmla="*/ 908415 h 908415"/>
                <a:gd name="connsiteX4" fmla="*/ 0 w 908415"/>
                <a:gd name="connsiteY4" fmla="*/ 0 h 90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415" h="908415">
                  <a:moveTo>
                    <a:pt x="0" y="0"/>
                  </a:moveTo>
                  <a:lnTo>
                    <a:pt x="908415" y="0"/>
                  </a:lnTo>
                  <a:lnTo>
                    <a:pt x="908415" y="908415"/>
                  </a:lnTo>
                  <a:lnTo>
                    <a:pt x="0" y="908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b="1" dirty="0">
                  <a:solidFill>
                    <a:schemeClr val="accent2"/>
                  </a:solidFill>
                </a:rPr>
                <a:t>Provision</a:t>
              </a:r>
            </a:p>
          </p:txBody>
        </p:sp>
        <p:sp>
          <p:nvSpPr>
            <p:cNvPr id="30" name="Circular Arrow 29"/>
            <p:cNvSpPr/>
            <p:nvPr/>
          </p:nvSpPr>
          <p:spPr>
            <a:xfrm>
              <a:off x="3959306" y="1006676"/>
              <a:ext cx="4439772" cy="4439772"/>
            </a:xfrm>
            <a:prstGeom prst="circularArrow">
              <a:avLst>
                <a:gd name="adj1" fmla="val 3990"/>
                <a:gd name="adj2" fmla="val 250290"/>
                <a:gd name="adj3" fmla="val 6111114"/>
                <a:gd name="adj4" fmla="val 4438596"/>
                <a:gd name="adj5" fmla="val 4655"/>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1" name="Freeform 30"/>
            <p:cNvSpPr/>
            <p:nvPr/>
          </p:nvSpPr>
          <p:spPr>
            <a:xfrm rot="1342400">
              <a:off x="4608324" y="4443795"/>
              <a:ext cx="908415" cy="908415"/>
            </a:xfrm>
            <a:custGeom>
              <a:avLst/>
              <a:gdLst>
                <a:gd name="connsiteX0" fmla="*/ 0 w 908415"/>
                <a:gd name="connsiteY0" fmla="*/ 0 h 908415"/>
                <a:gd name="connsiteX1" fmla="*/ 908415 w 908415"/>
                <a:gd name="connsiteY1" fmla="*/ 0 h 908415"/>
                <a:gd name="connsiteX2" fmla="*/ 908415 w 908415"/>
                <a:gd name="connsiteY2" fmla="*/ 908415 h 908415"/>
                <a:gd name="connsiteX3" fmla="*/ 0 w 908415"/>
                <a:gd name="connsiteY3" fmla="*/ 908415 h 908415"/>
                <a:gd name="connsiteX4" fmla="*/ 0 w 908415"/>
                <a:gd name="connsiteY4" fmla="*/ 0 h 90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415" h="908415">
                  <a:moveTo>
                    <a:pt x="0" y="0"/>
                  </a:moveTo>
                  <a:lnTo>
                    <a:pt x="908415" y="0"/>
                  </a:lnTo>
                  <a:lnTo>
                    <a:pt x="908415" y="908415"/>
                  </a:lnTo>
                  <a:lnTo>
                    <a:pt x="0" y="908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b="1" dirty="0">
                  <a:solidFill>
                    <a:schemeClr val="accent2"/>
                  </a:solidFill>
                </a:rPr>
                <a:t>Analyze</a:t>
              </a:r>
            </a:p>
          </p:txBody>
        </p:sp>
        <p:sp>
          <p:nvSpPr>
            <p:cNvPr id="32" name="Circular Arrow 31"/>
            <p:cNvSpPr/>
            <p:nvPr/>
          </p:nvSpPr>
          <p:spPr>
            <a:xfrm>
              <a:off x="3856640" y="921831"/>
              <a:ext cx="4439772" cy="4439772"/>
            </a:xfrm>
            <a:prstGeom prst="circularArrow">
              <a:avLst>
                <a:gd name="adj1" fmla="val 3990"/>
                <a:gd name="adj2" fmla="val 250290"/>
                <a:gd name="adj3" fmla="val 9773170"/>
                <a:gd name="adj4" fmla="val 8182995"/>
                <a:gd name="adj5" fmla="val 4655"/>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3" name="Freeform 32"/>
            <p:cNvSpPr/>
            <p:nvPr/>
          </p:nvSpPr>
          <p:spPr>
            <a:xfrm rot="1342400">
              <a:off x="3527736" y="2758130"/>
              <a:ext cx="908415" cy="908415"/>
            </a:xfrm>
            <a:custGeom>
              <a:avLst/>
              <a:gdLst>
                <a:gd name="connsiteX0" fmla="*/ 0 w 908415"/>
                <a:gd name="connsiteY0" fmla="*/ 0 h 908415"/>
                <a:gd name="connsiteX1" fmla="*/ 908415 w 908415"/>
                <a:gd name="connsiteY1" fmla="*/ 0 h 908415"/>
                <a:gd name="connsiteX2" fmla="*/ 908415 w 908415"/>
                <a:gd name="connsiteY2" fmla="*/ 908415 h 908415"/>
                <a:gd name="connsiteX3" fmla="*/ 0 w 908415"/>
                <a:gd name="connsiteY3" fmla="*/ 908415 h 908415"/>
                <a:gd name="connsiteX4" fmla="*/ 0 w 908415"/>
                <a:gd name="connsiteY4" fmla="*/ 0 h 90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415" h="908415">
                  <a:moveTo>
                    <a:pt x="0" y="0"/>
                  </a:moveTo>
                  <a:lnTo>
                    <a:pt x="908415" y="0"/>
                  </a:lnTo>
                  <a:lnTo>
                    <a:pt x="908415" y="908415"/>
                  </a:lnTo>
                  <a:lnTo>
                    <a:pt x="0" y="908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b="1" dirty="0">
                  <a:solidFill>
                    <a:schemeClr val="accent5"/>
                  </a:solidFill>
                </a:rPr>
                <a:t>Visualize/ Share</a:t>
              </a:r>
            </a:p>
          </p:txBody>
        </p:sp>
        <p:sp>
          <p:nvSpPr>
            <p:cNvPr id="35" name="Freeform 34"/>
            <p:cNvSpPr/>
            <p:nvPr/>
          </p:nvSpPr>
          <p:spPr>
            <a:xfrm rot="1342400">
              <a:off x="4586037" y="766586"/>
              <a:ext cx="908415" cy="908415"/>
            </a:xfrm>
            <a:custGeom>
              <a:avLst/>
              <a:gdLst>
                <a:gd name="connsiteX0" fmla="*/ 0 w 908415"/>
                <a:gd name="connsiteY0" fmla="*/ 0 h 908415"/>
                <a:gd name="connsiteX1" fmla="*/ 908415 w 908415"/>
                <a:gd name="connsiteY1" fmla="*/ 0 h 908415"/>
                <a:gd name="connsiteX2" fmla="*/ 908415 w 908415"/>
                <a:gd name="connsiteY2" fmla="*/ 908415 h 908415"/>
                <a:gd name="connsiteX3" fmla="*/ 0 w 908415"/>
                <a:gd name="connsiteY3" fmla="*/ 908415 h 908415"/>
                <a:gd name="connsiteX4" fmla="*/ 0 w 908415"/>
                <a:gd name="connsiteY4" fmla="*/ 0 h 90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415" h="908415">
                  <a:moveTo>
                    <a:pt x="0" y="0"/>
                  </a:moveTo>
                  <a:lnTo>
                    <a:pt x="908415" y="0"/>
                  </a:lnTo>
                  <a:lnTo>
                    <a:pt x="908415" y="908415"/>
                  </a:lnTo>
                  <a:lnTo>
                    <a:pt x="0" y="908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b="1" dirty="0">
                  <a:solidFill>
                    <a:schemeClr val="accent6"/>
                  </a:solidFill>
                </a:rPr>
                <a:t>Collect</a:t>
              </a:r>
            </a:p>
          </p:txBody>
        </p:sp>
        <p:sp>
          <p:nvSpPr>
            <p:cNvPr id="36" name="Circular Arrow 35"/>
            <p:cNvSpPr/>
            <p:nvPr/>
          </p:nvSpPr>
          <p:spPr>
            <a:xfrm>
              <a:off x="3848237" y="898647"/>
              <a:ext cx="4439772" cy="4439772"/>
            </a:xfrm>
            <a:prstGeom prst="circularArrow">
              <a:avLst>
                <a:gd name="adj1" fmla="val 3990"/>
                <a:gd name="adj2" fmla="val 250290"/>
                <a:gd name="adj3" fmla="val 16911114"/>
                <a:gd name="adj4" fmla="val 15238596"/>
                <a:gd name="adj5" fmla="val 4655"/>
              </a:avLst>
            </a:prstGeom>
            <a:solidFill>
              <a:schemeClr val="accent6"/>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graphicFrame>
        <p:nvGraphicFramePr>
          <p:cNvPr id="23" name="Diagram 22"/>
          <p:cNvGraphicFramePr/>
          <p:nvPr>
            <p:extLst/>
          </p:nvPr>
        </p:nvGraphicFramePr>
        <p:xfrm>
          <a:off x="1676401" y="2438400"/>
          <a:ext cx="1948090" cy="2459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5" name="Group 54"/>
          <p:cNvGrpSpPr/>
          <p:nvPr/>
        </p:nvGrpSpPr>
        <p:grpSpPr>
          <a:xfrm>
            <a:off x="2931013" y="1297842"/>
            <a:ext cx="2481282" cy="1481818"/>
            <a:chOff x="1557651" y="1297842"/>
            <a:chExt cx="2336541" cy="1140557"/>
          </a:xfrm>
        </p:grpSpPr>
        <p:sp>
          <p:nvSpPr>
            <p:cNvPr id="53" name="Freeform 52"/>
            <p:cNvSpPr/>
            <p:nvPr/>
          </p:nvSpPr>
          <p:spPr>
            <a:xfrm>
              <a:off x="1557651" y="1297842"/>
              <a:ext cx="2129013" cy="1140557"/>
            </a:xfrm>
            <a:custGeom>
              <a:avLst/>
              <a:gdLst>
                <a:gd name="connsiteX0" fmla="*/ 0 w 2251880"/>
                <a:gd name="connsiteY0" fmla="*/ 863286 h 863286"/>
                <a:gd name="connsiteX1" fmla="*/ 464024 w 2251880"/>
                <a:gd name="connsiteY1" fmla="*/ 3477 h 863286"/>
                <a:gd name="connsiteX2" fmla="*/ 2251880 w 2251880"/>
                <a:gd name="connsiteY2" fmla="*/ 617626 h 863286"/>
              </a:gdLst>
              <a:ahLst/>
              <a:cxnLst>
                <a:cxn ang="0">
                  <a:pos x="connsiteX0" y="connsiteY0"/>
                </a:cxn>
                <a:cxn ang="0">
                  <a:pos x="connsiteX1" y="connsiteY1"/>
                </a:cxn>
                <a:cxn ang="0">
                  <a:pos x="connsiteX2" y="connsiteY2"/>
                </a:cxn>
              </a:cxnLst>
              <a:rect l="l" t="t" r="r" b="b"/>
              <a:pathLst>
                <a:path w="2251880" h="863286">
                  <a:moveTo>
                    <a:pt x="0" y="863286"/>
                  </a:moveTo>
                  <a:cubicBezTo>
                    <a:pt x="44355" y="453853"/>
                    <a:pt x="88711" y="44420"/>
                    <a:pt x="464024" y="3477"/>
                  </a:cubicBezTo>
                  <a:cubicBezTo>
                    <a:pt x="839337" y="-37466"/>
                    <a:pt x="1545608" y="290080"/>
                    <a:pt x="2251880" y="617626"/>
                  </a:cubicBezTo>
                </a:path>
              </a:pathLst>
            </a:custGeom>
            <a:noFill/>
            <a:ln w="76200">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hevron 53"/>
            <p:cNvSpPr/>
            <p:nvPr/>
          </p:nvSpPr>
          <p:spPr>
            <a:xfrm>
              <a:off x="3591455" y="1920991"/>
              <a:ext cx="302737" cy="348707"/>
            </a:xfrm>
            <a:prstGeom prst="chevron">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 name="Group 11"/>
          <p:cNvGrpSpPr/>
          <p:nvPr/>
        </p:nvGrpSpPr>
        <p:grpSpPr>
          <a:xfrm>
            <a:off x="5560769" y="1259415"/>
            <a:ext cx="3813661" cy="3998385"/>
            <a:chOff x="4036768" y="1259414"/>
            <a:chExt cx="3813661" cy="3998385"/>
          </a:xfrm>
        </p:grpSpPr>
        <p:sp>
          <p:nvSpPr>
            <p:cNvPr id="5" name="Hexagon 13"/>
            <p:cNvSpPr/>
            <p:nvPr/>
          </p:nvSpPr>
          <p:spPr>
            <a:xfrm>
              <a:off x="6150299" y="1870767"/>
              <a:ext cx="618575" cy="53298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Freeform 14"/>
            <p:cNvSpPr/>
            <p:nvPr/>
          </p:nvSpPr>
          <p:spPr>
            <a:xfrm>
              <a:off x="5274683" y="1259414"/>
              <a:ext cx="1343552" cy="1162330"/>
            </a:xfrm>
            <a:custGeom>
              <a:avLst/>
              <a:gdLst>
                <a:gd name="connsiteX0" fmla="*/ 0 w 1343552"/>
                <a:gd name="connsiteY0" fmla="*/ 581165 h 1162330"/>
                <a:gd name="connsiteX1" fmla="*/ 332078 w 1343552"/>
                <a:gd name="connsiteY1" fmla="*/ 0 h 1162330"/>
                <a:gd name="connsiteX2" fmla="*/ 1011474 w 1343552"/>
                <a:gd name="connsiteY2" fmla="*/ 0 h 1162330"/>
                <a:gd name="connsiteX3" fmla="*/ 1343552 w 1343552"/>
                <a:gd name="connsiteY3" fmla="*/ 581165 h 1162330"/>
                <a:gd name="connsiteX4" fmla="*/ 1011474 w 1343552"/>
                <a:gd name="connsiteY4" fmla="*/ 1162330 h 1162330"/>
                <a:gd name="connsiteX5" fmla="*/ 332078 w 1343552"/>
                <a:gd name="connsiteY5" fmla="*/ 1162330 h 1162330"/>
                <a:gd name="connsiteX6" fmla="*/ 0 w 1343552"/>
                <a:gd name="connsiteY6" fmla="*/ 581165 h 1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552" h="1162330">
                  <a:moveTo>
                    <a:pt x="0" y="581165"/>
                  </a:moveTo>
                  <a:lnTo>
                    <a:pt x="332078" y="0"/>
                  </a:lnTo>
                  <a:lnTo>
                    <a:pt x="1011474" y="0"/>
                  </a:lnTo>
                  <a:lnTo>
                    <a:pt x="1343552" y="581165"/>
                  </a:lnTo>
                  <a:lnTo>
                    <a:pt x="1011474" y="1162330"/>
                  </a:lnTo>
                  <a:lnTo>
                    <a:pt x="332078" y="1162330"/>
                  </a:lnTo>
                  <a:lnTo>
                    <a:pt x="0" y="581165"/>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435" tIns="210403" rIns="240435" bIns="210403" numCol="1" spcCol="1270" anchor="ctr" anchorCtr="0">
              <a:noAutofit/>
            </a:bodyPr>
            <a:lstStyle/>
            <a:p>
              <a:pPr algn="ctr" defTabSz="622300">
                <a:lnSpc>
                  <a:spcPct val="90000"/>
                </a:lnSpc>
                <a:spcBef>
                  <a:spcPct val="0"/>
                </a:spcBef>
                <a:spcAft>
                  <a:spcPct val="35000"/>
                </a:spcAft>
              </a:pPr>
              <a:r>
                <a:rPr lang="en-US" sz="1400" dirty="0"/>
                <a:t>Data </a:t>
              </a:r>
              <a:r>
                <a:rPr lang="en-US" sz="1400" dirty="0" smtClean="0"/>
                <a:t>routing</a:t>
              </a:r>
            </a:p>
            <a:p>
              <a:pPr algn="ctr" defTabSz="622300">
                <a:lnSpc>
                  <a:spcPct val="90000"/>
                </a:lnSpc>
                <a:spcBef>
                  <a:spcPct val="0"/>
                </a:spcBef>
                <a:spcAft>
                  <a:spcPct val="35000"/>
                </a:spcAft>
              </a:pPr>
              <a:r>
                <a:rPr lang="en-US" sz="1400" dirty="0" smtClean="0"/>
                <a:t>Data load</a:t>
              </a:r>
              <a:endParaRPr lang="en-US" sz="1400" dirty="0"/>
            </a:p>
          </p:txBody>
        </p:sp>
        <p:sp>
          <p:nvSpPr>
            <p:cNvPr id="7" name="Hexagon 15"/>
            <p:cNvSpPr/>
            <p:nvPr/>
          </p:nvSpPr>
          <p:spPr>
            <a:xfrm>
              <a:off x="6872225" y="2867165"/>
              <a:ext cx="618575" cy="53298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16"/>
            <p:cNvSpPr/>
            <p:nvPr/>
          </p:nvSpPr>
          <p:spPr>
            <a:xfrm>
              <a:off x="6506877" y="1974325"/>
              <a:ext cx="1343552" cy="1162330"/>
            </a:xfrm>
            <a:custGeom>
              <a:avLst/>
              <a:gdLst>
                <a:gd name="connsiteX0" fmla="*/ 0 w 1343552"/>
                <a:gd name="connsiteY0" fmla="*/ 581165 h 1162330"/>
                <a:gd name="connsiteX1" fmla="*/ 332078 w 1343552"/>
                <a:gd name="connsiteY1" fmla="*/ 0 h 1162330"/>
                <a:gd name="connsiteX2" fmla="*/ 1011474 w 1343552"/>
                <a:gd name="connsiteY2" fmla="*/ 0 h 1162330"/>
                <a:gd name="connsiteX3" fmla="*/ 1343552 w 1343552"/>
                <a:gd name="connsiteY3" fmla="*/ 581165 h 1162330"/>
                <a:gd name="connsiteX4" fmla="*/ 1011474 w 1343552"/>
                <a:gd name="connsiteY4" fmla="*/ 1162330 h 1162330"/>
                <a:gd name="connsiteX5" fmla="*/ 332078 w 1343552"/>
                <a:gd name="connsiteY5" fmla="*/ 1162330 h 1162330"/>
                <a:gd name="connsiteX6" fmla="*/ 0 w 1343552"/>
                <a:gd name="connsiteY6" fmla="*/ 581165 h 1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552" h="1162330">
                  <a:moveTo>
                    <a:pt x="0" y="581165"/>
                  </a:moveTo>
                  <a:lnTo>
                    <a:pt x="332078" y="0"/>
                  </a:lnTo>
                  <a:lnTo>
                    <a:pt x="1011474" y="0"/>
                  </a:lnTo>
                  <a:lnTo>
                    <a:pt x="1343552" y="581165"/>
                  </a:lnTo>
                  <a:lnTo>
                    <a:pt x="1011474" y="1162330"/>
                  </a:lnTo>
                  <a:lnTo>
                    <a:pt x="332078" y="1162330"/>
                  </a:lnTo>
                  <a:lnTo>
                    <a:pt x="0" y="581165"/>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435" tIns="210403" rIns="240435" bIns="210403" numCol="1" spcCol="1270" anchor="ctr" anchorCtr="0">
              <a:noAutofit/>
            </a:bodyPr>
            <a:lstStyle/>
            <a:p>
              <a:pPr marL="192024" indent="-91440" defTabSz="622300">
                <a:lnSpc>
                  <a:spcPct val="90000"/>
                </a:lnSpc>
                <a:spcBef>
                  <a:spcPct val="0"/>
                </a:spcBef>
                <a:spcAft>
                  <a:spcPct val="35000"/>
                </a:spcAft>
                <a:buFont typeface="Arial" panose="020B0604020202020204" pitchFamily="34" charset="0"/>
                <a:buChar char="•"/>
              </a:pPr>
              <a:r>
                <a:rPr lang="en-US" sz="1400" dirty="0"/>
                <a:t>Link</a:t>
              </a:r>
            </a:p>
            <a:p>
              <a:pPr marL="192024" indent="-91440" defTabSz="622300">
                <a:lnSpc>
                  <a:spcPct val="90000"/>
                </a:lnSpc>
                <a:spcBef>
                  <a:spcPct val="0"/>
                </a:spcBef>
                <a:spcAft>
                  <a:spcPct val="35000"/>
                </a:spcAft>
                <a:buFont typeface="Arial" panose="020B0604020202020204" pitchFamily="34" charset="0"/>
                <a:buChar char="•"/>
              </a:pPr>
              <a:r>
                <a:rPr lang="en-US" sz="1400" dirty="0"/>
                <a:t>De-Dup</a:t>
              </a:r>
            </a:p>
            <a:p>
              <a:pPr marL="192024" indent="-91440" defTabSz="622300">
                <a:lnSpc>
                  <a:spcPct val="90000"/>
                </a:lnSpc>
                <a:spcBef>
                  <a:spcPct val="0"/>
                </a:spcBef>
                <a:spcAft>
                  <a:spcPct val="35000"/>
                </a:spcAft>
                <a:buFont typeface="Arial" panose="020B0604020202020204" pitchFamily="34" charset="0"/>
                <a:buChar char="•"/>
              </a:pPr>
              <a:r>
                <a:rPr lang="en-US" sz="1400" dirty="0"/>
                <a:t>Vocab</a:t>
              </a:r>
            </a:p>
          </p:txBody>
        </p:sp>
        <p:sp>
          <p:nvSpPr>
            <p:cNvPr id="9" name="Hexagon 17"/>
            <p:cNvSpPr/>
            <p:nvPr/>
          </p:nvSpPr>
          <p:spPr>
            <a:xfrm>
              <a:off x="6370729" y="3991910"/>
              <a:ext cx="618575" cy="53298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18"/>
            <p:cNvSpPr/>
            <p:nvPr/>
          </p:nvSpPr>
          <p:spPr>
            <a:xfrm>
              <a:off x="6506877" y="3379758"/>
              <a:ext cx="1343552" cy="1162330"/>
            </a:xfrm>
            <a:custGeom>
              <a:avLst/>
              <a:gdLst>
                <a:gd name="connsiteX0" fmla="*/ 0 w 1343552"/>
                <a:gd name="connsiteY0" fmla="*/ 581165 h 1162330"/>
                <a:gd name="connsiteX1" fmla="*/ 332078 w 1343552"/>
                <a:gd name="connsiteY1" fmla="*/ 0 h 1162330"/>
                <a:gd name="connsiteX2" fmla="*/ 1011474 w 1343552"/>
                <a:gd name="connsiteY2" fmla="*/ 0 h 1162330"/>
                <a:gd name="connsiteX3" fmla="*/ 1343552 w 1343552"/>
                <a:gd name="connsiteY3" fmla="*/ 581165 h 1162330"/>
                <a:gd name="connsiteX4" fmla="*/ 1011474 w 1343552"/>
                <a:gd name="connsiteY4" fmla="*/ 1162330 h 1162330"/>
                <a:gd name="connsiteX5" fmla="*/ 332078 w 1343552"/>
                <a:gd name="connsiteY5" fmla="*/ 1162330 h 1162330"/>
                <a:gd name="connsiteX6" fmla="*/ 0 w 1343552"/>
                <a:gd name="connsiteY6" fmla="*/ 581165 h 1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552" h="1162330">
                  <a:moveTo>
                    <a:pt x="0" y="581165"/>
                  </a:moveTo>
                  <a:lnTo>
                    <a:pt x="332078" y="0"/>
                  </a:lnTo>
                  <a:lnTo>
                    <a:pt x="1011474" y="0"/>
                  </a:lnTo>
                  <a:lnTo>
                    <a:pt x="1343552" y="581165"/>
                  </a:lnTo>
                  <a:lnTo>
                    <a:pt x="1011474" y="1162330"/>
                  </a:lnTo>
                  <a:lnTo>
                    <a:pt x="332078" y="1162330"/>
                  </a:lnTo>
                  <a:lnTo>
                    <a:pt x="0" y="581165"/>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435" tIns="210403" rIns="240435" bIns="210403" numCol="1" spcCol="1270" anchor="ctr" anchorCtr="0">
              <a:noAutofit/>
            </a:bodyPr>
            <a:lstStyle/>
            <a:p>
              <a:pPr algn="ctr" defTabSz="622300">
                <a:lnSpc>
                  <a:spcPct val="90000"/>
                </a:lnSpc>
                <a:spcBef>
                  <a:spcPct val="0"/>
                </a:spcBef>
                <a:spcAft>
                  <a:spcPct val="35000"/>
                </a:spcAft>
              </a:pPr>
              <a:r>
                <a:rPr lang="en-US" sz="1400" dirty="0"/>
                <a:t>Data extract to meet analysis or sharing need</a:t>
              </a:r>
            </a:p>
          </p:txBody>
        </p:sp>
        <p:sp>
          <p:nvSpPr>
            <p:cNvPr id="12" name="Hexagon 19"/>
            <p:cNvSpPr/>
            <p:nvPr/>
          </p:nvSpPr>
          <p:spPr>
            <a:xfrm>
              <a:off x="5126713" y="4108663"/>
              <a:ext cx="618575" cy="53298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20"/>
            <p:cNvSpPr/>
            <p:nvPr/>
          </p:nvSpPr>
          <p:spPr>
            <a:xfrm>
              <a:off x="5274683" y="4095469"/>
              <a:ext cx="1343552" cy="1162330"/>
            </a:xfrm>
            <a:custGeom>
              <a:avLst/>
              <a:gdLst>
                <a:gd name="connsiteX0" fmla="*/ 0 w 1343552"/>
                <a:gd name="connsiteY0" fmla="*/ 581165 h 1162330"/>
                <a:gd name="connsiteX1" fmla="*/ 332078 w 1343552"/>
                <a:gd name="connsiteY1" fmla="*/ 0 h 1162330"/>
                <a:gd name="connsiteX2" fmla="*/ 1011474 w 1343552"/>
                <a:gd name="connsiteY2" fmla="*/ 0 h 1162330"/>
                <a:gd name="connsiteX3" fmla="*/ 1343552 w 1343552"/>
                <a:gd name="connsiteY3" fmla="*/ 581165 h 1162330"/>
                <a:gd name="connsiteX4" fmla="*/ 1011474 w 1343552"/>
                <a:gd name="connsiteY4" fmla="*/ 1162330 h 1162330"/>
                <a:gd name="connsiteX5" fmla="*/ 332078 w 1343552"/>
                <a:gd name="connsiteY5" fmla="*/ 1162330 h 1162330"/>
                <a:gd name="connsiteX6" fmla="*/ 0 w 1343552"/>
                <a:gd name="connsiteY6" fmla="*/ 581165 h 1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552" h="1162330">
                  <a:moveTo>
                    <a:pt x="0" y="581165"/>
                  </a:moveTo>
                  <a:lnTo>
                    <a:pt x="332078" y="0"/>
                  </a:lnTo>
                  <a:lnTo>
                    <a:pt x="1011474" y="0"/>
                  </a:lnTo>
                  <a:lnTo>
                    <a:pt x="1343552" y="581165"/>
                  </a:lnTo>
                  <a:lnTo>
                    <a:pt x="1011474" y="1162330"/>
                  </a:lnTo>
                  <a:lnTo>
                    <a:pt x="332078" y="1162330"/>
                  </a:lnTo>
                  <a:lnTo>
                    <a:pt x="0" y="581165"/>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435" tIns="210403" rIns="240435" bIns="210403" numCol="1" spcCol="1270" anchor="ctr" anchorCtr="0">
              <a:noAutofit/>
            </a:bodyPr>
            <a:lstStyle/>
            <a:p>
              <a:pPr algn="ctr" defTabSz="622300">
                <a:lnSpc>
                  <a:spcPct val="90000"/>
                </a:lnSpc>
                <a:spcBef>
                  <a:spcPct val="0"/>
                </a:spcBef>
                <a:spcAft>
                  <a:spcPct val="35000"/>
                </a:spcAft>
              </a:pPr>
              <a:r>
                <a:rPr lang="en-US" sz="1400" dirty="0"/>
                <a:t>Routine or question driven data analysis</a:t>
              </a:r>
            </a:p>
          </p:txBody>
        </p:sp>
        <p:sp>
          <p:nvSpPr>
            <p:cNvPr id="15" name="Freeform 21"/>
            <p:cNvSpPr/>
            <p:nvPr/>
          </p:nvSpPr>
          <p:spPr>
            <a:xfrm>
              <a:off x="4036768" y="3380557"/>
              <a:ext cx="1472835" cy="1162330"/>
            </a:xfrm>
            <a:custGeom>
              <a:avLst/>
              <a:gdLst>
                <a:gd name="connsiteX0" fmla="*/ 0 w 1343552"/>
                <a:gd name="connsiteY0" fmla="*/ 581165 h 1162330"/>
                <a:gd name="connsiteX1" fmla="*/ 332078 w 1343552"/>
                <a:gd name="connsiteY1" fmla="*/ 0 h 1162330"/>
                <a:gd name="connsiteX2" fmla="*/ 1011474 w 1343552"/>
                <a:gd name="connsiteY2" fmla="*/ 0 h 1162330"/>
                <a:gd name="connsiteX3" fmla="*/ 1343552 w 1343552"/>
                <a:gd name="connsiteY3" fmla="*/ 581165 h 1162330"/>
                <a:gd name="connsiteX4" fmla="*/ 1011474 w 1343552"/>
                <a:gd name="connsiteY4" fmla="*/ 1162330 h 1162330"/>
                <a:gd name="connsiteX5" fmla="*/ 332078 w 1343552"/>
                <a:gd name="connsiteY5" fmla="*/ 1162330 h 1162330"/>
                <a:gd name="connsiteX6" fmla="*/ 0 w 1343552"/>
                <a:gd name="connsiteY6" fmla="*/ 581165 h 1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552" h="1162330">
                  <a:moveTo>
                    <a:pt x="0" y="581165"/>
                  </a:moveTo>
                  <a:lnTo>
                    <a:pt x="332078" y="0"/>
                  </a:lnTo>
                  <a:lnTo>
                    <a:pt x="1011474" y="0"/>
                  </a:lnTo>
                  <a:lnTo>
                    <a:pt x="1343552" y="581165"/>
                  </a:lnTo>
                  <a:lnTo>
                    <a:pt x="1011474" y="1162330"/>
                  </a:lnTo>
                  <a:lnTo>
                    <a:pt x="332078" y="1162330"/>
                  </a:lnTo>
                  <a:lnTo>
                    <a:pt x="0" y="581165"/>
                  </a:ln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435" tIns="210403" rIns="240435" bIns="210403" numCol="1" spcCol="1270" anchor="ctr" anchorCtr="0">
              <a:noAutofit/>
            </a:bodyPr>
            <a:lstStyle/>
            <a:p>
              <a:pPr indent="-73152" defTabSz="622300">
                <a:lnSpc>
                  <a:spcPct val="90000"/>
                </a:lnSpc>
                <a:spcAft>
                  <a:spcPct val="35000"/>
                </a:spcAft>
                <a:buFont typeface="Arial" panose="020B0604020202020204" pitchFamily="34" charset="0"/>
                <a:buChar char="•"/>
              </a:pPr>
              <a:r>
                <a:rPr lang="en-US" sz="1400" dirty="0"/>
                <a:t>Processed</a:t>
              </a:r>
            </a:p>
            <a:p>
              <a:pPr indent="-73152" defTabSz="622300">
                <a:lnSpc>
                  <a:spcPct val="90000"/>
                </a:lnSpc>
                <a:spcAft>
                  <a:spcPct val="35000"/>
                </a:spcAft>
                <a:buFont typeface="Arial" panose="020B0604020202020204" pitchFamily="34" charset="0"/>
                <a:buChar char="•"/>
              </a:pPr>
              <a:r>
                <a:rPr lang="en-US" sz="1400" dirty="0"/>
                <a:t>Data Extract</a:t>
              </a:r>
            </a:p>
            <a:p>
              <a:pPr indent="-73152" defTabSz="622300">
                <a:lnSpc>
                  <a:spcPct val="90000"/>
                </a:lnSpc>
                <a:spcAft>
                  <a:spcPct val="35000"/>
                </a:spcAft>
                <a:buFont typeface="Arial" panose="020B0604020202020204" pitchFamily="34" charset="0"/>
                <a:buChar char="•"/>
              </a:pPr>
              <a:r>
                <a:rPr lang="en-US" sz="1400"/>
                <a:t>Open </a:t>
              </a:r>
              <a:r>
                <a:rPr lang="en-US" sz="1400" smtClean="0"/>
                <a:t>Data</a:t>
              </a:r>
              <a:endParaRPr lang="en-US" sz="1400" dirty="0"/>
            </a:p>
          </p:txBody>
        </p:sp>
        <p:sp>
          <p:nvSpPr>
            <p:cNvPr id="16" name="Freeform 33"/>
            <p:cNvSpPr/>
            <p:nvPr/>
          </p:nvSpPr>
          <p:spPr>
            <a:xfrm>
              <a:off x="4036769" y="1972726"/>
              <a:ext cx="1343552" cy="1162330"/>
            </a:xfrm>
            <a:custGeom>
              <a:avLst/>
              <a:gdLst>
                <a:gd name="connsiteX0" fmla="*/ 0 w 1343552"/>
                <a:gd name="connsiteY0" fmla="*/ 581165 h 1162330"/>
                <a:gd name="connsiteX1" fmla="*/ 332078 w 1343552"/>
                <a:gd name="connsiteY1" fmla="*/ 0 h 1162330"/>
                <a:gd name="connsiteX2" fmla="*/ 1011474 w 1343552"/>
                <a:gd name="connsiteY2" fmla="*/ 0 h 1162330"/>
                <a:gd name="connsiteX3" fmla="*/ 1343552 w 1343552"/>
                <a:gd name="connsiteY3" fmla="*/ 581165 h 1162330"/>
                <a:gd name="connsiteX4" fmla="*/ 1011474 w 1343552"/>
                <a:gd name="connsiteY4" fmla="*/ 1162330 h 1162330"/>
                <a:gd name="connsiteX5" fmla="*/ 332078 w 1343552"/>
                <a:gd name="connsiteY5" fmla="*/ 1162330 h 1162330"/>
                <a:gd name="connsiteX6" fmla="*/ 0 w 1343552"/>
                <a:gd name="connsiteY6" fmla="*/ 581165 h 1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552" h="1162330">
                  <a:moveTo>
                    <a:pt x="0" y="581165"/>
                  </a:moveTo>
                  <a:lnTo>
                    <a:pt x="332078" y="0"/>
                  </a:lnTo>
                  <a:lnTo>
                    <a:pt x="1011474" y="0"/>
                  </a:lnTo>
                  <a:lnTo>
                    <a:pt x="1343552" y="581165"/>
                  </a:lnTo>
                  <a:lnTo>
                    <a:pt x="1011474" y="1162330"/>
                  </a:lnTo>
                  <a:lnTo>
                    <a:pt x="332078" y="1162330"/>
                  </a:lnTo>
                  <a:lnTo>
                    <a:pt x="0" y="581165"/>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435" tIns="210403" rIns="240435" bIns="210403" numCol="1" spcCol="1270" anchor="ctr" anchorCtr="0">
              <a:noAutofit/>
            </a:bodyPr>
            <a:lstStyle/>
            <a:p>
              <a:pPr marL="148590" defTabSz="622300">
                <a:lnSpc>
                  <a:spcPct val="90000"/>
                </a:lnSpc>
                <a:spcAft>
                  <a:spcPct val="35000"/>
                </a:spcAft>
              </a:pPr>
              <a:r>
                <a:rPr lang="en-US" sz="1400" dirty="0"/>
                <a:t>Secure data exchange </a:t>
              </a:r>
            </a:p>
          </p:txBody>
        </p:sp>
      </p:grpSp>
      <p:grpSp>
        <p:nvGrpSpPr>
          <p:cNvPr id="56" name="Group 55"/>
          <p:cNvGrpSpPr/>
          <p:nvPr/>
        </p:nvGrpSpPr>
        <p:grpSpPr>
          <a:xfrm rot="10800000">
            <a:off x="3051239" y="4458643"/>
            <a:ext cx="2136915" cy="633407"/>
            <a:chOff x="1564927" y="1470483"/>
            <a:chExt cx="2514973" cy="655968"/>
          </a:xfrm>
        </p:grpSpPr>
        <p:sp>
          <p:nvSpPr>
            <p:cNvPr id="57" name="Freeform 56"/>
            <p:cNvSpPr/>
            <p:nvPr/>
          </p:nvSpPr>
          <p:spPr>
            <a:xfrm>
              <a:off x="1564927" y="1470483"/>
              <a:ext cx="2253386" cy="520555"/>
            </a:xfrm>
            <a:custGeom>
              <a:avLst/>
              <a:gdLst>
                <a:gd name="connsiteX0" fmla="*/ 0 w 2251880"/>
                <a:gd name="connsiteY0" fmla="*/ 863286 h 863286"/>
                <a:gd name="connsiteX1" fmla="*/ 464024 w 2251880"/>
                <a:gd name="connsiteY1" fmla="*/ 3477 h 863286"/>
                <a:gd name="connsiteX2" fmla="*/ 2251880 w 2251880"/>
                <a:gd name="connsiteY2" fmla="*/ 617626 h 863286"/>
              </a:gdLst>
              <a:ahLst/>
              <a:cxnLst>
                <a:cxn ang="0">
                  <a:pos x="connsiteX0" y="connsiteY0"/>
                </a:cxn>
                <a:cxn ang="0">
                  <a:pos x="connsiteX1" y="connsiteY1"/>
                </a:cxn>
                <a:cxn ang="0">
                  <a:pos x="connsiteX2" y="connsiteY2"/>
                </a:cxn>
              </a:cxnLst>
              <a:rect l="l" t="t" r="r" b="b"/>
              <a:pathLst>
                <a:path w="2251880" h="863286">
                  <a:moveTo>
                    <a:pt x="0" y="863286"/>
                  </a:moveTo>
                  <a:cubicBezTo>
                    <a:pt x="44355" y="453853"/>
                    <a:pt x="88711" y="44420"/>
                    <a:pt x="464024" y="3477"/>
                  </a:cubicBezTo>
                  <a:cubicBezTo>
                    <a:pt x="839337" y="-37466"/>
                    <a:pt x="1545608" y="290080"/>
                    <a:pt x="2251880" y="617626"/>
                  </a:cubicBezTo>
                </a:path>
              </a:pathLst>
            </a:custGeom>
            <a:noFill/>
            <a:ln w="76200">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hevron 57"/>
            <p:cNvSpPr/>
            <p:nvPr/>
          </p:nvSpPr>
          <p:spPr>
            <a:xfrm rot="1967638">
              <a:off x="3703347" y="1707450"/>
              <a:ext cx="376553" cy="419001"/>
            </a:xfrm>
            <a:prstGeom prst="chevron">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9" name="Freeform 3"/>
          <p:cNvSpPr/>
          <p:nvPr/>
        </p:nvSpPr>
        <p:spPr>
          <a:xfrm>
            <a:off x="6960001" y="2739176"/>
            <a:ext cx="1089203" cy="1024150"/>
          </a:xfrm>
          <a:custGeom>
            <a:avLst/>
            <a:gdLst>
              <a:gd name="connsiteX0" fmla="*/ 0 w 908415"/>
              <a:gd name="connsiteY0" fmla="*/ 0 h 908415"/>
              <a:gd name="connsiteX1" fmla="*/ 908415 w 908415"/>
              <a:gd name="connsiteY1" fmla="*/ 0 h 908415"/>
              <a:gd name="connsiteX2" fmla="*/ 908415 w 908415"/>
              <a:gd name="connsiteY2" fmla="*/ 908415 h 908415"/>
              <a:gd name="connsiteX3" fmla="*/ 0 w 908415"/>
              <a:gd name="connsiteY3" fmla="*/ 908415 h 908415"/>
              <a:gd name="connsiteX4" fmla="*/ 0 w 908415"/>
              <a:gd name="connsiteY4" fmla="*/ 0 h 90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415" h="908415">
                <a:moveTo>
                  <a:pt x="0" y="0"/>
                </a:moveTo>
                <a:lnTo>
                  <a:pt x="908415" y="0"/>
                </a:lnTo>
                <a:lnTo>
                  <a:pt x="908415" y="908415"/>
                </a:lnTo>
                <a:lnTo>
                  <a:pt x="0" y="908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b="1" dirty="0">
                <a:solidFill>
                  <a:schemeClr val="tx1"/>
                </a:solidFill>
              </a:rPr>
              <a:t>Core Services</a:t>
            </a:r>
          </a:p>
        </p:txBody>
      </p:sp>
      <p:pic>
        <p:nvPicPr>
          <p:cNvPr id="38" name="Picture 1" descr="Description: doh"/>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839200" y="6278564"/>
            <a:ext cx="13144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97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752601" y="228600"/>
          <a:ext cx="8763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2600326" y="914401"/>
            <a:ext cx="1057275" cy="732629"/>
          </a:xfrm>
          <a:prstGeom prst="roundRect">
            <a:avLst>
              <a:gd name="adj" fmla="val 10000"/>
            </a:avLst>
          </a:prstGeom>
          <a:blipFill>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7" name="Picture 6"/>
          <p:cNvPicPr>
            <a:picLocks noChangeAspect="1"/>
          </p:cNvPicPr>
          <p:nvPr/>
        </p:nvPicPr>
        <p:blipFill>
          <a:blip r:embed="rId9" cstate="email">
            <a:lum bright="70000" contrast="-70000"/>
            <a:extLst>
              <a:ext uri="{28A0092B-C50C-407E-A947-70E740481C1C}">
                <a14:useLocalDpi xmlns:a14="http://schemas.microsoft.com/office/drawing/2010/main"/>
              </a:ext>
            </a:extLst>
          </a:blip>
          <a:stretch>
            <a:fillRect/>
          </a:stretch>
        </p:blipFill>
        <p:spPr>
          <a:xfrm>
            <a:off x="5791200" y="61784"/>
            <a:ext cx="685800" cy="852617"/>
          </a:xfrm>
          <a:prstGeom prst="rect">
            <a:avLst/>
          </a:prstGeom>
        </p:spPr>
      </p:pic>
      <p:sp>
        <p:nvSpPr>
          <p:cNvPr id="8" name="Rectangle 7"/>
          <p:cNvSpPr/>
          <p:nvPr/>
        </p:nvSpPr>
        <p:spPr>
          <a:xfrm>
            <a:off x="8991600" y="5181601"/>
            <a:ext cx="990600" cy="1350689"/>
          </a:xfrm>
          <a:prstGeom prst="rect">
            <a:avLst/>
          </a:prstGeom>
          <a:blipFill dpi="0" rotWithShape="1">
            <a:blip r:embed="rId10" cstate="email">
              <a:lum bright="70000" contrast="-70000"/>
              <a:extLst>
                <a:ext uri="{28A0092B-C50C-407E-A947-70E740481C1C}">
                  <a14:useLocalDpi xmlns:a14="http://schemas.microsoft.com/office/drawing/2010/main"/>
                </a:ext>
              </a:extLst>
            </a:blip>
            <a:srcRect/>
            <a:stretch>
              <a:fillRect l="-928" t="16047" r="-928" b="16047"/>
            </a:stretch>
          </a:blipFill>
          <a:ln>
            <a:noFill/>
          </a:ln>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9" name="Rectangle 8"/>
          <p:cNvSpPr/>
          <p:nvPr/>
        </p:nvSpPr>
        <p:spPr>
          <a:xfrm>
            <a:off x="2412766" y="5029201"/>
            <a:ext cx="940035" cy="1341697"/>
          </a:xfrm>
          <a:prstGeom prst="rect">
            <a:avLst/>
          </a:prstGeom>
          <a:blipFill dpi="0" rotWithShape="1">
            <a:blip r:embed="rId11" cstate="email">
              <a:lum bright="70000" contrast="-70000"/>
              <a:extLst>
                <a:ext uri="{28A0092B-C50C-407E-A947-70E740481C1C}">
                  <a14:useLocalDpi xmlns:a14="http://schemas.microsoft.com/office/drawing/2010/main"/>
                </a:ext>
              </a:extLst>
            </a:blip>
            <a:srcRect/>
            <a:stretch>
              <a:fillRect l="10824" t="26495" r="10824" b="26495"/>
            </a:stretch>
          </a:blipFill>
          <a:ln>
            <a:noFill/>
          </a:ln>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0" name="Rectangle 9"/>
          <p:cNvSpPr/>
          <p:nvPr/>
        </p:nvSpPr>
        <p:spPr>
          <a:xfrm>
            <a:off x="8381250" y="914400"/>
            <a:ext cx="991351" cy="891762"/>
          </a:xfrm>
          <a:prstGeom prst="rect">
            <a:avLst/>
          </a:prstGeom>
          <a:blipFill dpi="0" rotWithShape="1">
            <a:blip r:embed="rId12" cstate="email">
              <a:lum bright="70000" contrast="-70000"/>
              <a:extLst>
                <a:ext uri="{28A0092B-C50C-407E-A947-70E740481C1C}">
                  <a14:useLocalDpi xmlns:a14="http://schemas.microsoft.com/office/drawing/2010/main"/>
                </a:ext>
              </a:extLst>
            </a:blip>
            <a:srcRect/>
            <a:stretch>
              <a:fillRect t="20100" b="20100"/>
            </a:stretch>
          </a:blipFill>
          <a:ln>
            <a:noFill/>
          </a:ln>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379085544"/>
      </p:ext>
    </p:extLst>
  </p:cSld>
  <p:clrMapOvr>
    <a:masterClrMapping/>
  </p:clrMapOvr>
  <mc:AlternateContent xmlns:mc="http://schemas.openxmlformats.org/markup-compatibility/2006" xmlns:p14="http://schemas.microsoft.com/office/powerpoint/2010/main">
    <mc:Choice Requires="p14">
      <p:transition spd="slow" p14:dur="2000" advTm="693"/>
    </mc:Choice>
    <mc:Fallback xmlns="">
      <p:transition spd="slow" advTm="693"/>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78147" y="1019957"/>
            <a:ext cx="2699844" cy="3499791"/>
          </a:xfrm>
          <a:prstGeom prst="rect">
            <a:avLst/>
          </a:prstGeom>
        </p:spPr>
      </p:pic>
      <p:pic>
        <p:nvPicPr>
          <p:cNvPr id="4" name="Picture 3"/>
          <p:cNvPicPr>
            <a:picLocks noChangeAspect="1"/>
          </p:cNvPicPr>
          <p:nvPr/>
        </p:nvPicPr>
        <p:blipFill>
          <a:blip r:embed="rId2"/>
          <a:stretch>
            <a:fillRect/>
          </a:stretch>
        </p:blipFill>
        <p:spPr>
          <a:xfrm>
            <a:off x="6484832" y="1019956"/>
            <a:ext cx="2699844" cy="3499791"/>
          </a:xfrm>
          <a:prstGeom prst="rect">
            <a:avLst/>
          </a:prstGeom>
        </p:spPr>
      </p:pic>
      <p:cxnSp>
        <p:nvCxnSpPr>
          <p:cNvPr id="6" name="Straight Arrow Connector 5"/>
          <p:cNvCxnSpPr/>
          <p:nvPr/>
        </p:nvCxnSpPr>
        <p:spPr>
          <a:xfrm>
            <a:off x="1727292" y="1934127"/>
            <a:ext cx="1010194" cy="17417"/>
          </a:xfrm>
          <a:prstGeom prst="straightConnector1">
            <a:avLst/>
          </a:prstGeom>
          <a:ln w="76200" cap="flat" cmpd="sng" algn="ctr">
            <a:solidFill>
              <a:schemeClr val="accent4">
                <a:lumMod val="60000"/>
                <a:lumOff val="40000"/>
              </a:schemeClr>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7" name="Straight Arrow Connector 6"/>
          <p:cNvCxnSpPr/>
          <p:nvPr/>
        </p:nvCxnSpPr>
        <p:spPr>
          <a:xfrm>
            <a:off x="1641567" y="3045804"/>
            <a:ext cx="1010194" cy="17417"/>
          </a:xfrm>
          <a:prstGeom prst="straightConnector1">
            <a:avLst/>
          </a:prstGeom>
          <a:ln w="76200" cap="flat" cmpd="sng" algn="ctr">
            <a:solidFill>
              <a:srgbClr val="00B050"/>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8" name="Straight Arrow Connector 7"/>
          <p:cNvCxnSpPr/>
          <p:nvPr/>
        </p:nvCxnSpPr>
        <p:spPr>
          <a:xfrm flipH="1">
            <a:off x="4092407" y="3421624"/>
            <a:ext cx="922164" cy="8708"/>
          </a:xfrm>
          <a:prstGeom prst="straightConnector1">
            <a:avLst/>
          </a:prstGeom>
          <a:ln w="76200" cap="flat" cmpd="sng" algn="ctr">
            <a:solidFill>
              <a:srgbClr val="0070C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9" name="Straight Arrow Connector 8"/>
          <p:cNvCxnSpPr/>
          <p:nvPr/>
        </p:nvCxnSpPr>
        <p:spPr>
          <a:xfrm>
            <a:off x="1727292" y="2442953"/>
            <a:ext cx="1010194" cy="17417"/>
          </a:xfrm>
          <a:prstGeom prst="straightConnector1">
            <a:avLst/>
          </a:prstGeom>
          <a:ln w="7620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0" name="Straight Arrow Connector 9"/>
          <p:cNvCxnSpPr/>
          <p:nvPr/>
        </p:nvCxnSpPr>
        <p:spPr>
          <a:xfrm>
            <a:off x="3918652" y="2895854"/>
            <a:ext cx="1010194" cy="17417"/>
          </a:xfrm>
          <a:prstGeom prst="straightConnector1">
            <a:avLst/>
          </a:prstGeom>
          <a:ln w="7620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 name="Straight Arrow Connector 10"/>
          <p:cNvCxnSpPr/>
          <p:nvPr/>
        </p:nvCxnSpPr>
        <p:spPr>
          <a:xfrm>
            <a:off x="1727292" y="2626679"/>
            <a:ext cx="1010194" cy="17417"/>
          </a:xfrm>
          <a:prstGeom prst="straightConnector1">
            <a:avLst/>
          </a:prstGeom>
          <a:ln w="76200" cap="flat" cmpd="sng" algn="ctr">
            <a:solidFill>
              <a:srgbClr val="0070C0"/>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Arrow Connector 11"/>
          <p:cNvCxnSpPr/>
          <p:nvPr/>
        </p:nvCxnSpPr>
        <p:spPr>
          <a:xfrm>
            <a:off x="4110135" y="2176413"/>
            <a:ext cx="1010194" cy="17417"/>
          </a:xfrm>
          <a:prstGeom prst="straightConnector1">
            <a:avLst/>
          </a:prstGeom>
          <a:ln w="76200" cap="flat" cmpd="sng" algn="ctr">
            <a:solidFill>
              <a:srgbClr val="0070C0"/>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14" name="Straight Arrow Connector 13"/>
          <p:cNvCxnSpPr/>
          <p:nvPr/>
        </p:nvCxnSpPr>
        <p:spPr>
          <a:xfrm flipV="1">
            <a:off x="7360255" y="4064447"/>
            <a:ext cx="616075" cy="781049"/>
          </a:xfrm>
          <a:prstGeom prst="straightConnector1">
            <a:avLst/>
          </a:prstGeom>
          <a:ln w="76200" cap="flat" cmpd="sng" algn="ctr">
            <a:solidFill>
              <a:srgbClr val="00B050"/>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17" name="Straight Arrow Connector 16"/>
          <p:cNvCxnSpPr/>
          <p:nvPr/>
        </p:nvCxnSpPr>
        <p:spPr>
          <a:xfrm flipV="1">
            <a:off x="7841665" y="4230185"/>
            <a:ext cx="219088" cy="847149"/>
          </a:xfrm>
          <a:prstGeom prst="straightConnector1">
            <a:avLst/>
          </a:prstGeom>
          <a:ln w="76200" cap="flat" cmpd="sng" algn="ctr">
            <a:solidFill>
              <a:srgbClr val="FF0000"/>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20" name="Straight Arrow Connector 19"/>
          <p:cNvCxnSpPr/>
          <p:nvPr/>
        </p:nvCxnSpPr>
        <p:spPr>
          <a:xfrm>
            <a:off x="8203109" y="4179670"/>
            <a:ext cx="294870" cy="897664"/>
          </a:xfrm>
          <a:prstGeom prst="straightConnector1">
            <a:avLst/>
          </a:prstGeom>
          <a:ln w="76200" cap="flat" cmpd="sng" algn="ctr">
            <a:solidFill>
              <a:srgbClr val="0070C0"/>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26" name="Straight Arrow Connector 25"/>
          <p:cNvCxnSpPr/>
          <p:nvPr/>
        </p:nvCxnSpPr>
        <p:spPr>
          <a:xfrm>
            <a:off x="8350544" y="4114894"/>
            <a:ext cx="688681" cy="723806"/>
          </a:xfrm>
          <a:prstGeom prst="straightConnector1">
            <a:avLst/>
          </a:prstGeom>
          <a:ln w="76200" cap="flat" cmpd="sng" algn="ctr">
            <a:solidFill>
              <a:schemeClr val="accent4">
                <a:lumMod val="60000"/>
                <a:lumOff val="40000"/>
              </a:schemeClr>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30" name="Straight Arrow Connector 29"/>
          <p:cNvCxnSpPr/>
          <p:nvPr/>
        </p:nvCxnSpPr>
        <p:spPr>
          <a:xfrm flipV="1">
            <a:off x="8060753" y="2226414"/>
            <a:ext cx="0" cy="1838033"/>
          </a:xfrm>
          <a:prstGeom prst="straightConnector1">
            <a:avLst/>
          </a:prstGeom>
          <a:ln w="76200" cap="flat" cmpd="sng" algn="ctr">
            <a:solidFill>
              <a:srgbClr val="FF0000"/>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32" name="Straight Arrow Connector 31"/>
          <p:cNvCxnSpPr/>
          <p:nvPr/>
        </p:nvCxnSpPr>
        <p:spPr>
          <a:xfrm flipV="1">
            <a:off x="8118686" y="3514726"/>
            <a:ext cx="576198" cy="361534"/>
          </a:xfrm>
          <a:prstGeom prst="straightConnector1">
            <a:avLst/>
          </a:prstGeom>
          <a:ln w="76200" cap="flat" cmpd="sng" algn="ctr">
            <a:solidFill>
              <a:srgbClr val="FF0000"/>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sp>
        <p:nvSpPr>
          <p:cNvPr id="35" name="TextBox 34"/>
          <p:cNvSpPr txBox="1"/>
          <p:nvPr/>
        </p:nvSpPr>
        <p:spPr>
          <a:xfrm>
            <a:off x="5139073" y="1564795"/>
            <a:ext cx="1806841" cy="369332"/>
          </a:xfrm>
          <a:prstGeom prst="rect">
            <a:avLst/>
          </a:prstGeom>
          <a:noFill/>
        </p:spPr>
        <p:txBody>
          <a:bodyPr wrap="square" rtlCol="0">
            <a:spAutoFit/>
          </a:bodyPr>
          <a:lstStyle/>
          <a:p>
            <a:r>
              <a:rPr lang="en-US" dirty="0" smtClean="0"/>
              <a:t>From ----- To</a:t>
            </a:r>
            <a:endParaRPr lang="en-US" dirty="0"/>
          </a:p>
        </p:txBody>
      </p:sp>
    </p:spTree>
    <p:extLst>
      <p:ext uri="{BB962C8B-B14F-4D97-AF65-F5344CB8AC3E}">
        <p14:creationId xmlns:p14="http://schemas.microsoft.com/office/powerpoint/2010/main" val="906579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What is interoperability?</a:t>
            </a:r>
            <a:endParaRPr lang="en-US" dirty="0"/>
          </a:p>
        </p:txBody>
      </p:sp>
      <p:pic>
        <p:nvPicPr>
          <p:cNvPr id="1028" name="Picture 4" descr="Image result for interoper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752600"/>
            <a:ext cx="5229225" cy="391477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type="body" sz="quarter" idx="22"/>
          </p:nvPr>
        </p:nvSpPr>
        <p:spPr>
          <a:xfrm>
            <a:off x="914400" y="1752600"/>
            <a:ext cx="5018295" cy="4135316"/>
          </a:xfrm>
        </p:spPr>
        <p:txBody>
          <a:bodyPr>
            <a:normAutofit/>
          </a:bodyPr>
          <a:lstStyle/>
          <a:p>
            <a:pPr marL="0" indent="0">
              <a:buNone/>
            </a:pPr>
            <a:r>
              <a:rPr lang="en-US" sz="2800" b="1" dirty="0" smtClean="0">
                <a:solidFill>
                  <a:srgbClr val="59AFA9"/>
                </a:solidFill>
              </a:rPr>
              <a:t>Interoperability: </a:t>
            </a:r>
          </a:p>
          <a:p>
            <a:pPr marL="0" indent="0">
              <a:buNone/>
            </a:pPr>
            <a:r>
              <a:rPr lang="en-US" sz="2400" dirty="0"/>
              <a:t>The exchange of data between computer systems or software that leads to </a:t>
            </a:r>
            <a:r>
              <a:rPr lang="en-US" sz="2400" b="1" dirty="0"/>
              <a:t>the use </a:t>
            </a:r>
            <a:r>
              <a:rPr lang="en-US" sz="2400" dirty="0"/>
              <a:t>of the information that is exchanged</a:t>
            </a:r>
          </a:p>
        </p:txBody>
      </p:sp>
    </p:spTree>
    <p:extLst>
      <p:ext uri="{BB962C8B-B14F-4D97-AF65-F5344CB8AC3E}">
        <p14:creationId xmlns:p14="http://schemas.microsoft.com/office/powerpoint/2010/main" val="2456206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219200" y="304800"/>
            <a:ext cx="10210800" cy="6019800"/>
          </a:xfrm>
          <a:prstGeom prst="rect">
            <a:avLst/>
          </a:prstGeom>
        </p:spPr>
      </p:pic>
    </p:spTree>
    <p:extLst>
      <p:ext uri="{BB962C8B-B14F-4D97-AF65-F5344CB8AC3E}">
        <p14:creationId xmlns:p14="http://schemas.microsoft.com/office/powerpoint/2010/main" val="96185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131282" y="2378456"/>
            <a:ext cx="1534946" cy="1408635"/>
          </a:xfrm>
          <a:prstGeom prst="rect">
            <a:avLst/>
          </a:prstGeom>
        </p:spPr>
      </p:pic>
      <p:cxnSp>
        <p:nvCxnSpPr>
          <p:cNvPr id="11" name="Straight Connector 10"/>
          <p:cNvCxnSpPr/>
          <p:nvPr/>
        </p:nvCxnSpPr>
        <p:spPr>
          <a:xfrm>
            <a:off x="4989627" y="2592899"/>
            <a:ext cx="5825" cy="481529"/>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H="1">
            <a:off x="5861717" y="3226577"/>
            <a:ext cx="1374494" cy="565074"/>
          </a:xfrm>
          <a:prstGeom prst="line">
            <a:avLst/>
          </a:prstGeom>
        </p:spPr>
        <p:style>
          <a:lnRef idx="3">
            <a:schemeClr val="accent1"/>
          </a:lnRef>
          <a:fillRef idx="0">
            <a:schemeClr val="accent1"/>
          </a:fillRef>
          <a:effectRef idx="2">
            <a:schemeClr val="accent1"/>
          </a:effectRef>
          <a:fontRef idx="minor">
            <a:schemeClr val="tx1"/>
          </a:fontRef>
        </p:style>
      </p:cxnSp>
      <p:pic>
        <p:nvPicPr>
          <p:cNvPr id="18" name="Picture 17"/>
          <p:cNvPicPr>
            <a:picLocks noChangeAspect="1"/>
          </p:cNvPicPr>
          <p:nvPr/>
        </p:nvPicPr>
        <p:blipFill>
          <a:blip r:embed="rId3"/>
          <a:stretch>
            <a:fillRect/>
          </a:stretch>
        </p:blipFill>
        <p:spPr>
          <a:xfrm>
            <a:off x="10333041" y="4427329"/>
            <a:ext cx="1203929" cy="1240235"/>
          </a:xfrm>
          <a:prstGeom prst="rect">
            <a:avLst/>
          </a:prstGeom>
        </p:spPr>
      </p:pic>
      <p:pic>
        <p:nvPicPr>
          <p:cNvPr id="19" name="Picture 18"/>
          <p:cNvPicPr>
            <a:picLocks noChangeAspect="1"/>
          </p:cNvPicPr>
          <p:nvPr/>
        </p:nvPicPr>
        <p:blipFill>
          <a:blip r:embed="rId4"/>
          <a:stretch>
            <a:fillRect/>
          </a:stretch>
        </p:blipFill>
        <p:spPr>
          <a:xfrm>
            <a:off x="9063552" y="5130576"/>
            <a:ext cx="1230927" cy="1232327"/>
          </a:xfrm>
          <a:prstGeom prst="rect">
            <a:avLst/>
          </a:prstGeom>
        </p:spPr>
      </p:pic>
      <p:pic>
        <p:nvPicPr>
          <p:cNvPr id="23" name="Picture 22"/>
          <p:cNvPicPr>
            <a:picLocks noChangeAspect="1"/>
          </p:cNvPicPr>
          <p:nvPr/>
        </p:nvPicPr>
        <p:blipFill>
          <a:blip r:embed="rId5"/>
          <a:stretch>
            <a:fillRect/>
          </a:stretch>
        </p:blipFill>
        <p:spPr>
          <a:xfrm>
            <a:off x="6044586" y="5096881"/>
            <a:ext cx="2274413" cy="1045000"/>
          </a:xfrm>
          <a:prstGeom prst="rect">
            <a:avLst/>
          </a:prstGeom>
        </p:spPr>
      </p:pic>
      <p:cxnSp>
        <p:nvCxnSpPr>
          <p:cNvPr id="26" name="Straight Connector 25"/>
          <p:cNvCxnSpPr>
            <a:endCxn id="3" idx="1"/>
          </p:cNvCxnSpPr>
          <p:nvPr/>
        </p:nvCxnSpPr>
        <p:spPr>
          <a:xfrm flipV="1">
            <a:off x="2779585" y="4200160"/>
            <a:ext cx="919830" cy="174669"/>
          </a:xfrm>
          <a:prstGeom prst="line">
            <a:avLst/>
          </a:prstGeom>
        </p:spPr>
        <p:style>
          <a:lnRef idx="3">
            <a:schemeClr val="accent1"/>
          </a:lnRef>
          <a:fillRef idx="0">
            <a:schemeClr val="accent1"/>
          </a:fillRef>
          <a:effectRef idx="2">
            <a:schemeClr val="accent1"/>
          </a:effectRef>
          <a:fontRef idx="minor">
            <a:schemeClr val="tx1"/>
          </a:fontRef>
        </p:style>
      </p:cxnSp>
      <p:pic>
        <p:nvPicPr>
          <p:cNvPr id="31" name="Picture 30"/>
          <p:cNvPicPr>
            <a:picLocks noChangeAspect="1"/>
          </p:cNvPicPr>
          <p:nvPr/>
        </p:nvPicPr>
        <p:blipFill>
          <a:blip r:embed="rId6"/>
          <a:stretch>
            <a:fillRect/>
          </a:stretch>
        </p:blipFill>
        <p:spPr>
          <a:xfrm>
            <a:off x="2051205" y="5142196"/>
            <a:ext cx="1686581" cy="1265000"/>
          </a:xfrm>
          <a:prstGeom prst="rect">
            <a:avLst/>
          </a:prstGeom>
        </p:spPr>
      </p:pic>
      <p:cxnSp>
        <p:nvCxnSpPr>
          <p:cNvPr id="34" name="Straight Connector 33"/>
          <p:cNvCxnSpPr/>
          <p:nvPr/>
        </p:nvCxnSpPr>
        <p:spPr>
          <a:xfrm flipH="1">
            <a:off x="3304798" y="4588745"/>
            <a:ext cx="766668" cy="553451"/>
          </a:xfrm>
          <a:prstGeom prst="line">
            <a:avLst/>
          </a:prstGeom>
        </p:spPr>
        <p:style>
          <a:lnRef idx="3">
            <a:schemeClr val="accent1"/>
          </a:lnRef>
          <a:fillRef idx="0">
            <a:schemeClr val="accent1"/>
          </a:fillRef>
          <a:effectRef idx="2">
            <a:schemeClr val="accent1"/>
          </a:effectRef>
          <a:fontRef idx="minor">
            <a:schemeClr val="tx1"/>
          </a:fontRef>
        </p:style>
      </p:cxnSp>
      <p:pic>
        <p:nvPicPr>
          <p:cNvPr id="38" name="Picture 37"/>
          <p:cNvPicPr>
            <a:picLocks noChangeAspect="1"/>
          </p:cNvPicPr>
          <p:nvPr/>
        </p:nvPicPr>
        <p:blipFill>
          <a:blip r:embed="rId7"/>
          <a:stretch>
            <a:fillRect/>
          </a:stretch>
        </p:blipFill>
        <p:spPr>
          <a:xfrm>
            <a:off x="2008018" y="4037767"/>
            <a:ext cx="686719" cy="830500"/>
          </a:xfrm>
          <a:prstGeom prst="rect">
            <a:avLst/>
          </a:prstGeom>
        </p:spPr>
      </p:pic>
      <p:cxnSp>
        <p:nvCxnSpPr>
          <p:cNvPr id="40" name="Straight Connector 39"/>
          <p:cNvCxnSpPr/>
          <p:nvPr/>
        </p:nvCxnSpPr>
        <p:spPr>
          <a:xfrm>
            <a:off x="5653365" y="4796627"/>
            <a:ext cx="636563" cy="503115"/>
          </a:xfrm>
          <a:prstGeom prst="line">
            <a:avLst/>
          </a:prstGeom>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570178" y="2707126"/>
            <a:ext cx="1712899" cy="1038902"/>
          </a:xfrm>
          <a:prstGeom prst="line">
            <a:avLst/>
          </a:prstGeom>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2560320" y="3339690"/>
            <a:ext cx="2567144" cy="732631"/>
          </a:xfrm>
          <a:prstGeom prst="line">
            <a:avLst/>
          </a:prstGeom>
        </p:spPr>
        <p:style>
          <a:lnRef idx="3">
            <a:schemeClr val="accent1"/>
          </a:lnRef>
          <a:fillRef idx="0">
            <a:schemeClr val="accent1"/>
          </a:fillRef>
          <a:effectRef idx="2">
            <a:schemeClr val="accent1"/>
          </a:effectRef>
          <a:fontRef idx="minor">
            <a:schemeClr val="tx1"/>
          </a:fontRef>
        </p:style>
      </p:cxnSp>
      <p:pic>
        <p:nvPicPr>
          <p:cNvPr id="62" name="Picture 61"/>
          <p:cNvPicPr>
            <a:picLocks noChangeAspect="1"/>
          </p:cNvPicPr>
          <p:nvPr/>
        </p:nvPicPr>
        <p:blipFill>
          <a:blip r:embed="rId8"/>
          <a:stretch>
            <a:fillRect/>
          </a:stretch>
        </p:blipFill>
        <p:spPr>
          <a:xfrm>
            <a:off x="184485" y="213280"/>
            <a:ext cx="1175663" cy="594000"/>
          </a:xfrm>
          <a:prstGeom prst="rect">
            <a:avLst/>
          </a:prstGeom>
        </p:spPr>
      </p:pic>
      <p:grpSp>
        <p:nvGrpSpPr>
          <p:cNvPr id="9" name="Group 8"/>
          <p:cNvGrpSpPr/>
          <p:nvPr/>
        </p:nvGrpSpPr>
        <p:grpSpPr>
          <a:xfrm>
            <a:off x="3699415" y="3137375"/>
            <a:ext cx="2758982" cy="2125569"/>
            <a:chOff x="5113443" y="3091323"/>
            <a:chExt cx="2758982" cy="2125569"/>
          </a:xfrm>
        </p:grpSpPr>
        <p:pic>
          <p:nvPicPr>
            <p:cNvPr id="3" name="Picture 2"/>
            <p:cNvPicPr>
              <a:picLocks noChangeAspect="1"/>
            </p:cNvPicPr>
            <p:nvPr/>
          </p:nvPicPr>
          <p:blipFill>
            <a:blip r:embed="rId9"/>
            <a:stretch>
              <a:fillRect/>
            </a:stretch>
          </p:blipFill>
          <p:spPr>
            <a:xfrm>
              <a:off x="5113443" y="3091323"/>
              <a:ext cx="2065576" cy="2125569"/>
            </a:xfrm>
            <a:prstGeom prst="rect">
              <a:avLst/>
            </a:prstGeom>
          </p:spPr>
        </p:pic>
        <p:pic>
          <p:nvPicPr>
            <p:cNvPr id="8" name="Picture 7"/>
            <p:cNvPicPr>
              <a:picLocks noChangeAspect="1"/>
            </p:cNvPicPr>
            <p:nvPr/>
          </p:nvPicPr>
          <p:blipFill>
            <a:blip r:embed="rId10"/>
            <a:stretch>
              <a:fillRect/>
            </a:stretch>
          </p:blipFill>
          <p:spPr>
            <a:xfrm>
              <a:off x="6663800" y="3948532"/>
              <a:ext cx="1208625" cy="671000"/>
            </a:xfrm>
            <a:prstGeom prst="rect">
              <a:avLst/>
            </a:prstGeom>
          </p:spPr>
        </p:pic>
      </p:grpSp>
      <p:cxnSp>
        <p:nvCxnSpPr>
          <p:cNvPr id="35" name="Straight Connector 34"/>
          <p:cNvCxnSpPr/>
          <p:nvPr/>
        </p:nvCxnSpPr>
        <p:spPr>
          <a:xfrm flipH="1">
            <a:off x="5294572" y="1988131"/>
            <a:ext cx="513202" cy="1147192"/>
          </a:xfrm>
          <a:prstGeom prst="line">
            <a:avLst/>
          </a:prstGeom>
        </p:spPr>
        <p:style>
          <a:lnRef idx="3">
            <a:schemeClr val="accent1"/>
          </a:lnRef>
          <a:fillRef idx="0">
            <a:schemeClr val="accent1"/>
          </a:fillRef>
          <a:effectRef idx="2">
            <a:schemeClr val="accent1"/>
          </a:effectRef>
          <a:fontRef idx="minor">
            <a:schemeClr val="tx1"/>
          </a:fontRef>
        </p:style>
      </p:cxnSp>
      <p:cxnSp>
        <p:nvCxnSpPr>
          <p:cNvPr id="42" name="Straight Connector 41"/>
          <p:cNvCxnSpPr/>
          <p:nvPr/>
        </p:nvCxnSpPr>
        <p:spPr>
          <a:xfrm flipH="1">
            <a:off x="5513905" y="2285131"/>
            <a:ext cx="803960" cy="989813"/>
          </a:xfrm>
          <a:prstGeom prst="line">
            <a:avLst/>
          </a:prstGeom>
        </p:spPr>
        <p:style>
          <a:lnRef idx="3">
            <a:schemeClr val="accent1"/>
          </a:lnRef>
          <a:fillRef idx="0">
            <a:schemeClr val="accent1"/>
          </a:fillRef>
          <a:effectRef idx="2">
            <a:schemeClr val="accent1"/>
          </a:effectRef>
          <a:fontRef idx="minor">
            <a:schemeClr val="tx1"/>
          </a:fontRef>
        </p:style>
      </p:cxnSp>
      <p:pic>
        <p:nvPicPr>
          <p:cNvPr id="51" name="Picture 50"/>
          <p:cNvPicPr>
            <a:picLocks noChangeAspect="1"/>
          </p:cNvPicPr>
          <p:nvPr/>
        </p:nvPicPr>
        <p:blipFill>
          <a:blip r:embed="rId11"/>
          <a:stretch>
            <a:fillRect/>
          </a:stretch>
        </p:blipFill>
        <p:spPr>
          <a:xfrm>
            <a:off x="2651665" y="1559209"/>
            <a:ext cx="1287361" cy="1562213"/>
          </a:xfrm>
          <a:prstGeom prst="rect">
            <a:avLst/>
          </a:prstGeom>
        </p:spPr>
      </p:pic>
      <p:pic>
        <p:nvPicPr>
          <p:cNvPr id="53" name="Picture 52"/>
          <p:cNvPicPr>
            <a:picLocks noChangeAspect="1"/>
          </p:cNvPicPr>
          <p:nvPr/>
        </p:nvPicPr>
        <p:blipFill>
          <a:blip r:embed="rId12"/>
          <a:stretch>
            <a:fillRect/>
          </a:stretch>
        </p:blipFill>
        <p:spPr>
          <a:xfrm>
            <a:off x="4209154" y="355023"/>
            <a:ext cx="2906194" cy="2260500"/>
          </a:xfrm>
          <a:prstGeom prst="rect">
            <a:avLst/>
          </a:prstGeom>
        </p:spPr>
      </p:pic>
      <p:sp>
        <p:nvSpPr>
          <p:cNvPr id="57" name="Rounded Rectangle 56"/>
          <p:cNvSpPr/>
          <p:nvPr/>
        </p:nvSpPr>
        <p:spPr>
          <a:xfrm rot="19504072">
            <a:off x="5261230" y="1778707"/>
            <a:ext cx="571209" cy="136244"/>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flipV="1">
            <a:off x="5933557" y="1524072"/>
            <a:ext cx="445567" cy="13704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5127074" y="2004093"/>
            <a:ext cx="201833" cy="18308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13"/>
          <a:stretch>
            <a:fillRect/>
          </a:stretch>
        </p:blipFill>
        <p:spPr>
          <a:xfrm>
            <a:off x="1595239" y="2496973"/>
            <a:ext cx="1135150" cy="1101148"/>
          </a:xfrm>
          <a:prstGeom prst="rect">
            <a:avLst/>
          </a:prstGeom>
        </p:spPr>
      </p:pic>
      <p:cxnSp>
        <p:nvCxnSpPr>
          <p:cNvPr id="70" name="Straight Connector 69"/>
          <p:cNvCxnSpPr>
            <a:stCxn id="43" idx="2"/>
          </p:cNvCxnSpPr>
          <p:nvPr/>
        </p:nvCxnSpPr>
        <p:spPr>
          <a:xfrm flipH="1">
            <a:off x="9908874" y="2510560"/>
            <a:ext cx="665" cy="563868"/>
          </a:xfrm>
          <a:prstGeom prst="line">
            <a:avLst/>
          </a:prstGeom>
        </p:spPr>
        <p:style>
          <a:lnRef idx="3">
            <a:schemeClr val="accent1"/>
          </a:lnRef>
          <a:fillRef idx="0">
            <a:schemeClr val="accent1"/>
          </a:fillRef>
          <a:effectRef idx="2">
            <a:schemeClr val="accent1"/>
          </a:effectRef>
          <a:fontRef idx="minor">
            <a:schemeClr val="tx1"/>
          </a:fontRef>
        </p:style>
      </p:cxnSp>
      <p:pic>
        <p:nvPicPr>
          <p:cNvPr id="83" name="Picture 82"/>
          <p:cNvPicPr>
            <a:picLocks noChangeAspect="1"/>
          </p:cNvPicPr>
          <p:nvPr/>
        </p:nvPicPr>
        <p:blipFill>
          <a:blip r:embed="rId14"/>
          <a:stretch>
            <a:fillRect/>
          </a:stretch>
        </p:blipFill>
        <p:spPr>
          <a:xfrm>
            <a:off x="9434677" y="744361"/>
            <a:ext cx="933938" cy="825000"/>
          </a:xfrm>
          <a:prstGeom prst="rect">
            <a:avLst/>
          </a:prstGeom>
        </p:spPr>
      </p:pic>
      <p:cxnSp>
        <p:nvCxnSpPr>
          <p:cNvPr id="84" name="Straight Connector 83"/>
          <p:cNvCxnSpPr/>
          <p:nvPr/>
        </p:nvCxnSpPr>
        <p:spPr>
          <a:xfrm flipH="1">
            <a:off x="8384913" y="1590594"/>
            <a:ext cx="1256507" cy="906379"/>
          </a:xfrm>
          <a:prstGeom prst="line">
            <a:avLst/>
          </a:prstGeom>
        </p:spPr>
        <p:style>
          <a:lnRef idx="3">
            <a:schemeClr val="accent1"/>
          </a:lnRef>
          <a:fillRef idx="0">
            <a:schemeClr val="accent1"/>
          </a:fillRef>
          <a:effectRef idx="2">
            <a:schemeClr val="accent1"/>
          </a:effectRef>
          <a:fontRef idx="minor">
            <a:schemeClr val="tx1"/>
          </a:fontRef>
        </p:style>
      </p:cxnSp>
      <p:sp>
        <p:nvSpPr>
          <p:cNvPr id="2" name="Rounded Rectangle 1"/>
          <p:cNvSpPr/>
          <p:nvPr/>
        </p:nvSpPr>
        <p:spPr>
          <a:xfrm>
            <a:off x="8843936" y="3077926"/>
            <a:ext cx="2751909" cy="34248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flipH="1" flipV="1">
            <a:off x="6516867" y="4428870"/>
            <a:ext cx="2224859" cy="246474"/>
          </a:xfrm>
          <a:prstGeom prst="line">
            <a:avLst/>
          </a:prstGeom>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flipH="1">
            <a:off x="7048201" y="4796273"/>
            <a:ext cx="1693525" cy="548750"/>
          </a:xfrm>
          <a:prstGeom prst="line">
            <a:avLst/>
          </a:prstGeom>
          <a:ln>
            <a:prstDash val="dash"/>
          </a:ln>
        </p:spPr>
        <p:style>
          <a:lnRef idx="3">
            <a:schemeClr val="accent1"/>
          </a:lnRef>
          <a:fillRef idx="0">
            <a:schemeClr val="accent1"/>
          </a:fillRef>
          <a:effectRef idx="2">
            <a:schemeClr val="accent1"/>
          </a:effectRef>
          <a:fontRef idx="minor">
            <a:schemeClr val="tx1"/>
          </a:fontRef>
        </p:style>
      </p:cxnSp>
      <p:cxnSp>
        <p:nvCxnSpPr>
          <p:cNvPr id="77" name="Straight Connector 76"/>
          <p:cNvCxnSpPr/>
          <p:nvPr/>
        </p:nvCxnSpPr>
        <p:spPr>
          <a:xfrm flipH="1" flipV="1">
            <a:off x="8478857" y="3252365"/>
            <a:ext cx="393016" cy="197699"/>
          </a:xfrm>
          <a:prstGeom prst="line">
            <a:avLst/>
          </a:prstGeom>
        </p:spPr>
        <p:style>
          <a:lnRef idx="3">
            <a:schemeClr val="accent1"/>
          </a:lnRef>
          <a:fillRef idx="0">
            <a:schemeClr val="accent1"/>
          </a:fillRef>
          <a:effectRef idx="2">
            <a:schemeClr val="accent1"/>
          </a:effectRef>
          <a:fontRef idx="minor">
            <a:schemeClr val="tx1"/>
          </a:fontRef>
        </p:style>
      </p:cxnSp>
      <p:sp>
        <p:nvSpPr>
          <p:cNvPr id="78" name="TextBox 77"/>
          <p:cNvSpPr txBox="1"/>
          <p:nvPr/>
        </p:nvSpPr>
        <p:spPr>
          <a:xfrm>
            <a:off x="9082603" y="3151833"/>
            <a:ext cx="1192577" cy="246221"/>
          </a:xfrm>
          <a:prstGeom prst="rect">
            <a:avLst/>
          </a:prstGeom>
          <a:noFill/>
        </p:spPr>
        <p:txBody>
          <a:bodyPr wrap="square" rtlCol="0">
            <a:spAutoFit/>
          </a:bodyPr>
          <a:lstStyle/>
          <a:p>
            <a:r>
              <a:rPr lang="en-US" sz="1000" dirty="0" smtClean="0"/>
              <a:t>National networks</a:t>
            </a:r>
            <a:endParaRPr lang="en-US" sz="1000" dirty="0"/>
          </a:p>
        </p:txBody>
      </p:sp>
      <p:pic>
        <p:nvPicPr>
          <p:cNvPr id="80" name="Picture 79"/>
          <p:cNvPicPr>
            <a:picLocks noChangeAspect="1"/>
          </p:cNvPicPr>
          <p:nvPr/>
        </p:nvPicPr>
        <p:blipFill>
          <a:blip r:embed="rId15"/>
          <a:stretch>
            <a:fillRect/>
          </a:stretch>
        </p:blipFill>
        <p:spPr>
          <a:xfrm>
            <a:off x="3896983" y="5207560"/>
            <a:ext cx="1681088" cy="935000"/>
          </a:xfrm>
          <a:prstGeom prst="rect">
            <a:avLst/>
          </a:prstGeom>
        </p:spPr>
      </p:pic>
      <p:cxnSp>
        <p:nvCxnSpPr>
          <p:cNvPr id="85" name="Straight Arrow Connector 84"/>
          <p:cNvCxnSpPr/>
          <p:nvPr/>
        </p:nvCxnSpPr>
        <p:spPr>
          <a:xfrm>
            <a:off x="5202086" y="1156861"/>
            <a:ext cx="25904" cy="831270"/>
          </a:xfrm>
          <a:prstGeom prst="straightConnector1">
            <a:avLst/>
          </a:prstGeom>
          <a:ln w="76200" cap="flat" cmpd="sng" algn="ctr">
            <a:solidFill>
              <a:srgbClr val="FF0000"/>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pic>
        <p:nvPicPr>
          <p:cNvPr id="41" name="Picture 40"/>
          <p:cNvPicPr>
            <a:picLocks noChangeAspect="1"/>
          </p:cNvPicPr>
          <p:nvPr/>
        </p:nvPicPr>
        <p:blipFill>
          <a:blip r:embed="rId16"/>
          <a:stretch>
            <a:fillRect/>
          </a:stretch>
        </p:blipFill>
        <p:spPr>
          <a:xfrm>
            <a:off x="10233614" y="3081179"/>
            <a:ext cx="1324724" cy="1371838"/>
          </a:xfrm>
          <a:prstGeom prst="rect">
            <a:avLst/>
          </a:prstGeom>
        </p:spPr>
      </p:pic>
      <p:pic>
        <p:nvPicPr>
          <p:cNvPr id="43" name="Picture 42"/>
          <p:cNvPicPr>
            <a:picLocks noChangeAspect="1"/>
          </p:cNvPicPr>
          <p:nvPr/>
        </p:nvPicPr>
        <p:blipFill>
          <a:blip r:embed="rId17"/>
          <a:stretch>
            <a:fillRect/>
          </a:stretch>
        </p:blipFill>
        <p:spPr>
          <a:xfrm>
            <a:off x="9560789" y="2066217"/>
            <a:ext cx="697500" cy="444343"/>
          </a:xfrm>
          <a:prstGeom prst="rect">
            <a:avLst/>
          </a:prstGeom>
        </p:spPr>
      </p:pic>
      <p:pic>
        <p:nvPicPr>
          <p:cNvPr id="44" name="Picture 43"/>
          <p:cNvPicPr>
            <a:picLocks noChangeAspect="1"/>
          </p:cNvPicPr>
          <p:nvPr/>
        </p:nvPicPr>
        <p:blipFill>
          <a:blip r:embed="rId18"/>
          <a:stretch>
            <a:fillRect/>
          </a:stretch>
        </p:blipFill>
        <p:spPr>
          <a:xfrm>
            <a:off x="10692519" y="1474716"/>
            <a:ext cx="865819" cy="746514"/>
          </a:xfrm>
          <a:prstGeom prst="rect">
            <a:avLst/>
          </a:prstGeom>
        </p:spPr>
      </p:pic>
      <p:cxnSp>
        <p:nvCxnSpPr>
          <p:cNvPr id="46" name="Straight Connector 45"/>
          <p:cNvCxnSpPr>
            <a:stCxn id="44" idx="2"/>
          </p:cNvCxnSpPr>
          <p:nvPr/>
        </p:nvCxnSpPr>
        <p:spPr>
          <a:xfrm flipH="1">
            <a:off x="10606374" y="2221230"/>
            <a:ext cx="519055" cy="853198"/>
          </a:xfrm>
          <a:prstGeom prst="line">
            <a:avLst/>
          </a:prstGeom>
        </p:spPr>
        <p:style>
          <a:lnRef idx="3">
            <a:schemeClr val="accent1"/>
          </a:lnRef>
          <a:fillRef idx="0">
            <a:schemeClr val="accent1"/>
          </a:fillRef>
          <a:effectRef idx="2">
            <a:schemeClr val="accent1"/>
          </a:effectRef>
          <a:fontRef idx="minor">
            <a:schemeClr val="tx1"/>
          </a:fontRef>
        </p:style>
      </p:cxnSp>
      <p:sp>
        <p:nvSpPr>
          <p:cNvPr id="4" name="Rectangle 3"/>
          <p:cNvSpPr/>
          <p:nvPr/>
        </p:nvSpPr>
        <p:spPr>
          <a:xfrm>
            <a:off x="10530114" y="130629"/>
            <a:ext cx="1204686" cy="876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 YEAR</a:t>
            </a:r>
            <a:endParaRPr lang="en-US" dirty="0"/>
          </a:p>
        </p:txBody>
      </p:sp>
    </p:spTree>
    <p:extLst>
      <p:ext uri="{BB962C8B-B14F-4D97-AF65-F5344CB8AC3E}">
        <p14:creationId xmlns:p14="http://schemas.microsoft.com/office/powerpoint/2010/main" val="2562106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8877" y="3940623"/>
            <a:ext cx="1534946" cy="1408635"/>
          </a:xfrm>
          <a:prstGeom prst="rect">
            <a:avLst/>
          </a:prstGeom>
        </p:spPr>
      </p:pic>
      <p:cxnSp>
        <p:nvCxnSpPr>
          <p:cNvPr id="11" name="Straight Connector 10"/>
          <p:cNvCxnSpPr/>
          <p:nvPr/>
        </p:nvCxnSpPr>
        <p:spPr>
          <a:xfrm flipH="1">
            <a:off x="5290449" y="2866571"/>
            <a:ext cx="7257" cy="531483"/>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H="1">
            <a:off x="6090318" y="4024674"/>
            <a:ext cx="854811" cy="13904"/>
          </a:xfrm>
          <a:prstGeom prst="line">
            <a:avLst/>
          </a:prstGeom>
        </p:spPr>
        <p:style>
          <a:lnRef idx="3">
            <a:schemeClr val="accent1"/>
          </a:lnRef>
          <a:fillRef idx="0">
            <a:schemeClr val="accent1"/>
          </a:fillRef>
          <a:effectRef idx="2">
            <a:schemeClr val="accent1"/>
          </a:effectRef>
          <a:fontRef idx="minor">
            <a:schemeClr val="tx1"/>
          </a:fontRef>
        </p:style>
      </p:cxnSp>
      <p:pic>
        <p:nvPicPr>
          <p:cNvPr id="18" name="Picture 17"/>
          <p:cNvPicPr>
            <a:picLocks noChangeAspect="1"/>
          </p:cNvPicPr>
          <p:nvPr/>
        </p:nvPicPr>
        <p:blipFill>
          <a:blip r:embed="rId3"/>
          <a:stretch>
            <a:fillRect/>
          </a:stretch>
        </p:blipFill>
        <p:spPr>
          <a:xfrm>
            <a:off x="10739433" y="4552839"/>
            <a:ext cx="1203929" cy="1240235"/>
          </a:xfrm>
          <a:prstGeom prst="rect">
            <a:avLst/>
          </a:prstGeom>
        </p:spPr>
      </p:pic>
      <p:pic>
        <p:nvPicPr>
          <p:cNvPr id="19" name="Picture 18"/>
          <p:cNvPicPr>
            <a:picLocks noChangeAspect="1"/>
          </p:cNvPicPr>
          <p:nvPr/>
        </p:nvPicPr>
        <p:blipFill>
          <a:blip r:embed="rId4"/>
          <a:stretch>
            <a:fillRect/>
          </a:stretch>
        </p:blipFill>
        <p:spPr>
          <a:xfrm>
            <a:off x="9528459" y="5048590"/>
            <a:ext cx="932843" cy="933904"/>
          </a:xfrm>
          <a:prstGeom prst="rect">
            <a:avLst/>
          </a:prstGeom>
        </p:spPr>
      </p:pic>
      <p:pic>
        <p:nvPicPr>
          <p:cNvPr id="23" name="Picture 22"/>
          <p:cNvPicPr>
            <a:picLocks noChangeAspect="1"/>
          </p:cNvPicPr>
          <p:nvPr/>
        </p:nvPicPr>
        <p:blipFill>
          <a:blip r:embed="rId5"/>
          <a:stretch>
            <a:fillRect/>
          </a:stretch>
        </p:blipFill>
        <p:spPr>
          <a:xfrm>
            <a:off x="6811113" y="3631294"/>
            <a:ext cx="2274413" cy="1045000"/>
          </a:xfrm>
          <a:prstGeom prst="rect">
            <a:avLst/>
          </a:prstGeom>
        </p:spPr>
      </p:pic>
      <p:pic>
        <p:nvPicPr>
          <p:cNvPr id="31" name="Picture 30"/>
          <p:cNvPicPr>
            <a:picLocks noChangeAspect="1"/>
          </p:cNvPicPr>
          <p:nvPr/>
        </p:nvPicPr>
        <p:blipFill>
          <a:blip r:embed="rId6"/>
          <a:stretch>
            <a:fillRect/>
          </a:stretch>
        </p:blipFill>
        <p:spPr>
          <a:xfrm>
            <a:off x="2338886" y="4967693"/>
            <a:ext cx="1686581" cy="1265000"/>
          </a:xfrm>
          <a:prstGeom prst="rect">
            <a:avLst/>
          </a:prstGeom>
        </p:spPr>
      </p:pic>
      <p:cxnSp>
        <p:nvCxnSpPr>
          <p:cNvPr id="34" name="Straight Connector 33"/>
          <p:cNvCxnSpPr/>
          <p:nvPr/>
        </p:nvCxnSpPr>
        <p:spPr>
          <a:xfrm flipH="1">
            <a:off x="3629381" y="4769561"/>
            <a:ext cx="697644" cy="390149"/>
          </a:xfrm>
          <a:prstGeom prst="line">
            <a:avLst/>
          </a:prstGeom>
        </p:spPr>
        <p:style>
          <a:lnRef idx="3">
            <a:schemeClr val="accent1"/>
          </a:lnRef>
          <a:fillRef idx="0">
            <a:schemeClr val="accent1"/>
          </a:fillRef>
          <a:effectRef idx="2">
            <a:schemeClr val="accent1"/>
          </a:effectRef>
          <a:fontRef idx="minor">
            <a:schemeClr val="tx1"/>
          </a:fontRef>
        </p:style>
      </p:cxnSp>
      <p:pic>
        <p:nvPicPr>
          <p:cNvPr id="38" name="Picture 37"/>
          <p:cNvPicPr>
            <a:picLocks noChangeAspect="1"/>
          </p:cNvPicPr>
          <p:nvPr/>
        </p:nvPicPr>
        <p:blipFill>
          <a:blip r:embed="rId7"/>
          <a:stretch>
            <a:fillRect/>
          </a:stretch>
        </p:blipFill>
        <p:spPr>
          <a:xfrm>
            <a:off x="1723323" y="2703639"/>
            <a:ext cx="686719" cy="830500"/>
          </a:xfrm>
          <a:prstGeom prst="rect">
            <a:avLst/>
          </a:prstGeom>
        </p:spPr>
      </p:pic>
      <p:cxnSp>
        <p:nvCxnSpPr>
          <p:cNvPr id="40" name="Straight Connector 39"/>
          <p:cNvCxnSpPr/>
          <p:nvPr/>
        </p:nvCxnSpPr>
        <p:spPr>
          <a:xfrm>
            <a:off x="5581752" y="2729792"/>
            <a:ext cx="1545246" cy="901502"/>
          </a:xfrm>
          <a:prstGeom prst="line">
            <a:avLst/>
          </a:prstGeom>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6161136" y="5242500"/>
            <a:ext cx="1039407" cy="490643"/>
          </a:xfrm>
          <a:prstGeom prst="line">
            <a:avLst/>
          </a:prstGeom>
        </p:spPr>
        <p:style>
          <a:lnRef idx="3">
            <a:schemeClr val="accent1"/>
          </a:lnRef>
          <a:fillRef idx="0">
            <a:schemeClr val="accent1"/>
          </a:fillRef>
          <a:effectRef idx="2">
            <a:schemeClr val="accent1"/>
          </a:effectRef>
          <a:fontRef idx="minor">
            <a:schemeClr val="tx1"/>
          </a:fontRef>
        </p:style>
      </p:cxnSp>
      <p:pic>
        <p:nvPicPr>
          <p:cNvPr id="62" name="Picture 61"/>
          <p:cNvPicPr>
            <a:picLocks noChangeAspect="1"/>
          </p:cNvPicPr>
          <p:nvPr/>
        </p:nvPicPr>
        <p:blipFill>
          <a:blip r:embed="rId8"/>
          <a:stretch>
            <a:fillRect/>
          </a:stretch>
        </p:blipFill>
        <p:spPr>
          <a:xfrm>
            <a:off x="590877" y="213280"/>
            <a:ext cx="1175663" cy="594000"/>
          </a:xfrm>
          <a:prstGeom prst="rect">
            <a:avLst/>
          </a:prstGeom>
        </p:spPr>
      </p:pic>
      <p:grpSp>
        <p:nvGrpSpPr>
          <p:cNvPr id="9" name="Group 8"/>
          <p:cNvGrpSpPr/>
          <p:nvPr/>
        </p:nvGrpSpPr>
        <p:grpSpPr>
          <a:xfrm>
            <a:off x="4105807" y="3540800"/>
            <a:ext cx="2758982" cy="2125569"/>
            <a:chOff x="5113443" y="3091323"/>
            <a:chExt cx="2758982" cy="2125569"/>
          </a:xfrm>
        </p:grpSpPr>
        <p:pic>
          <p:nvPicPr>
            <p:cNvPr id="3" name="Picture 2"/>
            <p:cNvPicPr>
              <a:picLocks noChangeAspect="1"/>
            </p:cNvPicPr>
            <p:nvPr/>
          </p:nvPicPr>
          <p:blipFill>
            <a:blip r:embed="rId9"/>
            <a:stretch>
              <a:fillRect/>
            </a:stretch>
          </p:blipFill>
          <p:spPr>
            <a:xfrm>
              <a:off x="5113443" y="3091323"/>
              <a:ext cx="2065576" cy="2125569"/>
            </a:xfrm>
            <a:prstGeom prst="rect">
              <a:avLst/>
            </a:prstGeom>
          </p:spPr>
        </p:pic>
        <p:pic>
          <p:nvPicPr>
            <p:cNvPr id="8" name="Picture 7"/>
            <p:cNvPicPr>
              <a:picLocks noChangeAspect="1"/>
            </p:cNvPicPr>
            <p:nvPr/>
          </p:nvPicPr>
          <p:blipFill>
            <a:blip r:embed="rId10"/>
            <a:stretch>
              <a:fillRect/>
            </a:stretch>
          </p:blipFill>
          <p:spPr>
            <a:xfrm>
              <a:off x="6663800" y="3948532"/>
              <a:ext cx="1208625" cy="671000"/>
            </a:xfrm>
            <a:prstGeom prst="rect">
              <a:avLst/>
            </a:prstGeom>
          </p:spPr>
        </p:pic>
      </p:grpSp>
      <p:pic>
        <p:nvPicPr>
          <p:cNvPr id="51" name="Picture 50"/>
          <p:cNvPicPr>
            <a:picLocks noChangeAspect="1"/>
          </p:cNvPicPr>
          <p:nvPr/>
        </p:nvPicPr>
        <p:blipFill>
          <a:blip r:embed="rId11"/>
          <a:stretch>
            <a:fillRect/>
          </a:stretch>
        </p:blipFill>
        <p:spPr>
          <a:xfrm>
            <a:off x="3028342" y="2345283"/>
            <a:ext cx="1037115" cy="1328450"/>
          </a:xfrm>
          <a:prstGeom prst="rect">
            <a:avLst/>
          </a:prstGeom>
        </p:spPr>
      </p:pic>
      <p:pic>
        <p:nvPicPr>
          <p:cNvPr id="63" name="Picture 62"/>
          <p:cNvPicPr>
            <a:picLocks noChangeAspect="1"/>
          </p:cNvPicPr>
          <p:nvPr/>
        </p:nvPicPr>
        <p:blipFill>
          <a:blip r:embed="rId12"/>
          <a:stretch>
            <a:fillRect/>
          </a:stretch>
        </p:blipFill>
        <p:spPr>
          <a:xfrm>
            <a:off x="7126998" y="5242500"/>
            <a:ext cx="1135150" cy="1101148"/>
          </a:xfrm>
          <a:prstGeom prst="rect">
            <a:avLst/>
          </a:prstGeom>
        </p:spPr>
      </p:pic>
      <p:pic>
        <p:nvPicPr>
          <p:cNvPr id="83" name="Picture 82"/>
          <p:cNvPicPr>
            <a:picLocks noChangeAspect="1"/>
          </p:cNvPicPr>
          <p:nvPr/>
        </p:nvPicPr>
        <p:blipFill>
          <a:blip r:embed="rId13"/>
          <a:stretch>
            <a:fillRect/>
          </a:stretch>
        </p:blipFill>
        <p:spPr>
          <a:xfrm>
            <a:off x="1377827" y="5691520"/>
            <a:ext cx="933938" cy="825000"/>
          </a:xfrm>
          <a:prstGeom prst="rect">
            <a:avLst/>
          </a:prstGeom>
        </p:spPr>
      </p:pic>
      <p:cxnSp>
        <p:nvCxnSpPr>
          <p:cNvPr id="84" name="Straight Connector 83"/>
          <p:cNvCxnSpPr/>
          <p:nvPr/>
        </p:nvCxnSpPr>
        <p:spPr>
          <a:xfrm>
            <a:off x="1490778" y="5338740"/>
            <a:ext cx="192444" cy="261453"/>
          </a:xfrm>
          <a:prstGeom prst="line">
            <a:avLst/>
          </a:prstGeom>
        </p:spPr>
        <p:style>
          <a:lnRef idx="3">
            <a:schemeClr val="accent1"/>
          </a:lnRef>
          <a:fillRef idx="0">
            <a:schemeClr val="accent1"/>
          </a:fillRef>
          <a:effectRef idx="2">
            <a:schemeClr val="accent1"/>
          </a:effectRef>
          <a:fontRef idx="minor">
            <a:schemeClr val="tx1"/>
          </a:fontRef>
        </p:style>
      </p:cxnSp>
      <p:sp>
        <p:nvSpPr>
          <p:cNvPr id="2" name="Rounded Rectangle 1"/>
          <p:cNvSpPr/>
          <p:nvPr/>
        </p:nvSpPr>
        <p:spPr>
          <a:xfrm>
            <a:off x="9250328" y="3077926"/>
            <a:ext cx="2751909" cy="34248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flipH="1" flipV="1">
            <a:off x="6945129" y="4895045"/>
            <a:ext cx="2202990" cy="19993"/>
          </a:xfrm>
          <a:prstGeom prst="line">
            <a:avLst/>
          </a:prstGeom>
        </p:spPr>
        <p:style>
          <a:lnRef idx="3">
            <a:schemeClr val="accent1"/>
          </a:lnRef>
          <a:fillRef idx="0">
            <a:schemeClr val="accent1"/>
          </a:fillRef>
          <a:effectRef idx="2">
            <a:schemeClr val="accent1"/>
          </a:effectRef>
          <a:fontRef idx="minor">
            <a:schemeClr val="tx1"/>
          </a:fontRef>
        </p:style>
      </p:cxnSp>
      <p:cxnSp>
        <p:nvCxnSpPr>
          <p:cNvPr id="77" name="Straight Connector 76"/>
          <p:cNvCxnSpPr/>
          <p:nvPr/>
        </p:nvCxnSpPr>
        <p:spPr>
          <a:xfrm flipH="1">
            <a:off x="8556924" y="3913081"/>
            <a:ext cx="591195" cy="0"/>
          </a:xfrm>
          <a:prstGeom prst="line">
            <a:avLst/>
          </a:prstGeom>
        </p:spPr>
        <p:style>
          <a:lnRef idx="3">
            <a:schemeClr val="accent1"/>
          </a:lnRef>
          <a:fillRef idx="0">
            <a:schemeClr val="accent1"/>
          </a:fillRef>
          <a:effectRef idx="2">
            <a:schemeClr val="accent1"/>
          </a:effectRef>
          <a:fontRef idx="minor">
            <a:schemeClr val="tx1"/>
          </a:fontRef>
        </p:style>
      </p:cxnSp>
      <p:sp>
        <p:nvSpPr>
          <p:cNvPr id="78" name="TextBox 77"/>
          <p:cNvSpPr txBox="1"/>
          <p:nvPr/>
        </p:nvSpPr>
        <p:spPr>
          <a:xfrm>
            <a:off x="9488995" y="3151833"/>
            <a:ext cx="1192577" cy="246221"/>
          </a:xfrm>
          <a:prstGeom prst="rect">
            <a:avLst/>
          </a:prstGeom>
          <a:noFill/>
        </p:spPr>
        <p:txBody>
          <a:bodyPr wrap="square" rtlCol="0">
            <a:spAutoFit/>
          </a:bodyPr>
          <a:lstStyle/>
          <a:p>
            <a:r>
              <a:rPr lang="en-US" sz="1000" dirty="0" smtClean="0"/>
              <a:t>National networks</a:t>
            </a:r>
            <a:endParaRPr lang="en-US" sz="1000" dirty="0"/>
          </a:p>
        </p:txBody>
      </p:sp>
      <p:pic>
        <p:nvPicPr>
          <p:cNvPr id="80" name="Picture 79"/>
          <p:cNvPicPr>
            <a:picLocks noChangeAspect="1"/>
          </p:cNvPicPr>
          <p:nvPr/>
        </p:nvPicPr>
        <p:blipFill>
          <a:blip r:embed="rId14"/>
          <a:stretch>
            <a:fillRect/>
          </a:stretch>
        </p:blipFill>
        <p:spPr>
          <a:xfrm>
            <a:off x="4327025" y="5636520"/>
            <a:ext cx="1681088" cy="935000"/>
          </a:xfrm>
          <a:prstGeom prst="rect">
            <a:avLst/>
          </a:prstGeom>
        </p:spPr>
      </p:pic>
      <p:grpSp>
        <p:nvGrpSpPr>
          <p:cNvPr id="94" name="Group 93"/>
          <p:cNvGrpSpPr/>
          <p:nvPr/>
        </p:nvGrpSpPr>
        <p:grpSpPr>
          <a:xfrm>
            <a:off x="4448979" y="787033"/>
            <a:ext cx="2906194" cy="2260500"/>
            <a:chOff x="4228658" y="283158"/>
            <a:chExt cx="2906194" cy="2260500"/>
          </a:xfrm>
        </p:grpSpPr>
        <p:pic>
          <p:nvPicPr>
            <p:cNvPr id="53" name="Picture 52"/>
            <p:cNvPicPr>
              <a:picLocks noChangeAspect="1"/>
            </p:cNvPicPr>
            <p:nvPr/>
          </p:nvPicPr>
          <p:blipFill>
            <a:blip r:embed="rId15"/>
            <a:stretch>
              <a:fillRect/>
            </a:stretch>
          </p:blipFill>
          <p:spPr>
            <a:xfrm>
              <a:off x="4228658" y="283158"/>
              <a:ext cx="2906194" cy="2260500"/>
            </a:xfrm>
            <a:prstGeom prst="rect">
              <a:avLst/>
            </a:prstGeom>
          </p:spPr>
        </p:pic>
        <p:sp>
          <p:nvSpPr>
            <p:cNvPr id="57" name="Rounded Rectangle 56"/>
            <p:cNvSpPr/>
            <p:nvPr/>
          </p:nvSpPr>
          <p:spPr>
            <a:xfrm rot="19504072" flipV="1">
              <a:off x="5255287" y="1751413"/>
              <a:ext cx="526844" cy="57517"/>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5947312" y="1553990"/>
              <a:ext cx="445567" cy="4571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5144202" y="1877088"/>
              <a:ext cx="201833" cy="18308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p:cNvCxnSpPr/>
            <p:nvPr/>
          </p:nvCxnSpPr>
          <p:spPr>
            <a:xfrm>
              <a:off x="5211288" y="1055010"/>
              <a:ext cx="25904" cy="831270"/>
            </a:xfrm>
            <a:prstGeom prst="straightConnector1">
              <a:avLst/>
            </a:prstGeom>
            <a:ln w="76200" cap="flat" cmpd="sng" algn="ctr">
              <a:solidFill>
                <a:srgbClr val="FF0000"/>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grpSp>
      <p:pic>
        <p:nvPicPr>
          <p:cNvPr id="6" name="Picture 5"/>
          <p:cNvPicPr>
            <a:picLocks noChangeAspect="1"/>
          </p:cNvPicPr>
          <p:nvPr/>
        </p:nvPicPr>
        <p:blipFill>
          <a:blip r:embed="rId16"/>
          <a:stretch>
            <a:fillRect/>
          </a:stretch>
        </p:blipFill>
        <p:spPr>
          <a:xfrm>
            <a:off x="3292081" y="47866"/>
            <a:ext cx="1324724" cy="1371838"/>
          </a:xfrm>
          <a:prstGeom prst="rect">
            <a:avLst/>
          </a:prstGeom>
        </p:spPr>
      </p:pic>
      <p:pic>
        <p:nvPicPr>
          <p:cNvPr id="45" name="Picture 44"/>
          <p:cNvPicPr>
            <a:picLocks noChangeAspect="1"/>
          </p:cNvPicPr>
          <p:nvPr/>
        </p:nvPicPr>
        <p:blipFill>
          <a:blip r:embed="rId16"/>
          <a:stretch>
            <a:fillRect/>
          </a:stretch>
        </p:blipFill>
        <p:spPr>
          <a:xfrm>
            <a:off x="10641092" y="3273323"/>
            <a:ext cx="1235573" cy="1279516"/>
          </a:xfrm>
          <a:prstGeom prst="rect">
            <a:avLst/>
          </a:prstGeom>
        </p:spPr>
      </p:pic>
      <p:pic>
        <p:nvPicPr>
          <p:cNvPr id="29" name="Picture 28"/>
          <p:cNvPicPr>
            <a:picLocks noChangeAspect="1"/>
          </p:cNvPicPr>
          <p:nvPr/>
        </p:nvPicPr>
        <p:blipFill>
          <a:blip r:embed="rId17"/>
          <a:stretch>
            <a:fillRect/>
          </a:stretch>
        </p:blipFill>
        <p:spPr>
          <a:xfrm>
            <a:off x="458890" y="5730763"/>
            <a:ext cx="865819" cy="746514"/>
          </a:xfrm>
          <a:prstGeom prst="rect">
            <a:avLst/>
          </a:prstGeom>
        </p:spPr>
      </p:pic>
      <p:pic>
        <p:nvPicPr>
          <p:cNvPr id="30" name="Picture 29"/>
          <p:cNvPicPr>
            <a:picLocks noChangeAspect="1"/>
          </p:cNvPicPr>
          <p:nvPr/>
        </p:nvPicPr>
        <p:blipFill>
          <a:blip r:embed="rId18"/>
          <a:stretch>
            <a:fillRect/>
          </a:stretch>
        </p:blipFill>
        <p:spPr>
          <a:xfrm>
            <a:off x="2065660" y="354796"/>
            <a:ext cx="697500" cy="444343"/>
          </a:xfrm>
          <a:prstGeom prst="rect">
            <a:avLst/>
          </a:prstGeom>
        </p:spPr>
      </p:pic>
      <p:pic>
        <p:nvPicPr>
          <p:cNvPr id="36" name="Picture 35"/>
          <p:cNvPicPr>
            <a:picLocks noChangeAspect="1"/>
          </p:cNvPicPr>
          <p:nvPr/>
        </p:nvPicPr>
        <p:blipFill>
          <a:blip r:embed="rId19"/>
          <a:stretch>
            <a:fillRect/>
          </a:stretch>
        </p:blipFill>
        <p:spPr>
          <a:xfrm>
            <a:off x="638877" y="1211759"/>
            <a:ext cx="719861" cy="1371508"/>
          </a:xfrm>
          <a:prstGeom prst="rect">
            <a:avLst/>
          </a:prstGeom>
        </p:spPr>
      </p:pic>
      <p:cxnSp>
        <p:nvCxnSpPr>
          <p:cNvPr id="66" name="Straight Connector 65"/>
          <p:cNvCxnSpPr/>
          <p:nvPr/>
        </p:nvCxnSpPr>
        <p:spPr>
          <a:xfrm flipH="1" flipV="1">
            <a:off x="2542128" y="880199"/>
            <a:ext cx="603736" cy="216803"/>
          </a:xfrm>
          <a:prstGeom prst="line">
            <a:avLst/>
          </a:prstGeom>
        </p:spPr>
        <p:style>
          <a:lnRef idx="3">
            <a:schemeClr val="accent1"/>
          </a:lnRef>
          <a:fillRef idx="0">
            <a:schemeClr val="accent1"/>
          </a:fillRef>
          <a:effectRef idx="2">
            <a:schemeClr val="accent1"/>
          </a:effectRef>
          <a:fontRef idx="minor">
            <a:schemeClr val="tx1"/>
          </a:fontRef>
        </p:style>
      </p:cxnSp>
      <p:cxnSp>
        <p:nvCxnSpPr>
          <p:cNvPr id="69" name="Straight Connector 68"/>
          <p:cNvCxnSpPr>
            <a:stCxn id="36" idx="3"/>
          </p:cNvCxnSpPr>
          <p:nvPr/>
        </p:nvCxnSpPr>
        <p:spPr>
          <a:xfrm flipV="1">
            <a:off x="1358738" y="1344575"/>
            <a:ext cx="1787126" cy="552938"/>
          </a:xfrm>
          <a:prstGeom prst="line">
            <a:avLst/>
          </a:prstGeom>
        </p:spPr>
        <p:style>
          <a:lnRef idx="3">
            <a:schemeClr val="accent1"/>
          </a:lnRef>
          <a:fillRef idx="0">
            <a:schemeClr val="accent1"/>
          </a:fillRef>
          <a:effectRef idx="2">
            <a:schemeClr val="accent1"/>
          </a:effectRef>
          <a:fontRef idx="minor">
            <a:schemeClr val="tx1"/>
          </a:fontRef>
        </p:style>
      </p:cxnSp>
      <p:cxnSp>
        <p:nvCxnSpPr>
          <p:cNvPr id="109" name="Straight Connector 108"/>
          <p:cNvCxnSpPr/>
          <p:nvPr/>
        </p:nvCxnSpPr>
        <p:spPr>
          <a:xfrm>
            <a:off x="3963249" y="1422245"/>
            <a:ext cx="635763" cy="546289"/>
          </a:xfrm>
          <a:prstGeom prst="line">
            <a:avLst/>
          </a:prstGeom>
        </p:spPr>
        <p:style>
          <a:lnRef idx="3">
            <a:schemeClr val="accent1"/>
          </a:lnRef>
          <a:fillRef idx="0">
            <a:schemeClr val="accent1"/>
          </a:fillRef>
          <a:effectRef idx="2">
            <a:schemeClr val="accent1"/>
          </a:effectRef>
          <a:fontRef idx="minor">
            <a:schemeClr val="tx1"/>
          </a:fontRef>
        </p:style>
      </p:cxnSp>
      <p:cxnSp>
        <p:nvCxnSpPr>
          <p:cNvPr id="117" name="Straight Connector 116"/>
          <p:cNvCxnSpPr/>
          <p:nvPr/>
        </p:nvCxnSpPr>
        <p:spPr>
          <a:xfrm flipH="1">
            <a:off x="1030302" y="5384612"/>
            <a:ext cx="189699" cy="286328"/>
          </a:xfrm>
          <a:prstGeom prst="line">
            <a:avLst/>
          </a:prstGeom>
        </p:spPr>
        <p:style>
          <a:lnRef idx="3">
            <a:schemeClr val="accent1"/>
          </a:lnRef>
          <a:fillRef idx="0">
            <a:schemeClr val="accent1"/>
          </a:fillRef>
          <a:effectRef idx="2">
            <a:schemeClr val="accent1"/>
          </a:effectRef>
          <a:fontRef idx="minor">
            <a:schemeClr val="tx1"/>
          </a:fontRef>
        </p:style>
      </p:cxnSp>
      <p:sp>
        <p:nvSpPr>
          <p:cNvPr id="47" name="Rectangle 46"/>
          <p:cNvSpPr/>
          <p:nvPr/>
        </p:nvSpPr>
        <p:spPr>
          <a:xfrm>
            <a:off x="10936506" y="130629"/>
            <a:ext cx="1204686" cy="3628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 YEAR</a:t>
            </a:r>
            <a:endParaRPr lang="en-US" dirty="0"/>
          </a:p>
        </p:txBody>
      </p:sp>
      <p:cxnSp>
        <p:nvCxnSpPr>
          <p:cNvPr id="52" name="Straight Connector 51"/>
          <p:cNvCxnSpPr/>
          <p:nvPr/>
        </p:nvCxnSpPr>
        <p:spPr>
          <a:xfrm flipV="1">
            <a:off x="2311765" y="1422248"/>
            <a:ext cx="903199" cy="1208206"/>
          </a:xfrm>
          <a:prstGeom prst="line">
            <a:avLst/>
          </a:prstGeom>
        </p:spPr>
        <p:style>
          <a:lnRef idx="3">
            <a:schemeClr val="accent1"/>
          </a:lnRef>
          <a:fillRef idx="0">
            <a:schemeClr val="accent1"/>
          </a:fillRef>
          <a:effectRef idx="2">
            <a:schemeClr val="accent1"/>
          </a:effectRef>
          <a:fontRef idx="minor">
            <a:schemeClr val="tx1"/>
          </a:fontRef>
        </p:style>
      </p:cxnSp>
      <p:cxnSp>
        <p:nvCxnSpPr>
          <p:cNvPr id="90" name="Straight Connector 89"/>
          <p:cNvCxnSpPr/>
          <p:nvPr/>
        </p:nvCxnSpPr>
        <p:spPr>
          <a:xfrm flipH="1" flipV="1">
            <a:off x="5791192" y="2564046"/>
            <a:ext cx="3330857" cy="1067249"/>
          </a:xfrm>
          <a:prstGeom prst="line">
            <a:avLst/>
          </a:prstGeom>
          <a:ln>
            <a:prstDash val="dash"/>
          </a:ln>
        </p:spPr>
        <p:style>
          <a:lnRef idx="3">
            <a:schemeClr val="accent1"/>
          </a:lnRef>
          <a:fillRef idx="0">
            <a:schemeClr val="accent1"/>
          </a:fillRef>
          <a:effectRef idx="2">
            <a:schemeClr val="accent1"/>
          </a:effectRef>
          <a:fontRef idx="minor">
            <a:schemeClr val="tx1"/>
          </a:fontRef>
        </p:style>
      </p:cxnSp>
      <p:sp>
        <p:nvSpPr>
          <p:cNvPr id="89" name="TextBox 88"/>
          <p:cNvSpPr txBox="1"/>
          <p:nvPr/>
        </p:nvSpPr>
        <p:spPr>
          <a:xfrm>
            <a:off x="5767735" y="2667667"/>
            <a:ext cx="328936" cy="261610"/>
          </a:xfrm>
          <a:prstGeom prst="rect">
            <a:avLst/>
          </a:prstGeom>
          <a:noFill/>
        </p:spPr>
        <p:txBody>
          <a:bodyPr wrap="none" rtlCol="0">
            <a:spAutoFit/>
          </a:bodyPr>
          <a:lstStyle/>
          <a:p>
            <a:r>
              <a:rPr lang="en-US" sz="1100" dirty="0" smtClean="0"/>
              <a:t>12</a:t>
            </a:r>
            <a:endParaRPr lang="en-US" sz="1100" dirty="0"/>
          </a:p>
        </p:txBody>
      </p:sp>
      <p:sp>
        <p:nvSpPr>
          <p:cNvPr id="95" name="TextBox 94"/>
          <p:cNvSpPr txBox="1"/>
          <p:nvPr/>
        </p:nvSpPr>
        <p:spPr>
          <a:xfrm>
            <a:off x="7470072" y="2878703"/>
            <a:ext cx="1188146" cy="261610"/>
          </a:xfrm>
          <a:prstGeom prst="rect">
            <a:avLst/>
          </a:prstGeom>
          <a:noFill/>
        </p:spPr>
        <p:txBody>
          <a:bodyPr wrap="none" rtlCol="0">
            <a:spAutoFit/>
          </a:bodyPr>
          <a:lstStyle/>
          <a:p>
            <a:r>
              <a:rPr lang="en-US" sz="1100" dirty="0" smtClean="0"/>
              <a:t>Specific use cases</a:t>
            </a:r>
            <a:endParaRPr lang="en-US" sz="1100" dirty="0"/>
          </a:p>
        </p:txBody>
      </p:sp>
      <p:cxnSp>
        <p:nvCxnSpPr>
          <p:cNvPr id="107" name="Straight Connector 106"/>
          <p:cNvCxnSpPr/>
          <p:nvPr/>
        </p:nvCxnSpPr>
        <p:spPr>
          <a:xfrm flipV="1">
            <a:off x="2217498" y="4267080"/>
            <a:ext cx="1745751" cy="204258"/>
          </a:xfrm>
          <a:prstGeom prst="line">
            <a:avLst/>
          </a:prstGeom>
        </p:spPr>
        <p:style>
          <a:lnRef idx="3">
            <a:schemeClr val="accent1"/>
          </a:lnRef>
          <a:fillRef idx="0">
            <a:schemeClr val="accent1"/>
          </a:fillRef>
          <a:effectRef idx="2">
            <a:schemeClr val="accent1"/>
          </a:effectRef>
          <a:fontRef idx="minor">
            <a:schemeClr val="tx1"/>
          </a:fontRef>
        </p:style>
      </p:cxnSp>
      <p:cxnSp>
        <p:nvCxnSpPr>
          <p:cNvPr id="130" name="Straight Connector 129"/>
          <p:cNvCxnSpPr>
            <a:endCxn id="7" idx="0"/>
          </p:cNvCxnSpPr>
          <p:nvPr/>
        </p:nvCxnSpPr>
        <p:spPr>
          <a:xfrm>
            <a:off x="936751" y="2683623"/>
            <a:ext cx="469599" cy="1257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7" name="Straight Connector 136"/>
          <p:cNvCxnSpPr/>
          <p:nvPr/>
        </p:nvCxnSpPr>
        <p:spPr>
          <a:xfrm>
            <a:off x="2410042" y="3571410"/>
            <a:ext cx="1490614" cy="481696"/>
          </a:xfrm>
          <a:prstGeom prst="line">
            <a:avLst/>
          </a:prstGeom>
        </p:spPr>
        <p:style>
          <a:lnRef idx="3">
            <a:schemeClr val="accent1"/>
          </a:lnRef>
          <a:fillRef idx="0">
            <a:schemeClr val="accent1"/>
          </a:fillRef>
          <a:effectRef idx="2">
            <a:schemeClr val="accent1"/>
          </a:effectRef>
          <a:fontRef idx="minor">
            <a:schemeClr val="tx1"/>
          </a:fontRef>
        </p:style>
      </p:cxnSp>
      <p:cxnSp>
        <p:nvCxnSpPr>
          <p:cNvPr id="141" name="Straight Connector 140"/>
          <p:cNvCxnSpPr/>
          <p:nvPr/>
        </p:nvCxnSpPr>
        <p:spPr>
          <a:xfrm>
            <a:off x="3941006" y="3273323"/>
            <a:ext cx="544289" cy="298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48" name="Straight Connector 147"/>
          <p:cNvCxnSpPr>
            <a:endCxn id="51" idx="3"/>
          </p:cNvCxnSpPr>
          <p:nvPr/>
        </p:nvCxnSpPr>
        <p:spPr>
          <a:xfrm flipH="1">
            <a:off x="4065457" y="2630454"/>
            <a:ext cx="716577" cy="379054"/>
          </a:xfrm>
          <a:prstGeom prst="line">
            <a:avLst/>
          </a:prstGeom>
          <a:ln>
            <a:prstDash val="dash"/>
          </a:ln>
        </p:spPr>
        <p:style>
          <a:lnRef idx="3">
            <a:schemeClr val="accent1"/>
          </a:lnRef>
          <a:fillRef idx="0">
            <a:schemeClr val="accent1"/>
          </a:fillRef>
          <a:effectRef idx="2">
            <a:schemeClr val="accent1"/>
          </a:effectRef>
          <a:fontRef idx="minor">
            <a:schemeClr val="tx1"/>
          </a:fontRef>
        </p:style>
      </p:cxnSp>
      <p:sp>
        <p:nvSpPr>
          <p:cNvPr id="152" name="Cloud Callout 151"/>
          <p:cNvSpPr/>
          <p:nvPr/>
        </p:nvSpPr>
        <p:spPr>
          <a:xfrm>
            <a:off x="7422259" y="493485"/>
            <a:ext cx="4521103" cy="233088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Identify challenges and opportunities for each line</a:t>
            </a:r>
            <a:endParaRPr lang="en-US" dirty="0"/>
          </a:p>
        </p:txBody>
      </p:sp>
    </p:spTree>
    <p:extLst>
      <p:ext uri="{BB962C8B-B14F-4D97-AF65-F5344CB8AC3E}">
        <p14:creationId xmlns:p14="http://schemas.microsoft.com/office/powerpoint/2010/main" val="3464550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117600" y="400352"/>
          <a:ext cx="9797142" cy="4064000"/>
        </p:xfrm>
        <a:graphic>
          <a:graphicData uri="http://schemas.openxmlformats.org/drawingml/2006/table">
            <a:tbl>
              <a:tblPr firstRow="1" bandRow="1">
                <a:tableStyleId>{5C22544A-7EE6-4342-B048-85BDC9FD1C3A}</a:tableStyleId>
              </a:tblPr>
              <a:tblGrid>
                <a:gridCol w="3294754">
                  <a:extLst>
                    <a:ext uri="{9D8B030D-6E8A-4147-A177-3AD203B41FA5}">
                      <a16:colId xmlns:a16="http://schemas.microsoft.com/office/drawing/2014/main" xmlns="" val="4066598392"/>
                    </a:ext>
                  </a:extLst>
                </a:gridCol>
                <a:gridCol w="2962111">
                  <a:extLst>
                    <a:ext uri="{9D8B030D-6E8A-4147-A177-3AD203B41FA5}">
                      <a16:colId xmlns:a16="http://schemas.microsoft.com/office/drawing/2014/main" xmlns="" val="4093155660"/>
                    </a:ext>
                  </a:extLst>
                </a:gridCol>
                <a:gridCol w="3540277">
                  <a:extLst>
                    <a:ext uri="{9D8B030D-6E8A-4147-A177-3AD203B41FA5}">
                      <a16:colId xmlns:a16="http://schemas.microsoft.com/office/drawing/2014/main" xmlns="" val="150951096"/>
                    </a:ext>
                  </a:extLst>
                </a:gridCol>
              </a:tblGrid>
              <a:tr h="370840">
                <a:tc>
                  <a:txBody>
                    <a:bodyPr/>
                    <a:lstStyle/>
                    <a:p>
                      <a:r>
                        <a:rPr lang="en-US" sz="1400" dirty="0" smtClean="0"/>
                        <a:t>Project/ideas</a:t>
                      </a:r>
                      <a:endParaRPr lang="en-US" sz="1400" dirty="0"/>
                    </a:p>
                  </a:txBody>
                  <a:tcPr/>
                </a:tc>
                <a:tc>
                  <a:txBody>
                    <a:bodyPr/>
                    <a:lstStyle/>
                    <a:p>
                      <a:r>
                        <a:rPr lang="en-US" sz="1400" dirty="0" smtClean="0"/>
                        <a:t>Challenges</a:t>
                      </a:r>
                      <a:endParaRPr lang="en-US" sz="1400" dirty="0"/>
                    </a:p>
                  </a:txBody>
                  <a:tcPr/>
                </a:tc>
                <a:tc>
                  <a:txBody>
                    <a:bodyPr/>
                    <a:lstStyle/>
                    <a:p>
                      <a:r>
                        <a:rPr lang="en-US" sz="1400" dirty="0" smtClean="0"/>
                        <a:t>Opportunity</a:t>
                      </a:r>
                      <a:endParaRPr lang="en-US" sz="1400" dirty="0"/>
                    </a:p>
                  </a:txBody>
                  <a:tcPr/>
                </a:tc>
                <a:extLst>
                  <a:ext uri="{0D108BD9-81ED-4DB2-BD59-A6C34878D82A}">
                    <a16:rowId xmlns:a16="http://schemas.microsoft.com/office/drawing/2014/main" xmlns="" val="877437154"/>
                  </a:ext>
                </a:extLst>
              </a:tr>
              <a:tr h="370840">
                <a:tc>
                  <a:txBody>
                    <a:bodyPr/>
                    <a:lstStyle/>
                    <a:p>
                      <a:r>
                        <a:rPr lang="en-US" sz="1400" dirty="0" smtClean="0"/>
                        <a:t>Improve LPH exchange with</a:t>
                      </a:r>
                      <a:r>
                        <a:rPr lang="en-US" sz="1400" baseline="0" dirty="0" smtClean="0"/>
                        <a:t> MDH (using HIO)</a:t>
                      </a:r>
                    </a:p>
                    <a:p>
                      <a:endParaRPr lang="en-US" sz="1400" dirty="0"/>
                    </a:p>
                  </a:txBody>
                  <a:tcPr/>
                </a:tc>
                <a:tc>
                  <a:txBody>
                    <a:bodyPr/>
                    <a:lstStyle/>
                    <a:p>
                      <a:r>
                        <a:rPr lang="en-US" sz="1400" dirty="0" smtClean="0"/>
                        <a:t>Not EHR</a:t>
                      </a:r>
                    </a:p>
                    <a:p>
                      <a:r>
                        <a:rPr lang="en-US" sz="1400" dirty="0" smtClean="0"/>
                        <a:t>Funding</a:t>
                      </a:r>
                    </a:p>
                    <a:p>
                      <a:r>
                        <a:rPr lang="en-US" sz="1400" dirty="0" smtClean="0"/>
                        <a:t>Resource challenges</a:t>
                      </a:r>
                    </a:p>
                  </a:txBody>
                  <a:tcPr/>
                </a:tc>
                <a:tc>
                  <a:txBody>
                    <a:bodyPr/>
                    <a:lstStyle/>
                    <a:p>
                      <a:r>
                        <a:rPr lang="en-US" sz="1400" dirty="0" smtClean="0"/>
                        <a:t>Tie</a:t>
                      </a:r>
                      <a:r>
                        <a:rPr lang="en-US" sz="1400" baseline="0" dirty="0" smtClean="0"/>
                        <a:t> to improved public health in MN</a:t>
                      </a:r>
                      <a:endParaRPr lang="en-US" sz="1400" dirty="0" smtClean="0"/>
                    </a:p>
                  </a:txBody>
                  <a:tcPr/>
                </a:tc>
                <a:extLst>
                  <a:ext uri="{0D108BD9-81ED-4DB2-BD59-A6C34878D82A}">
                    <a16:rowId xmlns:a16="http://schemas.microsoft.com/office/drawing/2014/main" xmlns="" val="1700207365"/>
                  </a:ext>
                </a:extLst>
              </a:tr>
              <a:tr h="370840">
                <a:tc>
                  <a:txBody>
                    <a:bodyPr/>
                    <a:lstStyle/>
                    <a:p>
                      <a:r>
                        <a:rPr lang="en-US" sz="1400" dirty="0" smtClean="0"/>
                        <a:t>Coordinate</a:t>
                      </a:r>
                      <a:r>
                        <a:rPr lang="en-US" sz="1400" baseline="0" dirty="0" smtClean="0"/>
                        <a:t> onboarding with MDH</a:t>
                      </a:r>
                      <a:endParaRPr lang="en-US" sz="1400" dirty="0"/>
                    </a:p>
                  </a:txBody>
                  <a:tcPr/>
                </a:tc>
                <a:tc>
                  <a:txBody>
                    <a:bodyPr/>
                    <a:lstStyle/>
                    <a:p>
                      <a:endParaRPr lang="en-US" sz="1400" dirty="0"/>
                    </a:p>
                  </a:txBody>
                  <a:tcPr/>
                </a:tc>
                <a:tc>
                  <a:txBody>
                    <a:bodyPr/>
                    <a:lstStyle/>
                    <a:p>
                      <a:r>
                        <a:rPr lang="en-US" sz="1400" dirty="0" smtClean="0"/>
                        <a:t>Internal</a:t>
                      </a:r>
                      <a:r>
                        <a:rPr lang="en-US" sz="1400" baseline="0" dirty="0" smtClean="0"/>
                        <a:t> MDH process change</a:t>
                      </a:r>
                      <a:endParaRPr lang="en-US" sz="1400" dirty="0"/>
                    </a:p>
                  </a:txBody>
                  <a:tcPr/>
                </a:tc>
                <a:extLst>
                  <a:ext uri="{0D108BD9-81ED-4DB2-BD59-A6C34878D82A}">
                    <a16:rowId xmlns:a16="http://schemas.microsoft.com/office/drawing/2014/main" xmlns="" val="3030060654"/>
                  </a:ext>
                </a:extLst>
              </a:tr>
              <a:tr h="370840">
                <a:tc>
                  <a:txBody>
                    <a:bodyPr/>
                    <a:lstStyle/>
                    <a:p>
                      <a:r>
                        <a:rPr lang="en-US" sz="1400" dirty="0" smtClean="0"/>
                        <a:t>Data</a:t>
                      </a:r>
                      <a:r>
                        <a:rPr lang="en-US" sz="1400" baseline="0" dirty="0" smtClean="0"/>
                        <a:t> synchronization, focus on feeds. Find a set we can agree on</a:t>
                      </a:r>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xmlns="" val="4096919788"/>
                  </a:ext>
                </a:extLst>
              </a:tr>
              <a:tr h="370840">
                <a:tc>
                  <a:txBody>
                    <a:bodyPr/>
                    <a:lstStyle/>
                    <a:p>
                      <a:r>
                        <a:rPr lang="en-US" sz="1400" dirty="0" smtClean="0"/>
                        <a:t>Focus</a:t>
                      </a:r>
                      <a:r>
                        <a:rPr lang="en-US" sz="1400" baseline="0" dirty="0" smtClean="0"/>
                        <a:t> on getting data to groups that doesn’t have any</a:t>
                      </a:r>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xmlns="" val="724296474"/>
                  </a:ext>
                </a:extLst>
              </a:tr>
              <a:tr h="370840">
                <a:tc>
                  <a:txBody>
                    <a:bodyPr/>
                    <a:lstStyle/>
                    <a:p>
                      <a:r>
                        <a:rPr lang="en-US" sz="1400" dirty="0" smtClean="0"/>
                        <a:t>Al</a:t>
                      </a:r>
                      <a:r>
                        <a:rPr lang="en-US" sz="1400" baseline="0" dirty="0" smtClean="0"/>
                        <a:t>l existing feeds should be going through the exchange hub</a:t>
                      </a:r>
                      <a:endParaRPr lang="en-US" sz="1400" dirty="0"/>
                    </a:p>
                  </a:txBody>
                  <a:tcPr/>
                </a:tc>
                <a:tc>
                  <a:txBody>
                    <a:bodyPr/>
                    <a:lstStyle/>
                    <a:p>
                      <a:endParaRPr lang="en-US" sz="1400" dirty="0"/>
                    </a:p>
                  </a:txBody>
                  <a:tcPr/>
                </a:tc>
                <a:tc>
                  <a:txBody>
                    <a:bodyPr/>
                    <a:lstStyle/>
                    <a:p>
                      <a:r>
                        <a:rPr lang="en-US" sz="1400" dirty="0" smtClean="0"/>
                        <a:t>MIIC</a:t>
                      </a:r>
                      <a:endParaRPr lang="en-US" sz="1400" dirty="0"/>
                    </a:p>
                  </a:txBody>
                  <a:tcPr/>
                </a:tc>
                <a:extLst>
                  <a:ext uri="{0D108BD9-81ED-4DB2-BD59-A6C34878D82A}">
                    <a16:rowId xmlns:a16="http://schemas.microsoft.com/office/drawing/2014/main" xmlns="" val="3852197436"/>
                  </a:ext>
                </a:extLst>
              </a:tr>
              <a:tr h="370840">
                <a:tc>
                  <a:txBody>
                    <a:bodyPr/>
                    <a:lstStyle/>
                    <a:p>
                      <a:r>
                        <a:rPr lang="en-US" sz="1400" dirty="0" smtClean="0"/>
                        <a:t>Define</a:t>
                      </a:r>
                      <a:r>
                        <a:rPr lang="en-US" sz="1400" baseline="0" dirty="0" smtClean="0"/>
                        <a:t> process for how to connect with other states. Start with WI, IOWA, SD, ND</a:t>
                      </a:r>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xmlns="" val="811155823"/>
                  </a:ext>
                </a:extLst>
              </a:tr>
              <a:tr h="370840">
                <a:tc>
                  <a:txBody>
                    <a:bodyPr/>
                    <a:lstStyle/>
                    <a:p>
                      <a:r>
                        <a:rPr lang="en-US" sz="1400" dirty="0" smtClean="0"/>
                        <a:t>Define process for how we should receive lab information (including reference labs)</a:t>
                      </a:r>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xmlns="" val="3082378896"/>
                  </a:ext>
                </a:extLst>
              </a:tr>
            </a:tbl>
          </a:graphicData>
        </a:graphic>
      </p:graphicFrame>
    </p:spTree>
    <p:extLst>
      <p:ext uri="{BB962C8B-B14F-4D97-AF65-F5344CB8AC3E}">
        <p14:creationId xmlns:p14="http://schemas.microsoft.com/office/powerpoint/2010/main" val="2022574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117600" y="400352"/>
          <a:ext cx="9797142" cy="7096760"/>
        </p:xfrm>
        <a:graphic>
          <a:graphicData uri="http://schemas.openxmlformats.org/drawingml/2006/table">
            <a:tbl>
              <a:tblPr firstRow="1" bandRow="1">
                <a:tableStyleId>{5C22544A-7EE6-4342-B048-85BDC9FD1C3A}</a:tableStyleId>
              </a:tblPr>
              <a:tblGrid>
                <a:gridCol w="2420196">
                  <a:extLst>
                    <a:ext uri="{9D8B030D-6E8A-4147-A177-3AD203B41FA5}">
                      <a16:colId xmlns:a16="http://schemas.microsoft.com/office/drawing/2014/main" xmlns="" val="4066598392"/>
                    </a:ext>
                  </a:extLst>
                </a:gridCol>
                <a:gridCol w="2175850">
                  <a:extLst>
                    <a:ext uri="{9D8B030D-6E8A-4147-A177-3AD203B41FA5}">
                      <a16:colId xmlns:a16="http://schemas.microsoft.com/office/drawing/2014/main" xmlns="" val="4093155660"/>
                    </a:ext>
                  </a:extLst>
                </a:gridCol>
                <a:gridCol w="2600548">
                  <a:extLst>
                    <a:ext uri="{9D8B030D-6E8A-4147-A177-3AD203B41FA5}">
                      <a16:colId xmlns:a16="http://schemas.microsoft.com/office/drawing/2014/main" xmlns="" val="150951096"/>
                    </a:ext>
                  </a:extLst>
                </a:gridCol>
                <a:gridCol w="2600548">
                  <a:extLst>
                    <a:ext uri="{9D8B030D-6E8A-4147-A177-3AD203B41FA5}">
                      <a16:colId xmlns:a16="http://schemas.microsoft.com/office/drawing/2014/main" xmlns="" val="2821740526"/>
                    </a:ext>
                  </a:extLst>
                </a:gridCol>
              </a:tblGrid>
              <a:tr h="370840">
                <a:tc>
                  <a:txBody>
                    <a:bodyPr/>
                    <a:lstStyle/>
                    <a:p>
                      <a:r>
                        <a:rPr lang="en-US" sz="1400" dirty="0" smtClean="0"/>
                        <a:t>Details</a:t>
                      </a:r>
                      <a:endParaRPr lang="en-US" sz="1400" dirty="0"/>
                    </a:p>
                  </a:txBody>
                  <a:tcPr/>
                </a:tc>
                <a:tc>
                  <a:txBody>
                    <a:bodyPr/>
                    <a:lstStyle/>
                    <a:p>
                      <a:r>
                        <a:rPr lang="en-US" sz="1400" dirty="0" smtClean="0"/>
                        <a:t>Challenges</a:t>
                      </a:r>
                      <a:endParaRPr lang="en-US" sz="1400" dirty="0"/>
                    </a:p>
                  </a:txBody>
                  <a:tcPr/>
                </a:tc>
                <a:tc>
                  <a:txBody>
                    <a:bodyPr/>
                    <a:lstStyle/>
                    <a:p>
                      <a:r>
                        <a:rPr lang="en-US" sz="1400" dirty="0" smtClean="0"/>
                        <a:t>Opportunity</a:t>
                      </a:r>
                      <a:endParaRPr lang="en-US" sz="1400" dirty="0"/>
                    </a:p>
                  </a:txBody>
                  <a:tcPr/>
                </a:tc>
                <a:tc>
                  <a:txBody>
                    <a:bodyPr/>
                    <a:lstStyle/>
                    <a:p>
                      <a:r>
                        <a:rPr lang="en-US" sz="1400" dirty="0" smtClean="0"/>
                        <a:t>Goal</a:t>
                      </a:r>
                      <a:endParaRPr lang="en-US" sz="1400" dirty="0"/>
                    </a:p>
                  </a:txBody>
                  <a:tcPr/>
                </a:tc>
                <a:extLst>
                  <a:ext uri="{0D108BD9-81ED-4DB2-BD59-A6C34878D82A}">
                    <a16:rowId xmlns:a16="http://schemas.microsoft.com/office/drawing/2014/main" xmlns="" val="877437154"/>
                  </a:ext>
                </a:extLst>
              </a:tr>
              <a:tr h="370840">
                <a:tc>
                  <a:txBody>
                    <a:bodyPr/>
                    <a:lstStyle/>
                    <a:p>
                      <a:r>
                        <a:rPr lang="en-US" sz="1400" dirty="0" smtClean="0"/>
                        <a:t>Non EPIC providers</a:t>
                      </a:r>
                      <a:endParaRPr lang="en-US" sz="1400" baseline="0" dirty="0" smtClean="0"/>
                    </a:p>
                    <a:p>
                      <a:endParaRPr lang="en-US" sz="1400" dirty="0"/>
                    </a:p>
                  </a:txBody>
                  <a:tcPr/>
                </a:tc>
                <a:tc>
                  <a:txBody>
                    <a:bodyPr/>
                    <a:lstStyle/>
                    <a:p>
                      <a:r>
                        <a:rPr lang="en-US" sz="1400" dirty="0" smtClean="0"/>
                        <a:t>Is</a:t>
                      </a:r>
                      <a:r>
                        <a:rPr lang="en-US" sz="1400" baseline="0" dirty="0" smtClean="0"/>
                        <a:t> MDH ready?</a:t>
                      </a:r>
                    </a:p>
                    <a:p>
                      <a:r>
                        <a:rPr lang="en-US" sz="1400" baseline="0" dirty="0" smtClean="0"/>
                        <a:t>Funding constraints</a:t>
                      </a:r>
                      <a:endParaRPr lang="en-US" sz="1400" dirty="0" smtClean="0"/>
                    </a:p>
                  </a:txBody>
                  <a:tcPr/>
                </a:tc>
                <a:tc>
                  <a:txBody>
                    <a:bodyPr/>
                    <a:lstStyle/>
                    <a:p>
                      <a:r>
                        <a:rPr lang="en-US" sz="1400" dirty="0" smtClean="0"/>
                        <a:t>Find</a:t>
                      </a:r>
                      <a:r>
                        <a:rPr lang="en-US" sz="1400" baseline="0" dirty="0" smtClean="0"/>
                        <a:t> a program/use case for a dataset the programs want (MIIC?, </a:t>
                      </a:r>
                      <a:r>
                        <a:rPr lang="en-US" sz="1400" baseline="0" dirty="0" err="1" smtClean="0"/>
                        <a:t>MNTrauma</a:t>
                      </a:r>
                      <a:r>
                        <a:rPr lang="en-US" sz="1400" baseline="0" dirty="0" smtClean="0"/>
                        <a:t>?)</a:t>
                      </a:r>
                      <a:endParaRPr lang="en-US" sz="1400" dirty="0" smtClean="0"/>
                    </a:p>
                  </a:txBody>
                  <a:tcPr/>
                </a:tc>
                <a:tc>
                  <a:txBody>
                    <a:bodyPr/>
                    <a:lstStyle/>
                    <a:p>
                      <a:endParaRPr lang="en-US" sz="1400" dirty="0" smtClean="0"/>
                    </a:p>
                  </a:txBody>
                  <a:tcPr/>
                </a:tc>
                <a:extLst>
                  <a:ext uri="{0D108BD9-81ED-4DB2-BD59-A6C34878D82A}">
                    <a16:rowId xmlns:a16="http://schemas.microsoft.com/office/drawing/2014/main" xmlns="" val="1700207365"/>
                  </a:ext>
                </a:extLst>
              </a:tr>
              <a:tr h="370840">
                <a:tc>
                  <a:txBody>
                    <a:bodyPr/>
                    <a:lstStyle/>
                    <a:p>
                      <a:r>
                        <a:rPr lang="en-US" sz="1400" dirty="0" smtClean="0"/>
                        <a:t>EPIC Providers (12)</a:t>
                      </a:r>
                      <a:endParaRPr lang="en-US" sz="1400" dirty="0"/>
                    </a:p>
                  </a:txBody>
                  <a:tcPr/>
                </a:tc>
                <a:tc>
                  <a:txBody>
                    <a:bodyPr/>
                    <a:lstStyle/>
                    <a:p>
                      <a:r>
                        <a:rPr lang="en-US" sz="1400" dirty="0" smtClean="0"/>
                        <a:t>Existing</a:t>
                      </a:r>
                      <a:r>
                        <a:rPr lang="en-US" sz="1400" baseline="0" dirty="0" smtClean="0"/>
                        <a:t> connections in place</a:t>
                      </a:r>
                    </a:p>
                    <a:p>
                      <a:r>
                        <a:rPr lang="en-US" sz="1400" baseline="0" dirty="0" smtClean="0"/>
                        <a:t>Uncoordinated requests from MDH</a:t>
                      </a:r>
                      <a:endParaRPr lang="en-US" sz="1400" dirty="0"/>
                    </a:p>
                  </a:txBody>
                  <a:tcPr/>
                </a:tc>
                <a:tc>
                  <a:txBody>
                    <a:bodyPr/>
                    <a:lstStyle/>
                    <a:p>
                      <a:r>
                        <a:rPr lang="en-US" sz="1400" dirty="0" smtClean="0"/>
                        <a:t>Move connections over to use</a:t>
                      </a:r>
                      <a:r>
                        <a:rPr lang="en-US" sz="1400" baseline="0" dirty="0" smtClean="0"/>
                        <a:t> HIO for new use cases/feeds</a:t>
                      </a:r>
                    </a:p>
                    <a:p>
                      <a:r>
                        <a:rPr lang="en-US" sz="1400" baseline="0" dirty="0" smtClean="0"/>
                        <a:t>Opportunity to make changes when other things change.</a:t>
                      </a:r>
                    </a:p>
                    <a:p>
                      <a:r>
                        <a:rPr lang="en-US" sz="1400" baseline="0" dirty="0" smtClean="0"/>
                        <a:t>If we can be coordinated we’ll solve many issues at once</a:t>
                      </a:r>
                      <a:endParaRPr lang="en-US" sz="1400" dirty="0"/>
                    </a:p>
                  </a:txBody>
                  <a:tcPr/>
                </a:tc>
                <a:tc>
                  <a:txBody>
                    <a:bodyPr/>
                    <a:lstStyle/>
                    <a:p>
                      <a:r>
                        <a:rPr lang="en-US" sz="1400" dirty="0" smtClean="0"/>
                        <a:t>Find specific use cases to use HIO.</a:t>
                      </a:r>
                    </a:p>
                    <a:p>
                      <a:r>
                        <a:rPr lang="en-US" sz="1400" dirty="0" smtClean="0"/>
                        <a:t>Coordinated</a:t>
                      </a:r>
                      <a:r>
                        <a:rPr lang="en-US" sz="1400" baseline="0" dirty="0" smtClean="0"/>
                        <a:t> approach for our requests.</a:t>
                      </a:r>
                      <a:endParaRPr lang="en-US" sz="1400" dirty="0"/>
                    </a:p>
                  </a:txBody>
                  <a:tcPr/>
                </a:tc>
                <a:extLst>
                  <a:ext uri="{0D108BD9-81ED-4DB2-BD59-A6C34878D82A}">
                    <a16:rowId xmlns:a16="http://schemas.microsoft.com/office/drawing/2014/main" xmlns="" val="3030060654"/>
                  </a:ext>
                </a:extLst>
              </a:tr>
              <a:tr h="370840">
                <a:tc>
                  <a:txBody>
                    <a:bodyPr/>
                    <a:lstStyle/>
                    <a:p>
                      <a:r>
                        <a:rPr lang="en-US" sz="1400" dirty="0" smtClean="0"/>
                        <a:t>Local public</a:t>
                      </a:r>
                      <a:r>
                        <a:rPr lang="en-US" sz="1400" baseline="0" dirty="0" smtClean="0"/>
                        <a:t> health</a:t>
                      </a:r>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xmlns="" val="4096919788"/>
                  </a:ext>
                </a:extLst>
              </a:tr>
              <a:tr h="370840">
                <a:tc>
                  <a:txBody>
                    <a:bodyPr/>
                    <a:lstStyle/>
                    <a:p>
                      <a:r>
                        <a:rPr lang="en-US" sz="1400" dirty="0" smtClean="0"/>
                        <a:t>Tribal health</a:t>
                      </a:r>
                      <a:endParaRPr lang="en-US" sz="1400" dirty="0"/>
                    </a:p>
                  </a:txBody>
                  <a:tcPr/>
                </a:tc>
                <a:tc>
                  <a:txBody>
                    <a:bodyPr/>
                    <a:lstStyle/>
                    <a:p>
                      <a:endParaRPr lang="en-US" sz="1400" dirty="0"/>
                    </a:p>
                  </a:txBody>
                  <a:tcPr/>
                </a:tc>
                <a:tc>
                  <a:txBody>
                    <a:bodyPr/>
                    <a:lstStyle/>
                    <a:p>
                      <a:endParaRPr lang="en-US" sz="1400" dirty="0"/>
                    </a:p>
                  </a:txBody>
                  <a:tcPr/>
                </a:tc>
                <a:tc>
                  <a:txBody>
                    <a:bodyPr/>
                    <a:lstStyle/>
                    <a:p>
                      <a:r>
                        <a:rPr lang="en-US" sz="1400" dirty="0" smtClean="0"/>
                        <a:t>Create a plan for how to do exchanges</a:t>
                      </a:r>
                      <a:endParaRPr lang="en-US" sz="1400" dirty="0"/>
                    </a:p>
                  </a:txBody>
                  <a:tcPr/>
                </a:tc>
                <a:extLst>
                  <a:ext uri="{0D108BD9-81ED-4DB2-BD59-A6C34878D82A}">
                    <a16:rowId xmlns:a16="http://schemas.microsoft.com/office/drawing/2014/main" xmlns="" val="724296474"/>
                  </a:ext>
                </a:extLst>
              </a:tr>
              <a:tr h="370840">
                <a:tc>
                  <a:txBody>
                    <a:bodyPr/>
                    <a:lstStyle/>
                    <a:p>
                      <a:r>
                        <a:rPr lang="en-US" sz="1400" dirty="0" smtClean="0"/>
                        <a:t>Reference labs</a:t>
                      </a:r>
                      <a:endParaRPr lang="en-US" sz="1400" dirty="0"/>
                    </a:p>
                  </a:txBody>
                  <a:tcPr/>
                </a:tc>
                <a:tc>
                  <a:txBody>
                    <a:bodyPr/>
                    <a:lstStyle/>
                    <a:p>
                      <a:r>
                        <a:rPr lang="en-US" sz="1400" dirty="0" smtClean="0"/>
                        <a:t>Qualit</a:t>
                      </a:r>
                      <a:r>
                        <a:rPr lang="en-US" sz="1400" baseline="0" dirty="0" smtClean="0"/>
                        <a:t>y of data</a:t>
                      </a:r>
                    </a:p>
                    <a:p>
                      <a:r>
                        <a:rPr lang="en-US" sz="1400" baseline="0" dirty="0" smtClean="0"/>
                        <a:t>Unwilling to make changes unless all states are doing them</a:t>
                      </a:r>
                    </a:p>
                    <a:p>
                      <a:r>
                        <a:rPr lang="en-US" sz="1400" baseline="0" dirty="0" smtClean="0"/>
                        <a:t>We have very little control</a:t>
                      </a:r>
                      <a:endParaRPr lang="en-US" sz="1400" dirty="0"/>
                    </a:p>
                  </a:txBody>
                  <a:tcPr/>
                </a:tc>
                <a:tc>
                  <a:txBody>
                    <a:bodyPr/>
                    <a:lstStyle/>
                    <a:p>
                      <a:r>
                        <a:rPr lang="en-US" sz="1400" dirty="0" smtClean="0"/>
                        <a:t>HIO can possibly</a:t>
                      </a:r>
                      <a:r>
                        <a:rPr lang="en-US" sz="1400" baseline="0" dirty="0" smtClean="0"/>
                        <a:t> help with data quality issues</a:t>
                      </a:r>
                      <a:endParaRPr lang="en-US" sz="1400" dirty="0"/>
                    </a:p>
                  </a:txBody>
                  <a:tcPr/>
                </a:tc>
                <a:tc>
                  <a:txBody>
                    <a:bodyPr/>
                    <a:lstStyle/>
                    <a:p>
                      <a:r>
                        <a:rPr lang="en-US" sz="1400" dirty="0" smtClean="0"/>
                        <a:t>Create a</a:t>
                      </a:r>
                      <a:r>
                        <a:rPr lang="en-US" sz="1400" baseline="0" dirty="0" smtClean="0"/>
                        <a:t> plan for how to do exchanges for labs overall</a:t>
                      </a:r>
                      <a:endParaRPr lang="en-US" sz="1400" dirty="0"/>
                    </a:p>
                  </a:txBody>
                  <a:tcPr/>
                </a:tc>
                <a:extLst>
                  <a:ext uri="{0D108BD9-81ED-4DB2-BD59-A6C34878D82A}">
                    <a16:rowId xmlns:a16="http://schemas.microsoft.com/office/drawing/2014/main" xmlns="" val="3852197436"/>
                  </a:ext>
                </a:extLst>
              </a:tr>
              <a:tr h="370840">
                <a:tc>
                  <a:txBody>
                    <a:bodyPr/>
                    <a:lstStyle/>
                    <a:p>
                      <a:r>
                        <a:rPr lang="en-US" sz="1400" dirty="0" smtClean="0"/>
                        <a:t>Out of state public</a:t>
                      </a:r>
                      <a:r>
                        <a:rPr lang="en-US" sz="1400" baseline="0" dirty="0" smtClean="0"/>
                        <a:t> health</a:t>
                      </a:r>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xmlns="" val="811155823"/>
                  </a:ext>
                </a:extLst>
              </a:tr>
              <a:tr h="370840">
                <a:tc>
                  <a:txBody>
                    <a:bodyPr/>
                    <a:lstStyle/>
                    <a:p>
                      <a:r>
                        <a:rPr lang="en-US" sz="1400" dirty="0" smtClean="0"/>
                        <a:t>CDC</a:t>
                      </a:r>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xmlns="" val="3082378896"/>
                  </a:ext>
                </a:extLst>
              </a:tr>
              <a:tr h="370840">
                <a:tc>
                  <a:txBody>
                    <a:bodyPr/>
                    <a:lstStyle/>
                    <a:p>
                      <a:r>
                        <a:rPr lang="en-US" sz="1400" dirty="0" smtClean="0"/>
                        <a:t>DHS</a:t>
                      </a:r>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xmlns="" val="1773030611"/>
                  </a:ext>
                </a:extLst>
              </a:tr>
              <a:tr h="370840">
                <a:tc>
                  <a:txBody>
                    <a:bodyPr/>
                    <a:lstStyle/>
                    <a:p>
                      <a:r>
                        <a:rPr lang="en-US" sz="1400" dirty="0" smtClean="0"/>
                        <a:t>HIE</a:t>
                      </a:r>
                      <a:r>
                        <a:rPr lang="en-US" sz="1400" baseline="0" dirty="0" smtClean="0"/>
                        <a:t> (other states HIE)</a:t>
                      </a:r>
                      <a:endParaRPr lang="en-US" sz="1400" dirty="0"/>
                    </a:p>
                  </a:txBody>
                  <a:tcPr/>
                </a:tc>
                <a:tc>
                  <a:txBody>
                    <a:bodyPr/>
                    <a:lstStyle/>
                    <a:p>
                      <a:endParaRPr lang="en-US" sz="1400" dirty="0"/>
                    </a:p>
                  </a:txBody>
                  <a:tcPr/>
                </a:tc>
                <a:tc>
                  <a:txBody>
                    <a:bodyPr/>
                    <a:lstStyle/>
                    <a:p>
                      <a:endParaRPr lang="en-US" sz="1400" dirty="0"/>
                    </a:p>
                  </a:txBody>
                  <a:tcPr/>
                </a:tc>
                <a:tc>
                  <a:txBody>
                    <a:bodyPr/>
                    <a:lstStyle/>
                    <a:p>
                      <a:r>
                        <a:rPr lang="en-US" sz="1400" dirty="0" smtClean="0"/>
                        <a:t>Not have any direct connections between MDH and other</a:t>
                      </a:r>
                      <a:r>
                        <a:rPr lang="en-US" sz="1400" baseline="0" dirty="0" smtClean="0"/>
                        <a:t> states HIE. (Is this realistic?)</a:t>
                      </a:r>
                      <a:endParaRPr lang="en-US" sz="1400" dirty="0"/>
                    </a:p>
                  </a:txBody>
                  <a:tcPr/>
                </a:tc>
                <a:extLst>
                  <a:ext uri="{0D108BD9-81ED-4DB2-BD59-A6C34878D82A}">
                    <a16:rowId xmlns:a16="http://schemas.microsoft.com/office/drawing/2014/main" xmlns="" val="2857573206"/>
                  </a:ext>
                </a:extLst>
              </a:tr>
              <a:tr h="370840">
                <a:tc>
                  <a:txBody>
                    <a:bodyPr/>
                    <a:lstStyle/>
                    <a:p>
                      <a:r>
                        <a:rPr lang="en-US" sz="1400" dirty="0" smtClean="0"/>
                        <a:t>Out of state providers</a:t>
                      </a:r>
                      <a:endParaRPr lang="en-US" sz="1400" dirty="0"/>
                    </a:p>
                  </a:txBody>
                  <a:tcPr/>
                </a:tc>
                <a:tc>
                  <a:txBody>
                    <a:bodyPr/>
                    <a:lstStyle/>
                    <a:p>
                      <a:endParaRPr lang="en-US" sz="1400" dirty="0"/>
                    </a:p>
                  </a:txBody>
                  <a:tcPr/>
                </a:tc>
                <a:tc>
                  <a:txBody>
                    <a:bodyPr/>
                    <a:lstStyle/>
                    <a:p>
                      <a:endParaRPr lang="en-US" sz="1400" dirty="0"/>
                    </a:p>
                  </a:txBody>
                  <a:tcPr/>
                </a:tc>
                <a:tc>
                  <a:txBody>
                    <a:bodyPr/>
                    <a:lstStyle/>
                    <a:p>
                      <a:r>
                        <a:rPr lang="en-US" sz="1400" dirty="0" smtClean="0"/>
                        <a:t>Not to have any direct connections between MDH and out</a:t>
                      </a:r>
                      <a:r>
                        <a:rPr lang="en-US" sz="1400" baseline="0" dirty="0" smtClean="0"/>
                        <a:t> of state providers</a:t>
                      </a:r>
                      <a:endParaRPr lang="en-US" sz="1400" dirty="0"/>
                    </a:p>
                  </a:txBody>
                  <a:tcPr/>
                </a:tc>
                <a:extLst>
                  <a:ext uri="{0D108BD9-81ED-4DB2-BD59-A6C34878D82A}">
                    <a16:rowId xmlns:a16="http://schemas.microsoft.com/office/drawing/2014/main" xmlns="" val="3892450317"/>
                  </a:ext>
                </a:extLst>
              </a:tr>
            </a:tbl>
          </a:graphicData>
        </a:graphic>
      </p:graphicFrame>
    </p:spTree>
    <p:extLst>
      <p:ext uri="{BB962C8B-B14F-4D97-AF65-F5344CB8AC3E}">
        <p14:creationId xmlns:p14="http://schemas.microsoft.com/office/powerpoint/2010/main" val="562202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Information Technology (HIT) in Newborn Screening</a:t>
            </a:r>
            <a:endParaRPr lang="en-US" dirty="0"/>
          </a:p>
        </p:txBody>
      </p:sp>
      <p:sp>
        <p:nvSpPr>
          <p:cNvPr id="3" name="Content Placeholder 2"/>
          <p:cNvSpPr>
            <a:spLocks noGrp="1"/>
          </p:cNvSpPr>
          <p:nvPr>
            <p:ph idx="1"/>
          </p:nvPr>
        </p:nvSpPr>
        <p:spPr/>
        <p:txBody>
          <a:bodyPr/>
          <a:lstStyle/>
          <a:p>
            <a:r>
              <a:rPr lang="en-US" dirty="0" smtClean="0"/>
              <a:t>Newborn screening serves as an example of how informatics can be applied in a public health setting.</a:t>
            </a:r>
          </a:p>
          <a:p>
            <a:r>
              <a:rPr lang="en-US" dirty="0" smtClean="0"/>
              <a:t>Some information may be specific to newborn screening.</a:t>
            </a:r>
          </a:p>
          <a:p>
            <a:r>
              <a:rPr lang="en-US" dirty="0" smtClean="0"/>
              <a:t>Other information can be generalized to public health as a whole.</a:t>
            </a:r>
          </a:p>
          <a:p>
            <a:pPr marL="0" indent="0">
              <a:buNone/>
            </a:pPr>
            <a:endParaRPr lang="en-US" dirty="0" smtClean="0"/>
          </a:p>
          <a:p>
            <a:endParaRPr lang="en-US" dirty="0"/>
          </a:p>
        </p:txBody>
      </p:sp>
    </p:spTree>
    <p:extLst>
      <p:ext uri="{BB962C8B-B14F-4D97-AF65-F5344CB8AC3E}">
        <p14:creationId xmlns:p14="http://schemas.microsoft.com/office/powerpoint/2010/main" val="347333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What is interfacing?</a:t>
            </a:r>
            <a:endParaRPr lang="en-US" dirty="0"/>
          </a:p>
        </p:txBody>
      </p:sp>
      <p:sp>
        <p:nvSpPr>
          <p:cNvPr id="6" name="Text Placeholder 2"/>
          <p:cNvSpPr>
            <a:spLocks noGrp="1"/>
          </p:cNvSpPr>
          <p:nvPr>
            <p:ph type="body" sz="quarter" idx="22"/>
          </p:nvPr>
        </p:nvSpPr>
        <p:spPr>
          <a:xfrm>
            <a:off x="914400" y="1752600"/>
            <a:ext cx="5018295" cy="4135316"/>
          </a:xfrm>
        </p:spPr>
        <p:txBody>
          <a:bodyPr>
            <a:normAutofit/>
          </a:bodyPr>
          <a:lstStyle/>
          <a:p>
            <a:pPr marL="0" indent="0">
              <a:buNone/>
            </a:pPr>
            <a:r>
              <a:rPr lang="en-US" sz="2800" b="1" dirty="0" smtClean="0">
                <a:solidFill>
                  <a:srgbClr val="59AFA9"/>
                </a:solidFill>
              </a:rPr>
              <a:t>Interfacing: </a:t>
            </a:r>
          </a:p>
          <a:p>
            <a:pPr marL="0" indent="0">
              <a:buNone/>
            </a:pPr>
            <a:r>
              <a:rPr lang="en-US" sz="2400" dirty="0"/>
              <a:t>the act of two or more electronic devices interacting or communicating to exchange </a:t>
            </a:r>
            <a:r>
              <a:rPr lang="en-US" sz="2400" dirty="0" smtClean="0"/>
              <a:t>information</a:t>
            </a:r>
          </a:p>
          <a:p>
            <a:pPr marL="0" indent="0">
              <a:buNone/>
            </a:pPr>
            <a:endParaRPr lang="en-US" sz="2800" dirty="0"/>
          </a:p>
          <a:p>
            <a:pPr marL="0" indent="0">
              <a:buNone/>
            </a:pPr>
            <a:r>
              <a:rPr lang="en-US" dirty="0"/>
              <a:t>When my phone sends your phone a text message our phones are interfacing</a:t>
            </a:r>
          </a:p>
        </p:txBody>
      </p:sp>
      <p:sp>
        <p:nvSpPr>
          <p:cNvPr id="3" name="AutoShape 2" descr="Image result for data exchang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data exchange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7162800" y="2215295"/>
            <a:ext cx="3209925" cy="3209925"/>
          </a:xfrm>
          <a:prstGeom prst="rect">
            <a:avLst/>
          </a:prstGeom>
        </p:spPr>
      </p:pic>
    </p:spTree>
    <p:extLst>
      <p:ext uri="{BB962C8B-B14F-4D97-AF65-F5344CB8AC3E}">
        <p14:creationId xmlns:p14="http://schemas.microsoft.com/office/powerpoint/2010/main" val="270730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Interoperability vs Interfacing vs Integration?</a:t>
            </a:r>
            <a:endParaRPr lang="en-US" dirty="0"/>
          </a:p>
        </p:txBody>
      </p:sp>
      <p:sp>
        <p:nvSpPr>
          <p:cNvPr id="6" name="Text Placeholder 2"/>
          <p:cNvSpPr>
            <a:spLocks noGrp="1"/>
          </p:cNvSpPr>
          <p:nvPr>
            <p:ph type="body" sz="quarter" idx="22"/>
          </p:nvPr>
        </p:nvSpPr>
        <p:spPr>
          <a:xfrm>
            <a:off x="914400" y="1752600"/>
            <a:ext cx="5105400" cy="4135316"/>
          </a:xfrm>
        </p:spPr>
        <p:txBody>
          <a:bodyPr>
            <a:normAutofit fontScale="92500"/>
          </a:bodyPr>
          <a:lstStyle/>
          <a:p>
            <a:pPr marL="0" indent="0">
              <a:buNone/>
            </a:pPr>
            <a:r>
              <a:rPr lang="en-US" sz="2400" b="1" dirty="0" smtClean="0">
                <a:solidFill>
                  <a:srgbClr val="349D96"/>
                </a:solidFill>
              </a:rPr>
              <a:t>Interoperability</a:t>
            </a:r>
            <a:r>
              <a:rPr lang="en-US" sz="2400" dirty="0" smtClean="0"/>
              <a:t> </a:t>
            </a:r>
            <a:r>
              <a:rPr lang="en-US" sz="2400" dirty="0"/>
              <a:t>encompasses the entire exchange process, which includes interfacing, and the use of the information exchanged</a:t>
            </a:r>
            <a:r>
              <a:rPr lang="en-US" sz="2400" dirty="0" smtClean="0"/>
              <a:t>.</a:t>
            </a:r>
          </a:p>
          <a:p>
            <a:pPr marL="0" indent="0">
              <a:buNone/>
            </a:pPr>
            <a:endParaRPr lang="en-US" sz="2400" dirty="0"/>
          </a:p>
          <a:p>
            <a:pPr marL="0" indent="0">
              <a:buNone/>
            </a:pPr>
            <a:r>
              <a:rPr lang="en-US" sz="2400" b="1" dirty="0">
                <a:solidFill>
                  <a:srgbClr val="349D96"/>
                </a:solidFill>
              </a:rPr>
              <a:t>Interfacing</a:t>
            </a:r>
            <a:r>
              <a:rPr lang="en-US" sz="2400" dirty="0"/>
              <a:t> is the act of exchanging</a:t>
            </a:r>
            <a:r>
              <a:rPr lang="en-US" sz="2400" dirty="0" smtClean="0"/>
              <a:t>.</a:t>
            </a:r>
          </a:p>
          <a:p>
            <a:pPr marL="0" indent="0">
              <a:buNone/>
            </a:pPr>
            <a:endParaRPr lang="en-US" sz="2400" dirty="0"/>
          </a:p>
          <a:p>
            <a:pPr marL="0" indent="0">
              <a:buNone/>
            </a:pPr>
            <a:r>
              <a:rPr lang="en-US" sz="2400" b="1" dirty="0" smtClean="0">
                <a:solidFill>
                  <a:srgbClr val="349D96"/>
                </a:solidFill>
              </a:rPr>
              <a:t>Data Integration </a:t>
            </a:r>
            <a:r>
              <a:rPr lang="en-US" sz="2400" dirty="0" smtClean="0"/>
              <a:t>involves combining data residing in different sources and providing users with a unified view.</a:t>
            </a:r>
            <a:endParaRPr lang="en-US" sz="2400" dirty="0"/>
          </a:p>
          <a:p>
            <a:pPr marL="0" indent="0">
              <a:buNone/>
            </a:pPr>
            <a:endParaRPr lang="en-US" dirty="0"/>
          </a:p>
        </p:txBody>
      </p:sp>
      <p:sp>
        <p:nvSpPr>
          <p:cNvPr id="3" name="AutoShape 2" descr="Image result for data exchang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data exchange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Related imag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05600" y="1481652"/>
            <a:ext cx="3965575" cy="373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774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596348"/>
            <a:ext cx="12191997" cy="482030"/>
          </a:xfrm>
        </p:spPr>
        <p:txBody>
          <a:bodyPr/>
          <a:lstStyle/>
          <a:p>
            <a:r>
              <a:rPr lang="en-US" dirty="0" smtClean="0">
                <a:solidFill>
                  <a:schemeClr val="tx1"/>
                </a:solidFill>
              </a:rPr>
              <a:t>Components of Interoperability</a:t>
            </a:r>
            <a:endParaRPr lang="en-US" dirty="0">
              <a:solidFill>
                <a:schemeClr val="tx1"/>
              </a:solidFill>
            </a:endParaRPr>
          </a:p>
        </p:txBody>
      </p:sp>
      <p:sp>
        <p:nvSpPr>
          <p:cNvPr id="6" name="Text Placeholder 2"/>
          <p:cNvSpPr>
            <a:spLocks noGrp="1"/>
          </p:cNvSpPr>
          <p:nvPr>
            <p:ph type="body" sz="quarter" idx="22"/>
          </p:nvPr>
        </p:nvSpPr>
        <p:spPr>
          <a:xfrm>
            <a:off x="1241310" y="1589942"/>
            <a:ext cx="5018295" cy="4135316"/>
          </a:xfrm>
        </p:spPr>
        <p:txBody>
          <a:bodyPr>
            <a:normAutofit/>
          </a:bodyPr>
          <a:lstStyle/>
          <a:p>
            <a:pPr marL="0" indent="0">
              <a:buNone/>
            </a:pPr>
            <a:r>
              <a:rPr lang="en-US" sz="2400" dirty="0"/>
              <a:t>In order for databases to be interoperable, they need a connection, a data route and a common language</a:t>
            </a:r>
          </a:p>
        </p:txBody>
      </p:sp>
      <p:pic>
        <p:nvPicPr>
          <p:cNvPr id="1030" name="Picture 6" descr="Related image"/>
          <p:cNvPicPr>
            <a:picLocks noChangeAspect="1" noChangeArrowheads="1"/>
          </p:cNvPicPr>
          <p:nvPr/>
        </p:nvPicPr>
        <p:blipFill rotWithShape="1">
          <a:blip r:embed="rId3" cstate="screen">
            <a:clrChange>
              <a:clrFrom>
                <a:srgbClr val="FDFBFC"/>
              </a:clrFrom>
              <a:clrTo>
                <a:srgbClr val="FDFBFC">
                  <a:alpha val="0"/>
                </a:srgbClr>
              </a:clrTo>
            </a:clrChange>
            <a:extLst>
              <a:ext uri="{28A0092B-C50C-407E-A947-70E740481C1C}">
                <a14:useLocalDpi xmlns:a14="http://schemas.microsoft.com/office/drawing/2010/main" val="0"/>
              </a:ext>
            </a:extLst>
          </a:blip>
          <a:srcRect b="3891"/>
          <a:stretch/>
        </p:blipFill>
        <p:spPr bwMode="auto">
          <a:xfrm>
            <a:off x="6694695" y="1600200"/>
            <a:ext cx="3701519" cy="47843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ata network clipar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311757" y="3332280"/>
            <a:ext cx="2877401" cy="287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88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609600"/>
            <a:ext cx="12191997" cy="482030"/>
          </a:xfrm>
        </p:spPr>
        <p:txBody>
          <a:bodyPr/>
          <a:lstStyle/>
          <a:p>
            <a:r>
              <a:rPr lang="en-US" dirty="0" smtClean="0"/>
              <a:t>Interoperability Basics in Newborn Screening</a:t>
            </a:r>
            <a:endParaRPr lang="en-US" dirty="0"/>
          </a:p>
        </p:txBody>
      </p:sp>
      <p:sp>
        <p:nvSpPr>
          <p:cNvPr id="3" name="Text Placeholder 2"/>
          <p:cNvSpPr>
            <a:spLocks noGrp="1"/>
          </p:cNvSpPr>
          <p:nvPr>
            <p:ph type="body" sz="quarter" idx="22"/>
          </p:nvPr>
        </p:nvSpPr>
        <p:spPr/>
        <p:txBody>
          <a:bodyPr/>
          <a:lstStyle/>
          <a:p>
            <a:pPr marL="0" indent="0">
              <a:buNone/>
            </a:pPr>
            <a:r>
              <a:rPr lang="en-US" dirty="0" smtClean="0"/>
              <a:t>Interoperability is done every day in Newborn screening when the laboratory information management system (LIMS) used in the laboratory interfaces with the case management system (CMS) used by newborn screening follow-up</a:t>
            </a:r>
          </a:p>
          <a:p>
            <a:pPr marL="0" indent="0">
              <a:buNone/>
            </a:pPr>
            <a:endParaRPr lang="en-US" dirty="0"/>
          </a:p>
          <a:p>
            <a:pPr marL="0" indent="0">
              <a:buNone/>
            </a:pPr>
            <a:r>
              <a:rPr lang="en-US" dirty="0" smtClean="0"/>
              <a:t>But that is not where interoperability for NBS ends…..</a:t>
            </a:r>
          </a:p>
          <a:p>
            <a:pPr marL="0" indent="0">
              <a:buNone/>
            </a:pPr>
            <a:endParaRPr lang="en-US" dirty="0"/>
          </a:p>
          <a:p>
            <a:pPr marL="0" indent="0">
              <a:buNone/>
            </a:pPr>
            <a:endParaRPr lang="en-US" dirty="0" smtClean="0"/>
          </a:p>
        </p:txBody>
      </p:sp>
      <p:sp>
        <p:nvSpPr>
          <p:cNvPr id="4" name="AutoShape 2" descr="Image result for databas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2205038" y="3809999"/>
            <a:ext cx="2143125" cy="2143125"/>
            <a:chOff x="2205038" y="3809999"/>
            <a:chExt cx="2143125" cy="2143125"/>
          </a:xfrm>
        </p:grpSpPr>
        <p:pic>
          <p:nvPicPr>
            <p:cNvPr id="5" name="Picture 4"/>
            <p:cNvPicPr>
              <a:picLocks noChangeAspect="1"/>
            </p:cNvPicPr>
            <p:nvPr/>
          </p:nvPicPr>
          <p:blipFill>
            <a:blip r:embed="rId3">
              <a:duotone>
                <a:schemeClr val="accent1">
                  <a:shade val="45000"/>
                  <a:satMod val="135000"/>
                </a:schemeClr>
                <a:prstClr val="white"/>
              </a:duotone>
            </a:blip>
            <a:stretch>
              <a:fillRect/>
            </a:stretch>
          </p:blipFill>
          <p:spPr>
            <a:xfrm>
              <a:off x="2205038" y="3809999"/>
              <a:ext cx="2143125" cy="2143125"/>
            </a:xfrm>
            <a:prstGeom prst="rect">
              <a:avLst/>
            </a:prstGeom>
          </p:spPr>
        </p:pic>
        <p:sp>
          <p:nvSpPr>
            <p:cNvPr id="7" name="TextBox 6"/>
            <p:cNvSpPr txBox="1"/>
            <p:nvPr/>
          </p:nvSpPr>
          <p:spPr>
            <a:xfrm>
              <a:off x="2667000" y="3851773"/>
              <a:ext cx="1219200" cy="646331"/>
            </a:xfrm>
            <a:prstGeom prst="rect">
              <a:avLst/>
            </a:prstGeom>
            <a:noFill/>
          </p:spPr>
          <p:txBody>
            <a:bodyPr wrap="square" rtlCol="0">
              <a:spAutoFit/>
            </a:bodyPr>
            <a:lstStyle/>
            <a:p>
              <a:pPr algn="ctr"/>
              <a:r>
                <a:rPr lang="en-US" sz="3600" b="1" dirty="0" smtClean="0">
                  <a:solidFill>
                    <a:srgbClr val="2E6CA4"/>
                  </a:solidFill>
                  <a:latin typeface="+mn-lt"/>
                </a:rPr>
                <a:t>LIMS</a:t>
              </a:r>
              <a:endParaRPr lang="en-US" sz="3600" b="1" dirty="0">
                <a:solidFill>
                  <a:srgbClr val="2E6CA4"/>
                </a:solidFill>
                <a:latin typeface="+mn-lt"/>
              </a:endParaRPr>
            </a:p>
          </p:txBody>
        </p:sp>
      </p:grpSp>
      <p:grpSp>
        <p:nvGrpSpPr>
          <p:cNvPr id="13" name="Group 12"/>
          <p:cNvGrpSpPr/>
          <p:nvPr/>
        </p:nvGrpSpPr>
        <p:grpSpPr>
          <a:xfrm>
            <a:off x="7843838" y="3810000"/>
            <a:ext cx="2143125" cy="2143125"/>
            <a:chOff x="7843838" y="3810000"/>
            <a:chExt cx="2143125" cy="2143125"/>
          </a:xfrm>
        </p:grpSpPr>
        <p:pic>
          <p:nvPicPr>
            <p:cNvPr id="6" name="Picture 5"/>
            <p:cNvPicPr>
              <a:picLocks noChangeAspect="1"/>
            </p:cNvPicPr>
            <p:nvPr/>
          </p:nvPicPr>
          <p:blipFill>
            <a:blip r:embed="rId3">
              <a:duotone>
                <a:schemeClr val="accent1">
                  <a:shade val="45000"/>
                  <a:satMod val="135000"/>
                </a:schemeClr>
                <a:prstClr val="white"/>
              </a:duotone>
            </a:blip>
            <a:stretch>
              <a:fillRect/>
            </a:stretch>
          </p:blipFill>
          <p:spPr>
            <a:xfrm>
              <a:off x="7843838" y="3810000"/>
              <a:ext cx="2143125" cy="2143125"/>
            </a:xfrm>
            <a:prstGeom prst="rect">
              <a:avLst/>
            </a:prstGeom>
          </p:spPr>
        </p:pic>
        <p:sp>
          <p:nvSpPr>
            <p:cNvPr id="8" name="TextBox 7"/>
            <p:cNvSpPr txBox="1"/>
            <p:nvPr/>
          </p:nvSpPr>
          <p:spPr>
            <a:xfrm>
              <a:off x="8305800" y="3870823"/>
              <a:ext cx="1219200" cy="646331"/>
            </a:xfrm>
            <a:prstGeom prst="rect">
              <a:avLst/>
            </a:prstGeom>
            <a:noFill/>
          </p:spPr>
          <p:txBody>
            <a:bodyPr wrap="square" rtlCol="0">
              <a:spAutoFit/>
            </a:bodyPr>
            <a:lstStyle/>
            <a:p>
              <a:pPr algn="ctr"/>
              <a:r>
                <a:rPr lang="en-US" sz="3600" b="1" dirty="0" smtClean="0">
                  <a:solidFill>
                    <a:srgbClr val="2E6CA4"/>
                  </a:solidFill>
                  <a:latin typeface="+mn-lt"/>
                </a:rPr>
                <a:t>CMS</a:t>
              </a:r>
              <a:endParaRPr lang="en-US" sz="3600" b="1" dirty="0">
                <a:solidFill>
                  <a:srgbClr val="2E6CA4"/>
                </a:solidFill>
                <a:latin typeface="+mn-lt"/>
              </a:endParaRPr>
            </a:p>
          </p:txBody>
        </p:sp>
      </p:grpSp>
      <p:grpSp>
        <p:nvGrpSpPr>
          <p:cNvPr id="11" name="Group 10"/>
          <p:cNvGrpSpPr/>
          <p:nvPr/>
        </p:nvGrpSpPr>
        <p:grpSpPr>
          <a:xfrm>
            <a:off x="4400549" y="4348161"/>
            <a:ext cx="3443287" cy="1066800"/>
            <a:chOff x="4400549" y="4348161"/>
            <a:chExt cx="3443287" cy="1066800"/>
          </a:xfrm>
        </p:grpSpPr>
        <p:sp>
          <p:nvSpPr>
            <p:cNvPr id="9" name="Right Arrow 8"/>
            <p:cNvSpPr/>
            <p:nvPr/>
          </p:nvSpPr>
          <p:spPr>
            <a:xfrm>
              <a:off x="4400549" y="4348161"/>
              <a:ext cx="3443287" cy="1066800"/>
            </a:xfrm>
            <a:prstGeom prst="rightArrow">
              <a:avLst>
                <a:gd name="adj1" fmla="val 39286"/>
                <a:gd name="adj2" fmla="val 50000"/>
              </a:avLst>
            </a:prstGeom>
            <a:solidFill>
              <a:srgbClr val="2E6CA4"/>
            </a:solidFill>
            <a:ln>
              <a:solidFill>
                <a:srgbClr val="2E6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03970" y="4610426"/>
              <a:ext cx="1752600" cy="523220"/>
            </a:xfrm>
            <a:prstGeom prst="rect">
              <a:avLst/>
            </a:prstGeom>
            <a:noFill/>
          </p:spPr>
          <p:txBody>
            <a:bodyPr wrap="square" rtlCol="0">
              <a:spAutoFit/>
            </a:bodyPr>
            <a:lstStyle/>
            <a:p>
              <a:pPr algn="ctr"/>
              <a:r>
                <a:rPr lang="en-US" b="1" dirty="0" smtClean="0">
                  <a:latin typeface="+mn-lt"/>
                </a:rPr>
                <a:t>Data</a:t>
              </a:r>
              <a:endParaRPr lang="en-US" b="1" dirty="0">
                <a:latin typeface="+mn-lt"/>
              </a:endParaRPr>
            </a:p>
          </p:txBody>
        </p:sp>
      </p:grpSp>
    </p:spTree>
    <p:extLst>
      <p:ext uri="{BB962C8B-B14F-4D97-AF65-F5344CB8AC3E}">
        <p14:creationId xmlns:p14="http://schemas.microsoft.com/office/powerpoint/2010/main" val="21323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1081" y="533400"/>
            <a:ext cx="12191997" cy="482030"/>
          </a:xfrm>
        </p:spPr>
        <p:txBody>
          <a:bodyPr/>
          <a:lstStyle/>
          <a:p>
            <a:r>
              <a:rPr lang="en-US" dirty="0" smtClean="0"/>
              <a:t>Newborn Screening Stakeholders</a:t>
            </a:r>
            <a:endParaRPr lang="en-US" dirty="0"/>
          </a:p>
        </p:txBody>
      </p:sp>
      <p:pic>
        <p:nvPicPr>
          <p:cNvPr id="5" name="Picture 4"/>
          <p:cNvPicPr>
            <a:picLocks noChangeAspect="1"/>
          </p:cNvPicPr>
          <p:nvPr/>
        </p:nvPicPr>
        <p:blipFill>
          <a:blip r:embed="rId3"/>
          <a:stretch>
            <a:fillRect/>
          </a:stretch>
        </p:blipFill>
        <p:spPr>
          <a:xfrm>
            <a:off x="2298686" y="1370512"/>
            <a:ext cx="7594629" cy="5035062"/>
          </a:xfrm>
          <a:prstGeom prst="rect">
            <a:avLst/>
          </a:prstGeom>
        </p:spPr>
      </p:pic>
      <p:pic>
        <p:nvPicPr>
          <p:cNvPr id="4" name="Picture 3"/>
          <p:cNvPicPr>
            <a:picLocks noChangeAspect="1"/>
          </p:cNvPicPr>
          <p:nvPr/>
        </p:nvPicPr>
        <p:blipFill>
          <a:blip r:embed="rId4"/>
          <a:stretch>
            <a:fillRect/>
          </a:stretch>
        </p:blipFill>
        <p:spPr>
          <a:xfrm>
            <a:off x="0" y="5971336"/>
            <a:ext cx="2220881" cy="886664"/>
          </a:xfrm>
          <a:prstGeom prst="rect">
            <a:avLst/>
          </a:prstGeom>
        </p:spPr>
      </p:pic>
    </p:spTree>
    <p:extLst>
      <p:ext uri="{BB962C8B-B14F-4D97-AF65-F5344CB8AC3E}">
        <p14:creationId xmlns:p14="http://schemas.microsoft.com/office/powerpoint/2010/main" val="32867866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c870ce43-1b02-4006-921f-031c290aa0b0"/>
  <p:tag name="TPVERSION" val="8"/>
  <p:tag name="TPFULLVERSION" val="8.2.6.7"/>
  <p:tag name="PPTVERSION" val="15"/>
  <p:tag name="TPOS" val="2"/>
  <p:tag name="TPLASTSAVEVERSION" val="6.2 PC"/>
</p:tagLst>
</file>

<file path=ppt/theme/theme1.xml><?xml version="1.0" encoding="utf-8"?>
<a:theme xmlns:a="http://schemas.openxmlformats.org/drawingml/2006/main" name="Office Theme">
  <a:themeElements>
    <a:clrScheme name="Custom 8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349D96"/>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PowerPoint Template" id="{C65037EC-C4D4-4CAA-8A7E-C398F214DE60}" vid="{AED6C29A-72F6-4589-8F8D-C424BBFCAB3B}"/>
    </a:ext>
  </a:extLst>
</a:theme>
</file>

<file path=ppt/theme/theme2.xml><?xml version="1.0" encoding="utf-8"?>
<a:theme xmlns:a="http://schemas.openxmlformats.org/drawingml/2006/main" name="4_Office Theme">
  <a:themeElements>
    <a:clrScheme name="Custom 8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349D96"/>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PowerPoint Template" id="{C65037EC-C4D4-4CAA-8A7E-C398F214DE60}" vid="{AED6C29A-72F6-4589-8F8D-C424BBFCAB3B}"/>
    </a:ext>
  </a:extLst>
</a:theme>
</file>

<file path=ppt/theme/theme3.xml><?xml version="1.0" encoding="utf-8"?>
<a:theme xmlns:a="http://schemas.openxmlformats.org/drawingml/2006/main" name="5_Office Theme">
  <a:themeElements>
    <a:clrScheme name="Custom 8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349D96"/>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PowerPoint Template" id="{C65037EC-C4D4-4CAA-8A7E-C398F214DE60}" vid="{AED6C29A-72F6-4589-8F8D-C424BBFCAB3B}"/>
    </a:ext>
  </a:extLst>
</a:theme>
</file>

<file path=ppt/theme/theme4.xml><?xml version="1.0" encoding="utf-8"?>
<a:theme xmlns:a="http://schemas.openxmlformats.org/drawingml/2006/main" name="1_Office Theme">
  <a:themeElements>
    <a:clrScheme name="Custom 8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349D96"/>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PPT Template [Read-Only]" id="{34DE104A-4E76-4322-B5AA-C3495BF58496}" vid="{DD00044D-FF94-4401-8F62-EE1A3CFE71DF}"/>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15451</TotalTime>
  <Words>2605</Words>
  <Application>Microsoft Office PowerPoint</Application>
  <PresentationFormat>Widescreen</PresentationFormat>
  <Paragraphs>471</Paragraphs>
  <Slides>45</Slides>
  <Notes>36</Notes>
  <HiddenSlides>15</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45</vt:i4>
      </vt:variant>
    </vt:vector>
  </HeadingPairs>
  <TitlesOfParts>
    <vt:vector size="56" baseType="lpstr">
      <vt:lpstr>ＭＳ Ｐゴシック</vt:lpstr>
      <vt:lpstr>Arial</vt:lpstr>
      <vt:lpstr>Calibri</vt:lpstr>
      <vt:lpstr>Century Gothic</vt:lpstr>
      <vt:lpstr>Courier New</vt:lpstr>
      <vt:lpstr>Times New Roman</vt:lpstr>
      <vt:lpstr>Wingdings</vt:lpstr>
      <vt:lpstr>Office Theme</vt:lpstr>
      <vt:lpstr>4_Office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Hospital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Information Technology (HIT) in Newborn Screening</vt:lpstr>
    </vt:vector>
  </TitlesOfParts>
  <Company>WSDOH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 State Newborn Screening</dc:title>
  <dc:creator>Ashleigh.Ragsdale@doh.wa.gov</dc:creator>
  <cp:lastModifiedBy>Ragsdale, Ashleigh  (DOH)</cp:lastModifiedBy>
  <cp:revision>957</cp:revision>
  <cp:lastPrinted>2016-06-09T18:58:48Z</cp:lastPrinted>
  <dcterms:created xsi:type="dcterms:W3CDTF">2001-11-02T18:44:33Z</dcterms:created>
  <dcterms:modified xsi:type="dcterms:W3CDTF">2019-12-10T18:03:41Z</dcterms:modified>
</cp:coreProperties>
</file>