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66" r:id="rId6"/>
    <p:sldId id="267" r:id="rId7"/>
    <p:sldId id="269" r:id="rId8"/>
    <p:sldId id="281" r:id="rId9"/>
    <p:sldId id="271" r:id="rId10"/>
    <p:sldId id="277" r:id="rId11"/>
    <p:sldId id="270" r:id="rId12"/>
    <p:sldId id="282" r:id="rId13"/>
    <p:sldId id="273" r:id="rId14"/>
    <p:sldId id="280" r:id="rId15"/>
    <p:sldId id="268" r:id="rId16"/>
    <p:sldId id="279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66" d="100"/>
          <a:sy n="66" d="100"/>
        </p:scale>
        <p:origin x="30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3DAE18-FF53-43C8-B129-B2254E0CD3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4C594C-BB62-4D1A-AA15-460CAB0268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B0719-0C0B-4FCD-8C42-A758D216E1BD}" type="datetimeFigureOut">
              <a:rPr lang="en-US" smtClean="0"/>
              <a:t>12/6/2019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7CD9E3-2F3C-4226-A22C-6BC586ACB3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FA062-CF80-4049-B333-6A99FEE14B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C2621-7037-4E35-B549-8255C904F6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887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925A17EF-115B-4BB9-BF42-426DFD9E898A}" type="datetimeFigureOut">
              <a:rPr lang="en-US" smtClean="0"/>
              <a:pPr/>
              <a:t>12/6/2019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7C4E7652-46AF-4259-BAE2-54978EA077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E7652-46AF-4259-BAE2-54978EA077CD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23.svg"/><Relationship Id="rId5" Type="http://schemas.openxmlformats.org/officeDocument/2006/relationships/image" Target="../media/image13.sv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770D99E-2869-438B-B483-1F6CCD5437EE}"/>
              </a:ext>
            </a:extLst>
          </p:cNvPr>
          <p:cNvGrpSpPr/>
          <p:nvPr userDrawn="1"/>
        </p:nvGrpSpPr>
        <p:grpSpPr>
          <a:xfrm>
            <a:off x="-1" y="-10825"/>
            <a:ext cx="9144002" cy="6515395"/>
            <a:chOff x="-1" y="-10825"/>
            <a:chExt cx="9144002" cy="651539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66236F9-EA1F-4D2A-84DE-EC04F9972C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7200" y="-10825"/>
              <a:ext cx="3429000" cy="3181546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2A12C4E-53AE-4900-9783-F619054408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5401" y="-10825"/>
              <a:ext cx="7848600" cy="352224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14E049B-6FD4-487E-927B-506983629A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31825" y="2232482"/>
              <a:ext cx="1282976" cy="1108588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F27E3F5-0D4D-492C-8A3E-50BC30CEFD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" y="2962082"/>
              <a:ext cx="2757625" cy="354248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D4FF91-8818-4598-AC9F-B8C2FA867C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" y="2313169"/>
              <a:ext cx="2259131" cy="2895506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276600" y="1213332"/>
            <a:ext cx="5326856" cy="1425577"/>
          </a:xfrm>
        </p:spPr>
        <p:txBody>
          <a:bodyPr anchor="b"/>
          <a:lstStyle>
            <a:lvl1pPr algn="r">
              <a:defRPr sz="4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724400" y="3849666"/>
            <a:ext cx="3879056" cy="1234575"/>
          </a:xfrm>
          <a:noFill/>
        </p:spPr>
        <p:txBody>
          <a:bodyPr/>
          <a:lstStyle>
            <a:lvl1pPr marL="0" marR="36576" indent="0" algn="l">
              <a:spcBef>
                <a:spcPts val="0"/>
              </a:spcBef>
              <a:buNone/>
              <a:defRPr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2812256" y="6322007"/>
            <a:ext cx="5791200" cy="365125"/>
          </a:xfrm>
          <a:prstGeom prst="rect">
            <a:avLst/>
          </a:prstGeom>
        </p:spPr>
        <p:txBody>
          <a:bodyPr tIns="0" bIns="0" anchor="t"/>
          <a:lstStyle>
            <a:lvl1pPr algn="r">
              <a:defRPr sz="1000"/>
            </a:lvl1pPr>
          </a:lstStyle>
          <a:p>
            <a:pPr algn="r"/>
            <a:fld id="{A2E209FB-7A34-414B-812A-BCC5C4256F49}" type="datetime1">
              <a:rPr lang="en-US" smtClean="0"/>
              <a:pPr algn="r"/>
              <a:t>12/6/2019</a:t>
            </a:fld>
            <a:endParaRPr lang="en-US" sz="10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12256" y="5960055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 algn="r"/>
            <a:endParaRPr lang="en-US" sz="11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32A12C4E-53AE-4900-9783-F61905440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8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94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770D99E-2869-438B-B483-1F6CCD5437EE}"/>
              </a:ext>
            </a:extLst>
          </p:cNvPr>
          <p:cNvGrpSpPr/>
          <p:nvPr userDrawn="1"/>
        </p:nvGrpSpPr>
        <p:grpSpPr>
          <a:xfrm>
            <a:off x="-1" y="-10825"/>
            <a:ext cx="9144002" cy="6515395"/>
            <a:chOff x="-1" y="-10825"/>
            <a:chExt cx="9144002" cy="6515395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66236F9-EA1F-4D2A-84DE-EC04F9972C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7200" y="-10824"/>
              <a:ext cx="3429000" cy="1962041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2A12C4E-53AE-4900-9783-F619054408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95401" y="-10825"/>
              <a:ext cx="7848600" cy="2153645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A14E049B-6FD4-487E-927B-506983629A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12256" y="1443248"/>
              <a:ext cx="1282976" cy="652252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F27E3F5-0D4D-492C-8A3E-50BC30CEFD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1" y="2962082"/>
              <a:ext cx="2757625" cy="354248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D4FF91-8818-4598-AC9F-B8C2FA867C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" y="2313169"/>
              <a:ext cx="2259131" cy="2895506"/>
            </a:xfrm>
            <a:prstGeom prst="rect">
              <a:avLst/>
            </a:prstGeom>
          </p:spPr>
        </p:pic>
      </p:grp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359944" y="483858"/>
            <a:ext cx="5326856" cy="1425577"/>
          </a:xfrm>
        </p:spPr>
        <p:txBody>
          <a:bodyPr anchor="b"/>
          <a:lstStyle>
            <a:lvl1pPr algn="r">
              <a:defRPr sz="45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724400" y="3849666"/>
            <a:ext cx="3879056" cy="1234575"/>
          </a:xfrm>
          <a:noFill/>
        </p:spPr>
        <p:txBody>
          <a:bodyPr/>
          <a:lstStyle>
            <a:lvl1pPr marL="0" marR="36576" indent="0" algn="l">
              <a:spcBef>
                <a:spcPts val="0"/>
              </a:spcBef>
              <a:buNone/>
              <a:defRPr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2812256" y="6322007"/>
            <a:ext cx="5791200" cy="365125"/>
          </a:xfrm>
          <a:prstGeom prst="rect">
            <a:avLst/>
          </a:prstGeom>
        </p:spPr>
        <p:txBody>
          <a:bodyPr tIns="0" bIns="0" anchor="t"/>
          <a:lstStyle>
            <a:lvl1pPr algn="r">
              <a:defRPr sz="1000"/>
            </a:lvl1pPr>
          </a:lstStyle>
          <a:p>
            <a:pPr algn="r"/>
            <a:fld id="{A2E209FB-7A34-414B-812A-BCC5C4256F49}" type="datetime1">
              <a:rPr lang="en-US" smtClean="0"/>
              <a:pPr algn="r"/>
              <a:t>12/6/2019</a:t>
            </a:fld>
            <a:endParaRPr lang="en-US" sz="10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12256" y="5960055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 algn="r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90468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C6515-06B2-4062-8857-9245B26F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4A82C-FE13-43CA-89CA-A2B2DFFE4B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www.website.com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5CA92-2DE1-4486-B607-619EEABE56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598980-D22C-4904-9F8F-3DB09B2ECD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855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395"/>
            <a:ext cx="4876800" cy="7993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15000" y="173195"/>
            <a:ext cx="2468880" cy="3008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www.website.com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1243F-3000-4347-94A4-FBDEAD3122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ABB0C64-AD16-4270-8323-3B986F4CAD10}"/>
              </a:ext>
            </a:extLst>
          </p:cNvPr>
          <p:cNvGrpSpPr/>
          <p:nvPr userDrawn="1"/>
        </p:nvGrpSpPr>
        <p:grpSpPr>
          <a:xfrm>
            <a:off x="5105399" y="3142"/>
            <a:ext cx="4038601" cy="1101851"/>
            <a:chOff x="5334000" y="-37306"/>
            <a:chExt cx="3281716" cy="89535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323EE1CF-2D6B-4E08-B98D-D9F9B9196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48301" y="-37306"/>
              <a:ext cx="3167415" cy="609600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AA44434-8959-4391-901A-0B056114A2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34000" y="-37306"/>
              <a:ext cx="819150" cy="89535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133CFB-98CB-4408-8818-24F931AC1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E7E31-13F0-404F-BFFF-EE236EB5D4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www.website.com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C6F67-BAE4-413D-8066-1E361D589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598980-D22C-4904-9F8F-3DB09B2ECD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F566D8F-E696-41DE-BA1C-A8D0C7F03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655"/>
            <a:ext cx="7726680" cy="571500"/>
          </a:xfrm>
        </p:spPr>
        <p:txBody>
          <a:bodyPr>
            <a:normAutofit/>
          </a:bodyPr>
          <a:lstStyle>
            <a:lvl1pPr marL="64008" indent="0">
              <a:buFont typeface="Arial" panose="020B0604020202020204" pitchFamily="34" charset="0"/>
              <a:buNone/>
              <a:defRPr sz="2000"/>
            </a:lvl1pPr>
            <a:lvl2pPr marL="537210" indent="0">
              <a:buNone/>
              <a:defRPr/>
            </a:lvl2pPr>
            <a:lvl3pPr marL="877824" indent="0">
              <a:buNone/>
              <a:defRPr/>
            </a:lvl3pPr>
            <a:lvl4pPr marL="1161288" indent="0">
              <a:buNone/>
              <a:defRPr/>
            </a:lvl4pPr>
            <a:lvl5pPr marL="138988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8787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173195"/>
            <a:ext cx="2355056" cy="301752"/>
          </a:xfrm>
        </p:spPr>
        <p:txBody>
          <a:bodyPr/>
          <a:lstStyle/>
          <a:p>
            <a:r>
              <a:rPr lang="en-US" dirty="0"/>
              <a:t>www.website.com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32CA5EA-865E-4EF0-89BB-61FD6EFE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0070" y="173195"/>
            <a:ext cx="502920" cy="301752"/>
          </a:xfrm>
        </p:spPr>
        <p:txBody>
          <a:bodyPr/>
          <a:lstStyle/>
          <a:p>
            <a:fld id="{FEA1243F-3000-4347-94A4-FBDEAD3122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295400"/>
            <a:ext cx="914400" cy="5015864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5856" y="1295400"/>
            <a:ext cx="2438400" cy="5015864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1250" y="1295400"/>
            <a:ext cx="5276088" cy="501396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400" y="173195"/>
            <a:ext cx="2324196" cy="301752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/>
              <a:t>www.website.com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D5BE3E6-AFB3-460C-834B-D73EE2A7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1596" y="173195"/>
            <a:ext cx="502920" cy="301752"/>
          </a:xfrm>
        </p:spPr>
        <p:txBody>
          <a:bodyPr/>
          <a:lstStyle>
            <a:lvl1pPr>
              <a:defRPr sz="1200"/>
            </a:lvl1pPr>
          </a:lstStyle>
          <a:p>
            <a:fld id="{FEA1243F-3000-4347-94A4-FBDEAD3122C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5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17" Type="http://schemas.openxmlformats.org/officeDocument/2006/relationships/image" Target="../media/image9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sv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423E8A4-D2B7-46D2-92C3-AE6BC0B9BD06}"/>
              </a:ext>
            </a:extLst>
          </p:cNvPr>
          <p:cNvGrpSpPr/>
          <p:nvPr userDrawn="1"/>
        </p:nvGrpSpPr>
        <p:grpSpPr>
          <a:xfrm>
            <a:off x="5105399" y="3142"/>
            <a:ext cx="4038601" cy="1101851"/>
            <a:chOff x="5334000" y="-37306"/>
            <a:chExt cx="3281716" cy="89535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309AE25-B267-4B83-A0CB-35016E70E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448301" y="-37306"/>
              <a:ext cx="3167415" cy="60960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61BEEC28-F63A-4526-A6C3-33CFC7679C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34000" y="-37306"/>
              <a:ext cx="819150" cy="895350"/>
            </a:xfrm>
            <a:prstGeom prst="rect">
              <a:avLst/>
            </a:prstGeom>
          </p:spPr>
        </p:pic>
      </p:grp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66725" y="381198"/>
            <a:ext cx="4638674" cy="675926"/>
          </a:xfrm>
          <a:prstGeom prst="rect">
            <a:avLst/>
          </a:prstGeom>
        </p:spPr>
        <p:txBody>
          <a:bodyPr vert="horz" lIns="0" rIns="0" anchor="ctr">
            <a:noAutofit/>
          </a:bodyPr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566839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867400" y="174116"/>
            <a:ext cx="2212182" cy="300831"/>
          </a:xfrm>
          <a:prstGeom prst="rect">
            <a:avLst/>
          </a:prstGeom>
        </p:spPr>
        <p:txBody>
          <a:bodyPr vert="horz" anchor="b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www.website.com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83880" y="173195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>
              <a:defRPr sz="1200" b="1">
                <a:solidFill>
                  <a:schemeClr val="bg2"/>
                </a:solidFill>
              </a:defRPr>
            </a:lvl1pPr>
          </a:lstStyle>
          <a:p>
            <a:fld id="{49598980-D22C-4904-9F8F-3DB09B2ECD8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1E45D2D-0469-4652-A090-C4D13F3C150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5307178"/>
            <a:ext cx="1219200" cy="155082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6C04FF8-AE2F-4C75-8657-A2201B95197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6459" y="4545317"/>
            <a:ext cx="1248460" cy="157032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8" r:id="rId4"/>
    <p:sldLayoutId id="2147483650" r:id="rId5"/>
    <p:sldLayoutId id="2147483657" r:id="rId6"/>
    <p:sldLayoutId id="2147483652" r:id="rId7"/>
    <p:sldLayoutId id="2147483656" r:id="rId8"/>
  </p:sldLayoutIdLst>
  <p:txStyles>
    <p:titleStyle>
      <a:lvl1pPr marL="182880" algn="l" rtl="0" eaLnBrk="1" latinLnBrk="0" hangingPunct="1">
        <a:spcBef>
          <a:spcPct val="0"/>
        </a:spcBef>
        <a:buNone/>
        <a:defRPr sz="4000" b="1" kern="1200">
          <a:ln w="6350">
            <a:noFill/>
          </a:ln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SzPct val="80000"/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SzPct val="95000"/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agaviglio@cdc.gov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sv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sv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image" Target="../media/image26.sv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3429000" y="1295400"/>
            <a:ext cx="5326856" cy="1425577"/>
          </a:xfrm>
        </p:spPr>
        <p:txBody>
          <a:bodyPr/>
          <a:lstStyle/>
          <a:p>
            <a:r>
              <a:rPr lang="en-US" dirty="0"/>
              <a:t>Building Connections to Improve Outcomes</a:t>
            </a:r>
            <a:endParaRPr lang="en-US" b="0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4286250" y="4572000"/>
            <a:ext cx="4336256" cy="1234575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Amy Gaviglio, MS, LCGC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A24C4-930D-4BB9-9A3B-004E168F8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395"/>
            <a:ext cx="5334000" cy="799306"/>
          </a:xfrm>
        </p:spPr>
        <p:txBody>
          <a:bodyPr/>
          <a:lstStyle/>
          <a:p>
            <a:r>
              <a:rPr lang="en-US" dirty="0"/>
              <a:t>Other Connections…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D72C6-85DB-4305-A254-EDB0DB469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Birth Defects Registries</a:t>
            </a:r>
          </a:p>
          <a:p>
            <a:pPr lvl="1"/>
            <a:r>
              <a:rPr lang="en-US" dirty="0"/>
              <a:t>Understand missed cases (e.g., CCHD)</a:t>
            </a:r>
          </a:p>
          <a:p>
            <a:pPr lvl="1"/>
            <a:r>
              <a:rPr lang="en-US" dirty="0"/>
              <a:t>Understand co-morbidities and impact on screening (e.g., Down syndrome and Congenital Hypothyroidism)</a:t>
            </a:r>
          </a:p>
          <a:p>
            <a:r>
              <a:rPr lang="en-US" b="1" dirty="0"/>
              <a:t>WIC, CYSHN, and Local Public Health</a:t>
            </a:r>
          </a:p>
          <a:p>
            <a:pPr lvl="1"/>
            <a:r>
              <a:rPr lang="en-US" dirty="0"/>
              <a:t>Ensure access to care and resources</a:t>
            </a:r>
          </a:p>
          <a:p>
            <a:pPr lvl="1"/>
            <a:r>
              <a:rPr lang="en-US" dirty="0"/>
              <a:t>Medical Foods and Formula</a:t>
            </a:r>
          </a:p>
          <a:p>
            <a:r>
              <a:rPr lang="en-US" b="1" dirty="0"/>
              <a:t>Reference/Clinical Laboratories</a:t>
            </a:r>
          </a:p>
          <a:p>
            <a:pPr lvl="1"/>
            <a:r>
              <a:rPr lang="en-US" dirty="0"/>
              <a:t>Obtain follow-up clinical labs </a:t>
            </a:r>
          </a:p>
          <a:p>
            <a:r>
              <a:rPr lang="en-US" b="1" dirty="0"/>
              <a:t>Subspecialist EMRs</a:t>
            </a:r>
          </a:p>
          <a:p>
            <a:pPr lvl="1"/>
            <a:r>
              <a:rPr lang="en-US" dirty="0"/>
              <a:t>Obtain post-diagnostic follow-up information</a:t>
            </a:r>
          </a:p>
          <a:p>
            <a:pPr lvl="1"/>
            <a:r>
              <a:rPr lang="en-US" dirty="0"/>
              <a:t>Alerted to new cases (e.g., false negatives)</a:t>
            </a:r>
          </a:p>
          <a:p>
            <a:pPr lvl="1"/>
            <a:r>
              <a:rPr lang="en-US" dirty="0"/>
              <a:t>Alert to change in clinical status (e.g., X-ALD now symptomatic)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43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710FA-C667-4D26-B458-5EB472BCE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5400675" cy="675926"/>
          </a:xfrm>
        </p:spPr>
        <p:txBody>
          <a:bodyPr/>
          <a:lstStyle/>
          <a:p>
            <a:r>
              <a:rPr lang="en-US" dirty="0"/>
              <a:t>Back to the Why: Health IT in Rare Disorders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2EA60-A2D7-46F3-A629-5CCEBD2B3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86000"/>
            <a:ext cx="8479010" cy="363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77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0D2E4-05DA-42DC-AB0B-36469C3D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1E1E4-B1C0-436C-9F7F-1AA124CAF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447800"/>
            <a:ext cx="8229600" cy="4892405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How does interoperability fit into other program priorities?</a:t>
            </a:r>
          </a:p>
          <a:p>
            <a:pPr lvl="1"/>
            <a:r>
              <a:rPr lang="en-US" dirty="0"/>
              <a:t>Adding new disorders; maintaining day-to-day; providing access to treatments; long term follow-up; etc.</a:t>
            </a:r>
          </a:p>
          <a:p>
            <a:r>
              <a:rPr lang="en-US" b="1" dirty="0"/>
              <a:t>The interoperability Catch-22</a:t>
            </a:r>
          </a:p>
          <a:p>
            <a:pPr lvl="1"/>
            <a:r>
              <a:rPr lang="en-US" dirty="0"/>
              <a:t>May save staff time and money, but need staff time and money up front to achieve this</a:t>
            </a:r>
          </a:p>
          <a:p>
            <a:r>
              <a:rPr lang="en-US" b="1" dirty="0"/>
              <a:t>There are lots of ways to become more connected – each program’s starting point will be different.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162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42DC4-4CBF-44B3-87FE-9D1EB9B38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9107"/>
            <a:ext cx="5410200" cy="799306"/>
          </a:xfrm>
        </p:spPr>
        <p:txBody>
          <a:bodyPr/>
          <a:lstStyle/>
          <a:p>
            <a:r>
              <a:rPr lang="en-US" dirty="0"/>
              <a:t>Next steps/Needs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0D1883-7294-4E11-A2EB-A255207D6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94"/>
          <a:stretch/>
        </p:blipFill>
        <p:spPr>
          <a:xfrm>
            <a:off x="838200" y="1158693"/>
            <a:ext cx="7294917" cy="172791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8D69CD-DD5C-486E-8F3A-A5AEF6F79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89844" l="4102" r="94922">
                        <a14:foregroundMark x1="27148" y1="24219" x2="27148" y2="24219"/>
                        <a14:foregroundMark x1="4102" y1="22656" x2="4102" y2="22656"/>
                        <a14:foregroundMark x1="17383" y1="68750" x2="17383" y2="68750"/>
                        <a14:foregroundMark x1="19531" y1="60742" x2="19531" y2="60742"/>
                        <a14:foregroundMark x1="20117" y1="55078" x2="20117" y2="55078"/>
                        <a14:foregroundMark x1="23633" y1="47266" x2="23633" y2="47266"/>
                        <a14:foregroundMark x1="27344" y1="41016" x2="27344" y2="41016"/>
                        <a14:foregroundMark x1="33594" y1="35938" x2="33594" y2="35938"/>
                        <a14:foregroundMark x1="39648" y1="35938" x2="39648" y2="35938"/>
                        <a14:foregroundMark x1="44336" y1="38086" x2="44336" y2="38086"/>
                        <a14:foregroundMark x1="49414" y1="43750" x2="49414" y2="43750"/>
                        <a14:foregroundMark x1="50781" y1="51172" x2="50781" y2="51172"/>
                        <a14:foregroundMark x1="54297" y1="57617" x2="54297" y2="57617"/>
                        <a14:foregroundMark x1="58398" y1="60547" x2="58398" y2="60547"/>
                        <a14:foregroundMark x1="65234" y1="62695" x2="65234" y2="62695"/>
                        <a14:foregroundMark x1="72852" y1="60938" x2="72852" y2="60938"/>
                        <a14:foregroundMark x1="77539" y1="54688" x2="77539" y2="54688"/>
                        <a14:foregroundMark x1="81445" y1="49219" x2="81445" y2="49219"/>
                        <a14:foregroundMark x1="82227" y1="41211" x2="82227" y2="41211"/>
                        <a14:foregroundMark x1="83203" y1="38086" x2="83203" y2="38086"/>
                        <a14:foregroundMark x1="84961" y1="32617" x2="84961" y2="32617"/>
                        <a14:foregroundMark x1="94922" y1="24805" x2="94922" y2="248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83404">
            <a:off x="6154352" y="3320037"/>
            <a:ext cx="2552168" cy="25521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5EEC19-203A-4D2B-8B34-94855D208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3200400"/>
            <a:ext cx="3200400" cy="3200400"/>
          </a:xfrm>
          <a:prstGeom prst="rect">
            <a:avLst/>
          </a:prstGeom>
        </p:spPr>
      </p:pic>
      <p:sp>
        <p:nvSpPr>
          <p:cNvPr id="21" name="Callout: Bent Line 20">
            <a:extLst>
              <a:ext uri="{FF2B5EF4-FFF2-40B4-BE49-F238E27FC236}">
                <a16:creationId xmlns:a16="http://schemas.microsoft.com/office/drawing/2014/main" id="{A76641FF-6631-405B-9A60-65FD71B7F319}"/>
              </a:ext>
            </a:extLst>
          </p:cNvPr>
          <p:cNvSpPr/>
          <p:nvPr/>
        </p:nvSpPr>
        <p:spPr>
          <a:xfrm flipH="1">
            <a:off x="609600" y="3248115"/>
            <a:ext cx="1838524" cy="68579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5001"/>
              <a:gd name="adj6" fmla="val -6723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Funding</a:t>
            </a:r>
          </a:p>
        </p:txBody>
      </p:sp>
      <p:sp>
        <p:nvSpPr>
          <p:cNvPr id="22" name="Callout: Bent Line 21">
            <a:extLst>
              <a:ext uri="{FF2B5EF4-FFF2-40B4-BE49-F238E27FC236}">
                <a16:creationId xmlns:a16="http://schemas.microsoft.com/office/drawing/2014/main" id="{4404D093-5FB2-4385-8CB6-3CCE1DEE52FA}"/>
              </a:ext>
            </a:extLst>
          </p:cNvPr>
          <p:cNvSpPr/>
          <p:nvPr/>
        </p:nvSpPr>
        <p:spPr>
          <a:xfrm flipH="1">
            <a:off x="304800" y="4114801"/>
            <a:ext cx="2143324" cy="685800"/>
          </a:xfrm>
          <a:prstGeom prst="borderCallout2">
            <a:avLst>
              <a:gd name="adj1" fmla="val 18750"/>
              <a:gd name="adj2" fmla="val -8333"/>
              <a:gd name="adj3" fmla="val 5943"/>
              <a:gd name="adj4" fmla="val -23402"/>
              <a:gd name="adj5" fmla="val 68057"/>
              <a:gd name="adj6" fmla="val -6050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Standards/National Initiatives</a:t>
            </a:r>
          </a:p>
        </p:txBody>
      </p:sp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6D720987-3886-4F1A-8AE1-A1A675B24261}"/>
              </a:ext>
            </a:extLst>
          </p:cNvPr>
          <p:cNvSpPr/>
          <p:nvPr/>
        </p:nvSpPr>
        <p:spPr>
          <a:xfrm flipH="1">
            <a:off x="376138" y="5089707"/>
            <a:ext cx="2071986" cy="1143000"/>
          </a:xfrm>
          <a:prstGeom prst="borderCallout2">
            <a:avLst>
              <a:gd name="adj1" fmla="val 17918"/>
              <a:gd name="adj2" fmla="val -3736"/>
              <a:gd name="adj3" fmla="val 18751"/>
              <a:gd name="adj4" fmla="val -26321"/>
              <a:gd name="adj5" fmla="val 43890"/>
              <a:gd name="adj6" fmla="val -4717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Technical Assistance/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Knowledgeable Staff</a:t>
            </a:r>
          </a:p>
        </p:txBody>
      </p:sp>
    </p:spTree>
    <p:extLst>
      <p:ext uri="{BB962C8B-B14F-4D97-AF65-F5344CB8AC3E}">
        <p14:creationId xmlns:p14="http://schemas.microsoft.com/office/powerpoint/2010/main" val="227585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BA4B-949D-49D8-8A3B-29E57FAB6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944" y="483859"/>
            <a:ext cx="5326856" cy="1040142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05584-2757-4953-A938-D2BC3658A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36269" y="3036766"/>
            <a:ext cx="3879056" cy="123457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Amy Gaviglio, MS, LCGC</a:t>
            </a:r>
          </a:p>
          <a:p>
            <a:r>
              <a:rPr lang="en-US" dirty="0">
                <a:hlinkClick r:id="rId2"/>
              </a:rPr>
              <a:t>agaviglio@cdc.gov</a:t>
            </a:r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FF38CD0-9458-4098-BB04-7703BF9D2335}"/>
              </a:ext>
            </a:extLst>
          </p:cNvPr>
          <p:cNvSpPr txBox="1">
            <a:spLocks/>
          </p:cNvSpPr>
          <p:nvPr/>
        </p:nvSpPr>
        <p:spPr>
          <a:xfrm>
            <a:off x="4436269" y="4913269"/>
            <a:ext cx="4726781" cy="1234575"/>
          </a:xfrm>
          <a:prstGeom prst="rect">
            <a:avLst/>
          </a:prstGeom>
          <a:noFill/>
        </p:spPr>
        <p:txBody>
          <a:bodyPr vert="horz" anchor="t">
            <a:normAutofit fontScale="92500"/>
          </a:bodyPr>
          <a:lstStyle>
            <a:lvl1pPr marL="0" marR="36576" indent="0" algn="l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800" kern="120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MN NBS Program</a:t>
            </a:r>
          </a:p>
          <a:p>
            <a:r>
              <a:rPr lang="en-US" sz="2200" dirty="0"/>
              <a:t>Health.newbornscreening@state.mn.us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753967-91BF-42DB-B627-9D4F1F0244BC}"/>
              </a:ext>
            </a:extLst>
          </p:cNvPr>
          <p:cNvSpPr txBox="1">
            <a:spLocks/>
          </p:cNvSpPr>
          <p:nvPr/>
        </p:nvSpPr>
        <p:spPr>
          <a:xfrm>
            <a:off x="-533400" y="2362200"/>
            <a:ext cx="5326855" cy="3581400"/>
          </a:xfrm>
          <a:prstGeom prst="rect">
            <a:avLst/>
          </a:prstGeom>
          <a:noFill/>
        </p:spPr>
        <p:txBody>
          <a:bodyPr vert="horz" anchor="t">
            <a:normAutofit fontScale="92500" lnSpcReduction="10000"/>
          </a:bodyPr>
          <a:lstStyle>
            <a:lvl1pPr marL="0" marR="36576" indent="0" algn="l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80000"/>
              <a:buFont typeface="Arial" panose="020B0604020202020204" pitchFamily="34" charset="0"/>
              <a:buNone/>
              <a:defRPr sz="2800" kern="1200">
                <a:ln>
                  <a:noFill/>
                </a:ln>
                <a:solidFill>
                  <a:schemeClr val="bg2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b="1" dirty="0"/>
              <a:t>Acknowledgements:</a:t>
            </a:r>
          </a:p>
          <a:p>
            <a:pPr algn="ctr"/>
            <a:r>
              <a:rPr lang="en-US" altLang="en-US" sz="2400" dirty="0"/>
              <a:t>Heather Brand</a:t>
            </a:r>
          </a:p>
          <a:p>
            <a:pPr algn="ctr"/>
            <a:r>
              <a:rPr lang="en-US" altLang="en-US" sz="2400" dirty="0"/>
              <a:t>Amy </a:t>
            </a:r>
            <a:r>
              <a:rPr lang="en-US" altLang="en-US" sz="2400" dirty="0" err="1"/>
              <a:t>Dahle</a:t>
            </a:r>
            <a:endParaRPr lang="en-US" altLang="en-US" sz="2400" dirty="0"/>
          </a:p>
          <a:p>
            <a:pPr algn="ctr"/>
            <a:r>
              <a:rPr lang="en-US" altLang="en-US" sz="2400" dirty="0"/>
              <a:t>Kaitlin Houlihan</a:t>
            </a:r>
          </a:p>
          <a:p>
            <a:pPr algn="ctr"/>
            <a:r>
              <a:rPr lang="en-US" altLang="en-US" sz="2400" dirty="0"/>
              <a:t>Mark McCann</a:t>
            </a:r>
          </a:p>
          <a:p>
            <a:pPr algn="ctr"/>
            <a:r>
              <a:rPr lang="en-US" altLang="en-US" sz="2400" dirty="0"/>
              <a:t>Jill Simonetti</a:t>
            </a:r>
          </a:p>
          <a:p>
            <a:pPr algn="ctr"/>
            <a:r>
              <a:rPr lang="en-US" altLang="en-US" sz="2400" dirty="0"/>
              <a:t>Tory Whitten</a:t>
            </a:r>
          </a:p>
          <a:p>
            <a:pPr algn="ctr"/>
            <a:r>
              <a:rPr lang="en-US" altLang="en-US" sz="2400" dirty="0"/>
              <a:t>Matthew </a:t>
            </a:r>
            <a:r>
              <a:rPr lang="en-US" altLang="en-US" sz="2400" dirty="0" err="1"/>
              <a:t>Zerby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3163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934A4-A9B1-4902-8BBC-1EEF48E6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731FB-8AE9-4A8E-9CD3-292EBC918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62400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dirty="0"/>
              <a:t>Some work presented here was completed during my employment at the Minnesota Department of Health, Newborn Screening Program.</a:t>
            </a:r>
          </a:p>
        </p:txBody>
      </p:sp>
    </p:spTree>
    <p:extLst>
      <p:ext uri="{BB962C8B-B14F-4D97-AF65-F5344CB8AC3E}">
        <p14:creationId xmlns:p14="http://schemas.microsoft.com/office/powerpoint/2010/main" val="366667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1374-96F4-468A-A545-63BC2846B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395"/>
            <a:ext cx="4953000" cy="799306"/>
          </a:xfrm>
        </p:spPr>
        <p:txBody>
          <a:bodyPr/>
          <a:lstStyle/>
          <a:p>
            <a:r>
              <a:rPr lang="en-US" dirty="0"/>
              <a:t>Why NBS Needs to be More Connected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BD1BDC3-5474-4AD5-9A96-F3F730E67D48}"/>
              </a:ext>
            </a:extLst>
          </p:cNvPr>
          <p:cNvGrpSpPr/>
          <p:nvPr/>
        </p:nvGrpSpPr>
        <p:grpSpPr>
          <a:xfrm>
            <a:off x="708660" y="1144286"/>
            <a:ext cx="7726680" cy="1979914"/>
            <a:chOff x="0" y="-486945"/>
            <a:chExt cx="7726680" cy="221090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1948ECD-23B5-4586-95E5-B1D7080E90B2}"/>
                </a:ext>
              </a:extLst>
            </p:cNvPr>
            <p:cNvSpPr/>
            <p:nvPr/>
          </p:nvSpPr>
          <p:spPr>
            <a:xfrm>
              <a:off x="0" y="122028"/>
              <a:ext cx="7726680" cy="160193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5E042E-A61A-4B32-A070-60D0BE66F577}"/>
                </a:ext>
              </a:extLst>
            </p:cNvPr>
            <p:cNvSpPr txBox="1"/>
            <p:nvPr/>
          </p:nvSpPr>
          <p:spPr>
            <a:xfrm>
              <a:off x="0" y="-486945"/>
              <a:ext cx="7726680" cy="1601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9676" tIns="1020572" rIns="599676" bIns="113792" numCol="1" spcCol="1270" anchor="t" anchorCtr="0">
              <a:noAutofit/>
            </a:bodyPr>
            <a:lstStyle/>
            <a:p>
              <a:pPr marL="285750" lvl="1" indent="-285750" algn="l" defTabSz="711200" rtl="0"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2"/>
                  </a:solidFill>
                </a:rPr>
                <a:t>Accurate demographics = accurate results (</a:t>
              </a:r>
              <a:r>
                <a:rPr lang="en-US" sz="1600" i="1" dirty="0">
                  <a:solidFill>
                    <a:schemeClr val="bg2"/>
                  </a:solidFill>
                </a:rPr>
                <a:t>aka “Junk In, Junk Out”</a:t>
              </a:r>
              <a:r>
                <a:rPr lang="en-US" sz="1600" dirty="0">
                  <a:solidFill>
                    <a:schemeClr val="bg2"/>
                  </a:solidFill>
                </a:rPr>
                <a:t>)</a:t>
              </a:r>
              <a:endParaRPr lang="en-US" sz="1600" i="1" dirty="0">
                <a:solidFill>
                  <a:schemeClr val="bg2"/>
                </a:solidFill>
              </a:endParaRPr>
            </a:p>
            <a:p>
              <a:pPr marL="285750" lvl="1" indent="-285750" algn="l" defTabSz="711200" rtl="0"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2"/>
                  </a:solidFill>
                </a:rPr>
                <a:t>Provides more accurate denominator</a:t>
              </a:r>
            </a:p>
            <a:p>
              <a:pPr marL="285750" lvl="1" indent="-285750" algn="l" defTabSz="711200" rtl="0"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2"/>
                  </a:solidFill>
                </a:rPr>
                <a:t>Allows assessments of number of refusals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B100E5-9206-4E40-8E1F-2AB584EB660C}"/>
              </a:ext>
            </a:extLst>
          </p:cNvPr>
          <p:cNvGrpSpPr/>
          <p:nvPr/>
        </p:nvGrpSpPr>
        <p:grpSpPr>
          <a:xfrm>
            <a:off x="1094994" y="1539179"/>
            <a:ext cx="5229811" cy="442021"/>
            <a:chOff x="386334" y="15177"/>
            <a:chExt cx="5229811" cy="90389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F68EAB0-348F-42B9-8EFC-A4C3ADA42E4C}"/>
                </a:ext>
              </a:extLst>
            </p:cNvPr>
            <p:cNvSpPr/>
            <p:nvPr/>
          </p:nvSpPr>
          <p:spPr>
            <a:xfrm>
              <a:off x="386334" y="15177"/>
              <a:ext cx="5229811" cy="9038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CF5E45D-EB9A-4E11-ABDB-6EAF9EAD4F32}"/>
                </a:ext>
              </a:extLst>
            </p:cNvPr>
            <p:cNvSpPr txBox="1"/>
            <p:nvPr/>
          </p:nvSpPr>
          <p:spPr>
            <a:xfrm>
              <a:off x="386334" y="15177"/>
              <a:ext cx="5229811" cy="9038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4435" tIns="0" rIns="204435" bIns="0" numCol="1" spcCol="1270" anchor="ctr" anchorCtr="0">
              <a:noAutofit/>
            </a:bodyPr>
            <a:lstStyle/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dirty="0">
                  <a:solidFill>
                    <a:schemeClr val="bg2"/>
                  </a:solidFill>
                </a:rPr>
                <a:t>PRE-ANALYTICAL</a:t>
              </a:r>
              <a:endParaRPr lang="en-US" sz="1800" b="1" kern="12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FB965C-9791-4DBD-96DB-566777AADE3B}"/>
              </a:ext>
            </a:extLst>
          </p:cNvPr>
          <p:cNvGrpSpPr/>
          <p:nvPr/>
        </p:nvGrpSpPr>
        <p:grpSpPr>
          <a:xfrm>
            <a:off x="702945" y="2746431"/>
            <a:ext cx="7726680" cy="2130369"/>
            <a:chOff x="0" y="-654953"/>
            <a:chExt cx="7726680" cy="237891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25DBADF-EDA8-4F5E-B45C-D40A1DD8FF03}"/>
                </a:ext>
              </a:extLst>
            </p:cNvPr>
            <p:cNvSpPr/>
            <p:nvPr/>
          </p:nvSpPr>
          <p:spPr>
            <a:xfrm>
              <a:off x="0" y="122028"/>
              <a:ext cx="7726680" cy="160193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1CEEE98-BDD5-40A0-A43E-43E31E10E30D}"/>
                </a:ext>
              </a:extLst>
            </p:cNvPr>
            <p:cNvSpPr txBox="1"/>
            <p:nvPr/>
          </p:nvSpPr>
          <p:spPr>
            <a:xfrm>
              <a:off x="0" y="-654953"/>
              <a:ext cx="7726680" cy="18045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9676" tIns="1020572" rIns="599676" bIns="113792" numCol="1" spcCol="1270" anchor="t" anchorCtr="0">
              <a:noAutofit/>
            </a:bodyPr>
            <a:lstStyle/>
            <a:p>
              <a:pPr marL="285750" lvl="1" indent="-285750" algn="l" defTabSz="711200" rtl="0"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2"/>
                  </a:solidFill>
                </a:rPr>
                <a:t>Accurate application of cut-offs/screening protocols (</a:t>
              </a:r>
              <a:r>
                <a:rPr lang="en-US" sz="1600" i="1" dirty="0">
                  <a:solidFill>
                    <a:schemeClr val="bg2"/>
                  </a:solidFill>
                </a:rPr>
                <a:t>e.g., age or birthweight-based cut-offs; LBW serial screening protocols</a:t>
              </a:r>
              <a:r>
                <a:rPr lang="en-US" sz="1600" dirty="0">
                  <a:solidFill>
                    <a:schemeClr val="bg2"/>
                  </a:solidFill>
                </a:rPr>
                <a:t>)</a:t>
              </a:r>
            </a:p>
            <a:p>
              <a:pPr marL="285750" lvl="1" indent="-285750" algn="l" defTabSz="711200" rtl="0"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2"/>
                  </a:solidFill>
                </a:rPr>
                <a:t>Reduce testing/interpretation delays</a:t>
              </a:r>
            </a:p>
            <a:p>
              <a:pPr marL="285750" lvl="1" indent="-285750" algn="l" defTabSz="711200" rtl="0"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2"/>
                  </a:solidFill>
                </a:rPr>
                <a:t>Obtain accurate point-of-care screening results</a:t>
              </a:r>
            </a:p>
            <a:p>
              <a:pPr marL="285750" lvl="1" indent="-285750" algn="l" defTabSz="711200" rtl="0"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42A683-6B08-45A5-BB74-BD9B05EF93D6}"/>
              </a:ext>
            </a:extLst>
          </p:cNvPr>
          <p:cNvGrpSpPr/>
          <p:nvPr/>
        </p:nvGrpSpPr>
        <p:grpSpPr>
          <a:xfrm>
            <a:off x="1089279" y="3291779"/>
            <a:ext cx="5229811" cy="442021"/>
            <a:chOff x="386334" y="15177"/>
            <a:chExt cx="5229811" cy="90389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6AEDC2-FD9A-4F28-80DC-F7A3ADD68E63}"/>
                </a:ext>
              </a:extLst>
            </p:cNvPr>
            <p:cNvSpPr/>
            <p:nvPr/>
          </p:nvSpPr>
          <p:spPr>
            <a:xfrm>
              <a:off x="386334" y="15177"/>
              <a:ext cx="5229811" cy="9038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3A6D49-239D-4D9C-A1CE-A73B2708B9DC}"/>
                </a:ext>
              </a:extLst>
            </p:cNvPr>
            <p:cNvSpPr txBox="1"/>
            <p:nvPr/>
          </p:nvSpPr>
          <p:spPr>
            <a:xfrm>
              <a:off x="386334" y="15177"/>
              <a:ext cx="5229811" cy="9038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4435" tIns="0" rIns="204435" bIns="0" numCol="1" spcCol="1270" anchor="ctr" anchorCtr="0">
              <a:noAutofit/>
            </a:bodyPr>
            <a:lstStyle/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dirty="0">
                  <a:solidFill>
                    <a:schemeClr val="bg2"/>
                  </a:solidFill>
                </a:rPr>
                <a:t>ANALYTICAL</a:t>
              </a:r>
              <a:endParaRPr lang="en-US" sz="1800" b="1" kern="12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5EF3AB-1597-40C2-A27D-E07FCEAEDC93}"/>
              </a:ext>
            </a:extLst>
          </p:cNvPr>
          <p:cNvGrpSpPr/>
          <p:nvPr/>
        </p:nvGrpSpPr>
        <p:grpSpPr>
          <a:xfrm>
            <a:off x="704850" y="4649486"/>
            <a:ext cx="8134350" cy="1979914"/>
            <a:chOff x="0" y="-486945"/>
            <a:chExt cx="7981950" cy="221090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DB0AB76-793F-468C-B7CB-37CCEE86BCD2}"/>
                </a:ext>
              </a:extLst>
            </p:cNvPr>
            <p:cNvSpPr/>
            <p:nvPr/>
          </p:nvSpPr>
          <p:spPr>
            <a:xfrm>
              <a:off x="0" y="122028"/>
              <a:ext cx="7726680" cy="160193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1B10120-3F2D-484A-BDE4-F90163347365}"/>
                </a:ext>
              </a:extLst>
            </p:cNvPr>
            <p:cNvSpPr txBox="1"/>
            <p:nvPr/>
          </p:nvSpPr>
          <p:spPr>
            <a:xfrm>
              <a:off x="0" y="-486945"/>
              <a:ext cx="7981950" cy="16019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9676" tIns="1020572" rIns="599676" bIns="113792" numCol="1" spcCol="1270" anchor="t" anchorCtr="0">
              <a:noAutofit/>
            </a:bodyPr>
            <a:lstStyle/>
            <a:p>
              <a:pPr marL="285750" lvl="1" indent="-285750" algn="l" defTabSz="711200" rtl="0"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2"/>
                  </a:solidFill>
                </a:rPr>
                <a:t>Reduce reporting errors between program and birth facility</a:t>
              </a:r>
            </a:p>
            <a:p>
              <a:pPr marL="285750" lvl="1" indent="-285750" algn="l" defTabSz="711200" rtl="0"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2"/>
                  </a:solidFill>
                </a:rPr>
                <a:t>Help find newborns with actionable NBS results</a:t>
              </a:r>
            </a:p>
            <a:p>
              <a:pPr marL="285750" lvl="1" indent="-285750" algn="l" defTabSz="711200" rtl="0"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chemeClr val="bg2"/>
                  </a:solidFill>
                </a:rPr>
                <a:t>Allows assessment of outcomes (</a:t>
              </a:r>
              <a:r>
                <a:rPr lang="en-US" sz="1600" i="1" dirty="0">
                  <a:solidFill>
                    <a:schemeClr val="bg2"/>
                  </a:solidFill>
                </a:rPr>
                <a:t>e.g., is NBS as effective as it can be?)</a:t>
              </a:r>
            </a:p>
            <a:p>
              <a:pPr marL="285750" lvl="1" indent="-285750" algn="l" defTabSz="711200" rtl="0"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en-US" sz="16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3D695D0-E89F-4734-88D3-A50BBDAFB7C8}"/>
              </a:ext>
            </a:extLst>
          </p:cNvPr>
          <p:cNvGrpSpPr/>
          <p:nvPr/>
        </p:nvGrpSpPr>
        <p:grpSpPr>
          <a:xfrm>
            <a:off x="1091184" y="5044379"/>
            <a:ext cx="5229811" cy="442021"/>
            <a:chOff x="386334" y="15177"/>
            <a:chExt cx="5229811" cy="90389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23B85DC-E926-4A0E-987F-D096991A1AA0}"/>
                </a:ext>
              </a:extLst>
            </p:cNvPr>
            <p:cNvSpPr/>
            <p:nvPr/>
          </p:nvSpPr>
          <p:spPr>
            <a:xfrm>
              <a:off x="386334" y="15177"/>
              <a:ext cx="5229811" cy="90389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124105-DCCE-46A3-A240-66527F617983}"/>
                </a:ext>
              </a:extLst>
            </p:cNvPr>
            <p:cNvSpPr txBox="1"/>
            <p:nvPr/>
          </p:nvSpPr>
          <p:spPr>
            <a:xfrm>
              <a:off x="386334" y="15177"/>
              <a:ext cx="5229811" cy="9038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4435" tIns="0" rIns="204435" bIns="0" numCol="1" spcCol="1270" anchor="ctr" anchorCtr="0">
              <a:noAutofit/>
            </a:bodyPr>
            <a:lstStyle/>
            <a:p>
              <a:pPr marL="0" lvl="0" indent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dirty="0">
                  <a:solidFill>
                    <a:schemeClr val="bg2"/>
                  </a:solidFill>
                </a:rPr>
                <a:t>POST-ANALYTICAL</a:t>
              </a:r>
              <a:endParaRPr lang="en-US" sz="1800" b="1" kern="1200" dirty="0">
                <a:solidFill>
                  <a:schemeClr val="bg2"/>
                </a:solidFill>
              </a:endParaRP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1881A462-F3DF-46DA-BA5A-65B9731BD5DE}"/>
              </a:ext>
            </a:extLst>
          </p:cNvPr>
          <p:cNvSpPr/>
          <p:nvPr/>
        </p:nvSpPr>
        <p:spPr>
          <a:xfrm>
            <a:off x="650557" y="2343150"/>
            <a:ext cx="5668533" cy="756356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21F5982-AA73-4477-A0F5-3A04658AACDF}"/>
              </a:ext>
            </a:extLst>
          </p:cNvPr>
          <p:cNvSpPr/>
          <p:nvPr/>
        </p:nvSpPr>
        <p:spPr>
          <a:xfrm>
            <a:off x="264796" y="5838825"/>
            <a:ext cx="7821930" cy="799306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4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8B270-D005-481B-973F-7E91D31F7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Vital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0261-CFE1-4FDB-B9E2-DD4EC6CFF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430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Matching specimens to birth certificates can help programs know who has and hasn’t been screened and facilitate more timely follow-up</a:t>
            </a:r>
          </a:p>
          <a:p>
            <a:pPr marL="53721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E36756-C0D7-4181-9A89-AA6FD0E6B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809784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65EEBD-B8EE-4DA8-AD0C-03000C580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953775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993F2-43FB-45E8-9E8B-1FD7CED248E4}"/>
              </a:ext>
            </a:extLst>
          </p:cNvPr>
          <p:cNvSpPr txBox="1"/>
          <p:nvPr/>
        </p:nvSpPr>
        <p:spPr>
          <a:xfrm>
            <a:off x="2105025" y="2933609"/>
            <a:ext cx="672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Important to understand state statutory requirements re: filing of birth certificates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EA0B12-6EEE-4BC3-AD23-326A9B8DB22A}"/>
              </a:ext>
            </a:extLst>
          </p:cNvPr>
          <p:cNvSpPr txBox="1"/>
          <p:nvPr/>
        </p:nvSpPr>
        <p:spPr>
          <a:xfrm>
            <a:off x="2105025" y="4060504"/>
            <a:ext cx="672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Understand limitations with out-of-hospital births and births attended by relatives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EDE53E-F191-4C46-9E61-4ADC0FCE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084142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8CE707-1A69-4F30-9279-DB082EB3AE2C}"/>
              </a:ext>
            </a:extLst>
          </p:cNvPr>
          <p:cNvSpPr txBox="1"/>
          <p:nvPr/>
        </p:nvSpPr>
        <p:spPr>
          <a:xfrm>
            <a:off x="2105025" y="5187399"/>
            <a:ext cx="661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For matching to be most effective, it must be timely enough to allow for quick intervention by program staff</a:t>
            </a:r>
          </a:p>
        </p:txBody>
      </p:sp>
    </p:spTree>
    <p:extLst>
      <p:ext uri="{BB962C8B-B14F-4D97-AF65-F5344CB8AC3E}">
        <p14:creationId xmlns:p14="http://schemas.microsoft.com/office/powerpoint/2010/main" val="2582944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Network">
            <a:extLst>
              <a:ext uri="{FF2B5EF4-FFF2-40B4-BE49-F238E27FC236}">
                <a16:creationId xmlns:a16="http://schemas.microsoft.com/office/drawing/2014/main" id="{0F4BA435-7C43-4C13-9125-A879C7A00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7312" y="1590802"/>
            <a:ext cx="1801180" cy="18011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D18FDF-E56A-4481-8993-2B521363C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3516517"/>
            <a:ext cx="1295400" cy="1295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BE3A301-3B06-4101-AC3F-92A141107031}"/>
              </a:ext>
            </a:extLst>
          </p:cNvPr>
          <p:cNvGrpSpPr/>
          <p:nvPr/>
        </p:nvGrpSpPr>
        <p:grpSpPr>
          <a:xfrm>
            <a:off x="1473645" y="5029200"/>
            <a:ext cx="1981200" cy="1981200"/>
            <a:chOff x="609600" y="942975"/>
            <a:chExt cx="1981200" cy="1981200"/>
          </a:xfrm>
        </p:grpSpPr>
        <p:pic>
          <p:nvPicPr>
            <p:cNvPr id="3" name="Graphic 2" descr="Laptop">
              <a:extLst>
                <a:ext uri="{FF2B5EF4-FFF2-40B4-BE49-F238E27FC236}">
                  <a16:creationId xmlns:a16="http://schemas.microsoft.com/office/drawing/2014/main" id="{382B81FB-AD80-43FB-AD5B-6A4989E9D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9600" y="942975"/>
              <a:ext cx="1981200" cy="1981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A3B109-268D-4777-A17B-DCB775C1D2B4}"/>
                </a:ext>
              </a:extLst>
            </p:cNvPr>
            <p:cNvSpPr txBox="1"/>
            <p:nvPr/>
          </p:nvSpPr>
          <p:spPr>
            <a:xfrm>
              <a:off x="990600" y="1524000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LIMS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0C19573-B2C4-4BF2-8D42-8E40CDDE8280}"/>
              </a:ext>
            </a:extLst>
          </p:cNvPr>
          <p:cNvSpPr txBox="1"/>
          <p:nvPr/>
        </p:nvSpPr>
        <p:spPr>
          <a:xfrm>
            <a:off x="1960608" y="1204289"/>
            <a:ext cx="2208612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Sends daily birth certificate information filed from previous day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97F6907-AA4A-41E4-87E5-255F44190699}"/>
              </a:ext>
            </a:extLst>
          </p:cNvPr>
          <p:cNvSpPr/>
          <p:nvPr/>
        </p:nvSpPr>
        <p:spPr>
          <a:xfrm>
            <a:off x="2028358" y="2529585"/>
            <a:ext cx="2086442" cy="32891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E1F98A-AE60-4C78-A26C-FE344DA9B19B}"/>
              </a:ext>
            </a:extLst>
          </p:cNvPr>
          <p:cNvSpPr txBox="1"/>
          <p:nvPr/>
        </p:nvSpPr>
        <p:spPr>
          <a:xfrm>
            <a:off x="4038600" y="3116095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Internal Exchange Hub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7219EE-8A58-47CE-9F13-2D3883BFC119}"/>
              </a:ext>
            </a:extLst>
          </p:cNvPr>
          <p:cNvGrpSpPr/>
          <p:nvPr/>
        </p:nvGrpSpPr>
        <p:grpSpPr>
          <a:xfrm>
            <a:off x="157648" y="1752600"/>
            <a:ext cx="1981200" cy="1981200"/>
            <a:chOff x="609600" y="942975"/>
            <a:chExt cx="1981200" cy="1981200"/>
          </a:xfrm>
        </p:grpSpPr>
        <p:pic>
          <p:nvPicPr>
            <p:cNvPr id="26" name="Graphic 25" descr="Laptop">
              <a:extLst>
                <a:ext uri="{FF2B5EF4-FFF2-40B4-BE49-F238E27FC236}">
                  <a16:creationId xmlns:a16="http://schemas.microsoft.com/office/drawing/2014/main" id="{6867719F-4330-4265-A4B7-F314BD287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9600" y="942975"/>
              <a:ext cx="1981200" cy="19812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0737D2-A7EA-4187-81CE-9C819AE84539}"/>
                </a:ext>
              </a:extLst>
            </p:cNvPr>
            <p:cNvSpPr txBox="1"/>
            <p:nvPr/>
          </p:nvSpPr>
          <p:spPr>
            <a:xfrm>
              <a:off x="990600" y="1524000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OVR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4F161AC7-7821-45AD-B2DF-476731299AAF}"/>
              </a:ext>
            </a:extLst>
          </p:cNvPr>
          <p:cNvSpPr txBox="1">
            <a:spLocks/>
          </p:cNvSpPr>
          <p:nvPr/>
        </p:nvSpPr>
        <p:spPr>
          <a:xfrm>
            <a:off x="76200" y="203488"/>
            <a:ext cx="8763000" cy="799306"/>
          </a:xfrm>
          <a:prstGeom prst="rect">
            <a:avLst/>
          </a:prstGeom>
        </p:spPr>
        <p:txBody>
          <a:bodyPr/>
          <a:lstStyle>
            <a:lvl1pPr marL="182880" algn="l" rtl="0" eaLnBrk="1" latinLnBrk="0" hangingPunct="1">
              <a:spcBef>
                <a:spcPct val="0"/>
              </a:spcBef>
              <a:buNone/>
              <a:defRPr sz="4000" b="1" kern="1200">
                <a:ln w="6350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Vital Records to LIMS Connection</a:t>
            </a:r>
          </a:p>
        </p:txBody>
      </p:sp>
      <p:sp>
        <p:nvSpPr>
          <p:cNvPr id="23" name="Arrow: Bent-Up 22">
            <a:extLst>
              <a:ext uri="{FF2B5EF4-FFF2-40B4-BE49-F238E27FC236}">
                <a16:creationId xmlns:a16="http://schemas.microsoft.com/office/drawing/2014/main" id="{4131CEA5-6609-4058-B0C0-62A93051BAC3}"/>
              </a:ext>
            </a:extLst>
          </p:cNvPr>
          <p:cNvSpPr/>
          <p:nvPr/>
        </p:nvSpPr>
        <p:spPr>
          <a:xfrm flipV="1">
            <a:off x="6172200" y="2621947"/>
            <a:ext cx="1890227" cy="618998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5B7243-439B-4242-BB98-3D839A8D2B2E}"/>
              </a:ext>
            </a:extLst>
          </p:cNvPr>
          <p:cNvSpPr txBox="1"/>
          <p:nvPr/>
        </p:nvSpPr>
        <p:spPr>
          <a:xfrm>
            <a:off x="6097188" y="1201690"/>
            <a:ext cx="2208612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Information contained within .csv file and placed on network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5D331A3-65E7-4C43-AF8A-45EBF3B846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9615" y1="26923" x2="39615" y2="26923"/>
                        <a14:foregroundMark x1="49615" y1="24462" x2="49615" y2="24462"/>
                        <a14:foregroundMark x1="56000" y1="34154" x2="56000" y2="34154"/>
                        <a14:foregroundMark x1="28462" y1="32538" x2="28462" y2="32538"/>
                        <a14:foregroundMark x1="27923" y1="43923" x2="27923" y2="43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696443">
            <a:off x="6940628" y="4214801"/>
            <a:ext cx="1221566" cy="122156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9E06FE3-33F1-4679-A519-D2446FF1C26A}"/>
              </a:ext>
            </a:extLst>
          </p:cNvPr>
          <p:cNvSpPr txBox="1"/>
          <p:nvPr/>
        </p:nvSpPr>
        <p:spPr>
          <a:xfrm>
            <a:off x="4025685" y="4979545"/>
            <a:ext cx="304137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Program staff manually import .csv file into LIMS each day </a:t>
            </a:r>
          </a:p>
        </p:txBody>
      </p:sp>
      <p:sp>
        <p:nvSpPr>
          <p:cNvPr id="40" name="Arrow: Bent-Up 39">
            <a:extLst>
              <a:ext uri="{FF2B5EF4-FFF2-40B4-BE49-F238E27FC236}">
                <a16:creationId xmlns:a16="http://schemas.microsoft.com/office/drawing/2014/main" id="{893EC6D9-2822-43FB-B863-4A5BEB34DC50}"/>
              </a:ext>
            </a:extLst>
          </p:cNvPr>
          <p:cNvSpPr/>
          <p:nvPr/>
        </p:nvSpPr>
        <p:spPr>
          <a:xfrm rot="5400000" flipV="1">
            <a:off x="5183650" y="3409041"/>
            <a:ext cx="1200330" cy="4557228"/>
          </a:xfrm>
          <a:prstGeom prst="bentUpArrow">
            <a:avLst>
              <a:gd name="adj1" fmla="val 13502"/>
              <a:gd name="adj2" fmla="val 10543"/>
              <a:gd name="adj3" fmla="val 2037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2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/>
      <p:bldP spid="23" grpId="0" animBg="1"/>
      <p:bldP spid="31" grpId="0" animBg="1"/>
      <p:bldP spid="36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79F79C-90AD-44E9-B237-81189583CF15}"/>
              </a:ext>
            </a:extLst>
          </p:cNvPr>
          <p:cNvSpPr/>
          <p:nvPr/>
        </p:nvSpPr>
        <p:spPr>
          <a:xfrm>
            <a:off x="2667002" y="1393301"/>
            <a:ext cx="3886198" cy="991125"/>
          </a:xfrm>
          <a:prstGeom prst="rect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Program staff perform query within LIMS to match birth certificate against received NBS specimens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5CEC6C2-8565-42A4-970A-759777A1E63B}"/>
              </a:ext>
            </a:extLst>
          </p:cNvPr>
          <p:cNvGrpSpPr/>
          <p:nvPr/>
        </p:nvGrpSpPr>
        <p:grpSpPr>
          <a:xfrm>
            <a:off x="7080248" y="1174402"/>
            <a:ext cx="2133597" cy="1524000"/>
            <a:chOff x="6915151" y="1222375"/>
            <a:chExt cx="2133597" cy="1524000"/>
          </a:xfrm>
        </p:grpSpPr>
        <p:sp>
          <p:nvSpPr>
            <p:cNvPr id="5" name="Line Callout 1 (Accent Bar) 4">
              <a:extLst>
                <a:ext uri="{FF2B5EF4-FFF2-40B4-BE49-F238E27FC236}">
                  <a16:creationId xmlns:a16="http://schemas.microsoft.com/office/drawing/2014/main" id="{A8A68802-18EF-4AE5-B1B8-A5E17FEC9A51}"/>
                </a:ext>
              </a:extLst>
            </p:cNvPr>
            <p:cNvSpPr/>
            <p:nvPr/>
          </p:nvSpPr>
          <p:spPr>
            <a:xfrm>
              <a:off x="6997700" y="1222375"/>
              <a:ext cx="1968500" cy="1524000"/>
            </a:xfrm>
            <a:prstGeom prst="accentCallout1">
              <a:avLst>
                <a:gd name="adj1" fmla="val 18750"/>
                <a:gd name="adj2" fmla="val -8333"/>
                <a:gd name="adj3" fmla="val 43181"/>
                <a:gd name="adj4" fmla="val -34631"/>
              </a:avLst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3B51DB-32D5-4E65-A068-9797EBB19280}"/>
                </a:ext>
              </a:extLst>
            </p:cNvPr>
            <p:cNvSpPr/>
            <p:nvPr/>
          </p:nvSpPr>
          <p:spPr>
            <a:xfrm>
              <a:off x="6915151" y="1425745"/>
              <a:ext cx="213359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Infant’s DOB</a:t>
              </a:r>
            </a:p>
            <a:p>
              <a:pPr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Infant’s Birth Time</a:t>
              </a:r>
            </a:p>
            <a:p>
              <a:pPr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Mother’s First Name</a:t>
              </a:r>
            </a:p>
            <a:p>
              <a:pPr>
                <a:defRPr/>
              </a:pPr>
              <a:r>
                <a:rPr lang="en-US" sz="1400" b="1" dirty="0">
                  <a:solidFill>
                    <a:schemeClr val="bg1"/>
                  </a:solidFill>
                  <a:latin typeface="+mn-lt"/>
                </a:rPr>
                <a:t>Mother’s Last Name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E8F5C5D-1F11-4F6F-BBBC-64E40A00BC9D}"/>
              </a:ext>
            </a:extLst>
          </p:cNvPr>
          <p:cNvGrpSpPr/>
          <p:nvPr/>
        </p:nvGrpSpPr>
        <p:grpSpPr>
          <a:xfrm>
            <a:off x="3600450" y="2746375"/>
            <a:ext cx="2019300" cy="931863"/>
            <a:chOff x="3600450" y="2746375"/>
            <a:chExt cx="2019300" cy="931863"/>
          </a:xfrm>
        </p:grpSpPr>
        <p:sp>
          <p:nvSpPr>
            <p:cNvPr id="7" name="Flowchart: Decision 6">
              <a:extLst>
                <a:ext uri="{FF2B5EF4-FFF2-40B4-BE49-F238E27FC236}">
                  <a16:creationId xmlns:a16="http://schemas.microsoft.com/office/drawing/2014/main" id="{A53490EB-94F3-4A40-9437-B71602773003}"/>
                </a:ext>
              </a:extLst>
            </p:cNvPr>
            <p:cNvSpPr/>
            <p:nvPr/>
          </p:nvSpPr>
          <p:spPr>
            <a:xfrm>
              <a:off x="3600450" y="2746375"/>
              <a:ext cx="2019300" cy="931863"/>
            </a:xfrm>
            <a:prstGeom prst="flowChartDecision">
              <a:avLst/>
            </a:prstGeom>
            <a:solidFill>
              <a:schemeClr val="accent3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CAC59D-D839-4EF5-9D05-BC197A9E368A}"/>
                </a:ext>
              </a:extLst>
            </p:cNvPr>
            <p:cNvSpPr txBox="1"/>
            <p:nvPr/>
          </p:nvSpPr>
          <p:spPr>
            <a:xfrm>
              <a:off x="3810000" y="3058417"/>
              <a:ext cx="15752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chemeClr val="bg1"/>
                  </a:solidFill>
                  <a:latin typeface="+mn-lt"/>
                </a:rPr>
                <a:t>Do Data Match?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513AA5A-94F8-4DA4-A56A-EF441EEE0F00}"/>
              </a:ext>
            </a:extLst>
          </p:cNvPr>
          <p:cNvSpPr/>
          <p:nvPr/>
        </p:nvSpPr>
        <p:spPr>
          <a:xfrm>
            <a:off x="380999" y="3451225"/>
            <a:ext cx="2800349" cy="820044"/>
          </a:xfrm>
          <a:prstGeom prst="rect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Birth certificate number added to patient record (automatic)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5D3FEE-3150-4CA5-BD7C-CD711005827B}"/>
              </a:ext>
            </a:extLst>
          </p:cNvPr>
          <p:cNvSpPr/>
          <p:nvPr/>
        </p:nvSpPr>
        <p:spPr>
          <a:xfrm>
            <a:off x="6121400" y="3451225"/>
            <a:ext cx="2743200" cy="685800"/>
          </a:xfrm>
          <a:prstGeom prst="rect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Non-matched records are manually reviewed</a:t>
            </a:r>
          </a:p>
        </p:txBody>
      </p:sp>
      <p:sp>
        <p:nvSpPr>
          <p:cNvPr id="11" name="Flowchart: Decision 10">
            <a:extLst>
              <a:ext uri="{FF2B5EF4-FFF2-40B4-BE49-F238E27FC236}">
                <a16:creationId xmlns:a16="http://schemas.microsoft.com/office/drawing/2014/main" id="{0598D02E-D566-4A15-87D0-BECCF941938B}"/>
              </a:ext>
            </a:extLst>
          </p:cNvPr>
          <p:cNvSpPr/>
          <p:nvPr/>
        </p:nvSpPr>
        <p:spPr>
          <a:xfrm>
            <a:off x="3581400" y="4256781"/>
            <a:ext cx="2120900" cy="820044"/>
          </a:xfrm>
          <a:prstGeom prst="flowChartDecision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911508-593E-4BF6-B6A2-45505A1BFC94}"/>
              </a:ext>
            </a:extLst>
          </p:cNvPr>
          <p:cNvSpPr txBox="1"/>
          <p:nvPr/>
        </p:nvSpPr>
        <p:spPr>
          <a:xfrm>
            <a:off x="3981450" y="4495800"/>
            <a:ext cx="14038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Match Found?</a:t>
            </a: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958304F3-5705-4835-8796-97ADEA264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49" y="2887662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Yes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0B36FE43-22C3-4962-BA51-8D258A57F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8700" y="2865438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No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29F03F-C71A-4BBD-B712-7C5D871E4B68}"/>
              </a:ext>
            </a:extLst>
          </p:cNvPr>
          <p:cNvSpPr/>
          <p:nvPr/>
        </p:nvSpPr>
        <p:spPr>
          <a:xfrm>
            <a:off x="1019175" y="5480574"/>
            <a:ext cx="2743200" cy="764907"/>
          </a:xfrm>
          <a:prstGeom prst="rect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Birth certificate number added to patient record (manual)</a:t>
            </a: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B2005B26-168C-4429-8035-17DAED196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2" y="4803577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Yes</a:t>
            </a:r>
          </a:p>
        </p:txBody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38290697-BCB7-4B1F-B308-FCC80BF29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49" y="4905673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No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B7956C-8A74-4D02-AFDA-B11A455C43FA}"/>
              </a:ext>
            </a:extLst>
          </p:cNvPr>
          <p:cNvSpPr/>
          <p:nvPr/>
        </p:nvSpPr>
        <p:spPr>
          <a:xfrm>
            <a:off x="5829303" y="5480573"/>
            <a:ext cx="2743200" cy="764907"/>
          </a:xfrm>
          <a:prstGeom prst="rect">
            <a:avLst/>
          </a:prstGeom>
          <a:solidFill>
            <a:schemeClr val="accent5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Hospital/Midwife contacted and follow-up process initiated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215F0CC-E5F3-43F8-953C-6A7DFB2BA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4876800" cy="799306"/>
          </a:xfrm>
        </p:spPr>
        <p:txBody>
          <a:bodyPr/>
          <a:lstStyle/>
          <a:p>
            <a:r>
              <a:rPr lang="en-US" dirty="0"/>
              <a:t>Making the Match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1726514-8F02-44DE-9EB5-4BDD72977C35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 flipH="1">
            <a:off x="4610100" y="2384426"/>
            <a:ext cx="1" cy="36194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962333F9-6AA7-4162-878B-824E1DD3478F}"/>
              </a:ext>
            </a:extLst>
          </p:cNvPr>
          <p:cNvCxnSpPr>
            <a:cxnSpLocks/>
            <a:stCxn id="7" idx="1"/>
            <a:endCxn id="9" idx="0"/>
          </p:cNvCxnSpPr>
          <p:nvPr/>
        </p:nvCxnSpPr>
        <p:spPr>
          <a:xfrm rot="10800000" flipV="1">
            <a:off x="1781174" y="3212307"/>
            <a:ext cx="1819276" cy="23891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DA77C650-33D0-425A-9FBA-22A213796C94}"/>
              </a:ext>
            </a:extLst>
          </p:cNvPr>
          <p:cNvCxnSpPr>
            <a:stCxn id="7" idx="3"/>
            <a:endCxn id="10" idx="0"/>
          </p:cNvCxnSpPr>
          <p:nvPr/>
        </p:nvCxnSpPr>
        <p:spPr>
          <a:xfrm>
            <a:off x="5619750" y="3212307"/>
            <a:ext cx="1873250" cy="238918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5CA1465B-168D-4DFD-982E-A60BB0147624}"/>
              </a:ext>
            </a:extLst>
          </p:cNvPr>
          <p:cNvCxnSpPr>
            <a:cxnSpLocks/>
          </p:cNvCxnSpPr>
          <p:nvPr/>
        </p:nvCxnSpPr>
        <p:spPr>
          <a:xfrm rot="5400000">
            <a:off x="6332761" y="3524373"/>
            <a:ext cx="529778" cy="1790700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6B0EA0C7-0F0B-4C43-84D7-2913206D39F5}"/>
              </a:ext>
            </a:extLst>
          </p:cNvPr>
          <p:cNvCxnSpPr>
            <a:stCxn id="11" idx="1"/>
            <a:endCxn id="21" idx="0"/>
          </p:cNvCxnSpPr>
          <p:nvPr/>
        </p:nvCxnSpPr>
        <p:spPr>
          <a:xfrm rot="10800000" flipV="1">
            <a:off x="2390776" y="4666802"/>
            <a:ext cx="1190625" cy="813771"/>
          </a:xfrm>
          <a:prstGeom prst="bentConnector2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C64C003E-514D-43BB-BB40-6ED424AF696A}"/>
              </a:ext>
            </a:extLst>
          </p:cNvPr>
          <p:cNvCxnSpPr>
            <a:cxnSpLocks/>
            <a:stCxn id="11" idx="2"/>
            <a:endCxn id="24" idx="0"/>
          </p:cNvCxnSpPr>
          <p:nvPr/>
        </p:nvCxnSpPr>
        <p:spPr>
          <a:xfrm rot="16200000" flipH="1">
            <a:off x="5719502" y="3999172"/>
            <a:ext cx="403748" cy="2559053"/>
          </a:xfrm>
          <a:prstGeom prst="bentConnector3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24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/>
      <p:bldP spid="16" grpId="0"/>
      <p:bldP spid="17" grpId="0"/>
      <p:bldP spid="21" grpId="0" animBg="1"/>
      <p:bldP spid="22" grpId="0"/>
      <p:bldP spid="23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A3522-4BDC-4639-A67A-3AA147682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the Numbers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70C51-BAE6-4C00-9184-D79E5D8FE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8763000" cy="51816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2018 to mid-2019:</a:t>
            </a:r>
          </a:p>
          <a:p>
            <a:pPr lvl="1"/>
            <a:r>
              <a:rPr lang="en-US" dirty="0"/>
              <a:t>Median time from DOB to Birth Cert Match in LIMS = </a:t>
            </a:r>
            <a:r>
              <a:rPr lang="en-US" b="1" dirty="0">
                <a:solidFill>
                  <a:schemeClr val="accent1"/>
                </a:solidFill>
              </a:rPr>
              <a:t>5.3 days</a:t>
            </a:r>
          </a:p>
          <a:p>
            <a:pPr lvl="1"/>
            <a:r>
              <a:rPr lang="en-US" dirty="0"/>
              <a:t>Median time from </a:t>
            </a:r>
            <a:r>
              <a:rPr lang="en-US"/>
              <a:t>Birth Cert Filed </a:t>
            </a:r>
            <a:r>
              <a:rPr lang="en-US" dirty="0"/>
              <a:t>Date </a:t>
            </a:r>
            <a:r>
              <a:rPr lang="en-US"/>
              <a:t>to Match in LIMS </a:t>
            </a:r>
            <a:r>
              <a:rPr lang="en-US" dirty="0"/>
              <a:t>= </a:t>
            </a:r>
            <a:r>
              <a:rPr lang="en-US" b="1" dirty="0">
                <a:solidFill>
                  <a:schemeClr val="accent1"/>
                </a:solidFill>
              </a:rPr>
              <a:t>2.3 days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Allows program to obtain specimens on missed children before most symptoms might occur</a:t>
            </a:r>
          </a:p>
          <a:p>
            <a:r>
              <a:rPr lang="en-US" b="1" dirty="0"/>
              <a:t>What did we learn in 2018:</a:t>
            </a:r>
          </a:p>
          <a:p>
            <a:pPr lvl="1"/>
            <a:r>
              <a:rPr lang="en-US" dirty="0"/>
              <a:t>248 refusals</a:t>
            </a:r>
          </a:p>
          <a:p>
            <a:pPr lvl="1"/>
            <a:r>
              <a:rPr lang="en-US" dirty="0"/>
              <a:t>158 infants born in MN, screened by border state</a:t>
            </a:r>
          </a:p>
          <a:p>
            <a:pPr lvl="1"/>
            <a:r>
              <a:rPr lang="en-US" dirty="0"/>
              <a:t>43 infants whose specimens were “lost” and needed follow-up</a:t>
            </a:r>
          </a:p>
          <a:p>
            <a:pPr lvl="1"/>
            <a:r>
              <a:rPr lang="en-US" dirty="0"/>
              <a:t>27 infants born to relative attendants</a:t>
            </a:r>
          </a:p>
          <a:p>
            <a:pPr lvl="1"/>
            <a:r>
              <a:rPr lang="en-US" dirty="0"/>
              <a:t>42 infants “missed” - no refusal or specimen obtained after contact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318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A6A47-BB15-4A39-9116-0508383A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5410200" cy="799306"/>
          </a:xfrm>
        </p:spPr>
        <p:txBody>
          <a:bodyPr/>
          <a:lstStyle/>
          <a:p>
            <a:r>
              <a:rPr lang="en-US" dirty="0"/>
              <a:t>NANI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A8B2-AF06-4003-BD0A-BAECA8CFE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Newborn Admission Notification Information (NANI)</a:t>
            </a:r>
          </a:p>
          <a:p>
            <a:pPr lvl="1"/>
            <a:r>
              <a:rPr lang="en-US" dirty="0"/>
              <a:t>Describes information needed for timely communication of a newborn admission</a:t>
            </a:r>
          </a:p>
          <a:p>
            <a:pPr lvl="1"/>
            <a:r>
              <a:rPr lang="en-US" dirty="0"/>
              <a:t>Utilizes an HL7 ADT feed (ADT = Admission, Discharge</a:t>
            </a:r>
            <a:r>
              <a:rPr lang="en-US"/>
              <a:t>, Transfer)</a:t>
            </a:r>
            <a:endParaRPr lang="en-US" dirty="0"/>
          </a:p>
          <a:p>
            <a:r>
              <a:rPr lang="en-US" b="1" dirty="0"/>
              <a:t>4 specific ADT messages are received:</a:t>
            </a:r>
          </a:p>
          <a:p>
            <a:pPr lvl="1"/>
            <a:r>
              <a:rPr lang="en-US" dirty="0"/>
              <a:t>A01 = Patient admitted</a:t>
            </a:r>
          </a:p>
          <a:p>
            <a:pPr lvl="1"/>
            <a:r>
              <a:rPr lang="en-US" dirty="0"/>
              <a:t>A08 = Patient information updated (inpatient)</a:t>
            </a:r>
          </a:p>
          <a:p>
            <a:pPr lvl="1"/>
            <a:r>
              <a:rPr lang="en-US" dirty="0"/>
              <a:t>A03 = Patient discharged/end visit</a:t>
            </a:r>
          </a:p>
          <a:p>
            <a:pPr lvl="1"/>
            <a:r>
              <a:rPr lang="en-US" dirty="0"/>
              <a:t>A31 = Person information updated (outpatient)</a:t>
            </a:r>
          </a:p>
          <a:p>
            <a:r>
              <a:rPr lang="en-US" b="1" dirty="0"/>
              <a:t>Does not address out-of-hospital births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740AD-E2DA-4544-8807-4BB708E3A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56007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28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BE3A301-3B06-4101-AC3F-92A141107031}"/>
              </a:ext>
            </a:extLst>
          </p:cNvPr>
          <p:cNvGrpSpPr/>
          <p:nvPr/>
        </p:nvGrpSpPr>
        <p:grpSpPr>
          <a:xfrm>
            <a:off x="6877050" y="2590800"/>
            <a:ext cx="1981200" cy="1981200"/>
            <a:chOff x="609600" y="942975"/>
            <a:chExt cx="1981200" cy="1981200"/>
          </a:xfrm>
        </p:grpSpPr>
        <p:pic>
          <p:nvPicPr>
            <p:cNvPr id="3" name="Graphic 2" descr="Laptop">
              <a:extLst>
                <a:ext uri="{FF2B5EF4-FFF2-40B4-BE49-F238E27FC236}">
                  <a16:creationId xmlns:a16="http://schemas.microsoft.com/office/drawing/2014/main" id="{382B81FB-AD80-43FB-AD5B-6A4989E9D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9600" y="942975"/>
              <a:ext cx="1981200" cy="1981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A3B109-268D-4777-A17B-DCB775C1D2B4}"/>
                </a:ext>
              </a:extLst>
            </p:cNvPr>
            <p:cNvSpPr txBox="1"/>
            <p:nvPr/>
          </p:nvSpPr>
          <p:spPr>
            <a:xfrm>
              <a:off x="990600" y="1524000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LIMS</a:t>
              </a:r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97F6907-AA4A-41E4-87E5-255F44190699}"/>
              </a:ext>
            </a:extLst>
          </p:cNvPr>
          <p:cNvSpPr/>
          <p:nvPr/>
        </p:nvSpPr>
        <p:spPr>
          <a:xfrm rot="20391022">
            <a:off x="4033433" y="1229178"/>
            <a:ext cx="1305452" cy="48211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A01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C30A6EB-0646-4C65-88AC-381561A1EEB1}"/>
              </a:ext>
            </a:extLst>
          </p:cNvPr>
          <p:cNvGrpSpPr/>
          <p:nvPr/>
        </p:nvGrpSpPr>
        <p:grpSpPr>
          <a:xfrm>
            <a:off x="5425511" y="897125"/>
            <a:ext cx="1786522" cy="2590116"/>
            <a:chOff x="5425511" y="897125"/>
            <a:chExt cx="1786522" cy="2590116"/>
          </a:xfrm>
        </p:grpSpPr>
        <p:pic>
          <p:nvPicPr>
            <p:cNvPr id="5" name="Graphic 4" descr="Network">
              <a:extLst>
                <a:ext uri="{FF2B5EF4-FFF2-40B4-BE49-F238E27FC236}">
                  <a16:creationId xmlns:a16="http://schemas.microsoft.com/office/drawing/2014/main" id="{0F4BA435-7C43-4C13-9125-A879C7A00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25511" y="897125"/>
              <a:ext cx="1786522" cy="178652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E1F98A-AE60-4C78-A26C-FE344DA9B19B}"/>
                </a:ext>
              </a:extLst>
            </p:cNvPr>
            <p:cNvSpPr txBox="1"/>
            <p:nvPr/>
          </p:nvSpPr>
          <p:spPr>
            <a:xfrm>
              <a:off x="5454605" y="2563911"/>
              <a:ext cx="1659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Internal Exchange Hub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7219EE-8A58-47CE-9F13-2D3883BFC119}"/>
              </a:ext>
            </a:extLst>
          </p:cNvPr>
          <p:cNvGrpSpPr/>
          <p:nvPr/>
        </p:nvGrpSpPr>
        <p:grpSpPr>
          <a:xfrm>
            <a:off x="2029595" y="1228725"/>
            <a:ext cx="1981200" cy="1981200"/>
            <a:chOff x="418827" y="941701"/>
            <a:chExt cx="1981200" cy="1981200"/>
          </a:xfrm>
        </p:grpSpPr>
        <p:pic>
          <p:nvPicPr>
            <p:cNvPr id="26" name="Graphic 25" descr="Laptop">
              <a:extLst>
                <a:ext uri="{FF2B5EF4-FFF2-40B4-BE49-F238E27FC236}">
                  <a16:creationId xmlns:a16="http://schemas.microsoft.com/office/drawing/2014/main" id="{6867719F-4330-4265-A4B7-F314BD287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8827" y="941701"/>
              <a:ext cx="1981200" cy="19812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0737D2-A7EA-4187-81CE-9C819AE84539}"/>
                </a:ext>
              </a:extLst>
            </p:cNvPr>
            <p:cNvSpPr txBox="1"/>
            <p:nvPr/>
          </p:nvSpPr>
          <p:spPr>
            <a:xfrm>
              <a:off x="799827" y="1585651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EMR</a:t>
              </a:r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4F161AC7-7821-45AD-B2DF-476731299AAF}"/>
              </a:ext>
            </a:extLst>
          </p:cNvPr>
          <p:cNvSpPr txBox="1">
            <a:spLocks/>
          </p:cNvSpPr>
          <p:nvPr/>
        </p:nvSpPr>
        <p:spPr>
          <a:xfrm>
            <a:off x="76200" y="203488"/>
            <a:ext cx="8763000" cy="799306"/>
          </a:xfrm>
          <a:prstGeom prst="rect">
            <a:avLst/>
          </a:prstGeom>
        </p:spPr>
        <p:txBody>
          <a:bodyPr/>
          <a:lstStyle>
            <a:lvl1pPr marL="182880" algn="l" rtl="0" eaLnBrk="1" latinLnBrk="0" hangingPunct="1">
              <a:spcBef>
                <a:spcPct val="0"/>
              </a:spcBef>
              <a:buNone/>
              <a:defRPr sz="4000" b="1" kern="1200">
                <a:ln w="6350">
                  <a:noFill/>
                </a:ln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OZ NANI™: EMR to NBS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153B31C0-E50A-4924-9CDA-ACBD8CD88766}"/>
              </a:ext>
            </a:extLst>
          </p:cNvPr>
          <p:cNvSpPr/>
          <p:nvPr/>
        </p:nvSpPr>
        <p:spPr>
          <a:xfrm rot="21133714">
            <a:off x="4117533" y="1725154"/>
            <a:ext cx="1305452" cy="48211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A08s</a:t>
            </a: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B4CB7A7-D75D-4C22-A517-B870C25A11EE}"/>
              </a:ext>
            </a:extLst>
          </p:cNvPr>
          <p:cNvSpPr/>
          <p:nvPr/>
        </p:nvSpPr>
        <p:spPr>
          <a:xfrm rot="239765">
            <a:off x="4128504" y="2250110"/>
            <a:ext cx="1305452" cy="48211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A03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EC334EB5-79B2-4430-80FC-FD43CC7D3E81}"/>
              </a:ext>
            </a:extLst>
          </p:cNvPr>
          <p:cNvSpPr/>
          <p:nvPr/>
        </p:nvSpPr>
        <p:spPr>
          <a:xfrm rot="658679">
            <a:off x="4080662" y="2733918"/>
            <a:ext cx="1305452" cy="48211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A32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E549DE6A-46AE-4AB1-A192-4CBE01FA1EDF}"/>
              </a:ext>
            </a:extLst>
          </p:cNvPr>
          <p:cNvSpPr/>
          <p:nvPr/>
        </p:nvSpPr>
        <p:spPr>
          <a:xfrm rot="16200000">
            <a:off x="7423684" y="4567739"/>
            <a:ext cx="954054" cy="352977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2EFEDD-1FCB-4289-802F-EFEF8BD04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3793" y="5287755"/>
            <a:ext cx="2244882" cy="115720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773E7B-378A-4AB1-91FE-EF5C799E0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000" y1="30769" x2="50000" y2="307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0315" y="2582380"/>
            <a:ext cx="2897952" cy="1674372"/>
          </a:xfrm>
          <a:prstGeom prst="rect">
            <a:avLst/>
          </a:prstGeom>
        </p:spPr>
      </p:pic>
      <p:sp>
        <p:nvSpPr>
          <p:cNvPr id="41" name="Arrow: Right 40">
            <a:extLst>
              <a:ext uri="{FF2B5EF4-FFF2-40B4-BE49-F238E27FC236}">
                <a16:creationId xmlns:a16="http://schemas.microsoft.com/office/drawing/2014/main" id="{DFFB23E4-B5EA-4B40-9A82-AEEF09F0532C}"/>
              </a:ext>
            </a:extLst>
          </p:cNvPr>
          <p:cNvSpPr/>
          <p:nvPr/>
        </p:nvSpPr>
        <p:spPr>
          <a:xfrm rot="19814959">
            <a:off x="934929" y="2130792"/>
            <a:ext cx="1157061" cy="440888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19A3C145-1E1D-4131-B5F0-7B9766AE87BB}"/>
              </a:ext>
            </a:extLst>
          </p:cNvPr>
          <p:cNvSpPr/>
          <p:nvPr/>
        </p:nvSpPr>
        <p:spPr>
          <a:xfrm flipV="1">
            <a:off x="7391400" y="1639104"/>
            <a:ext cx="685800" cy="1138017"/>
          </a:xfrm>
          <a:prstGeom prst="bentUpArrow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BEF6A1-3F7E-4251-A4DA-5972D51A81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13914">
            <a:off x="5378934" y="5108606"/>
            <a:ext cx="1295400" cy="1295400"/>
          </a:xfrm>
          <a:prstGeom prst="rect">
            <a:avLst/>
          </a:prstGeom>
        </p:spPr>
      </p:pic>
      <p:sp>
        <p:nvSpPr>
          <p:cNvPr id="42" name="Arrow: Right 41">
            <a:extLst>
              <a:ext uri="{FF2B5EF4-FFF2-40B4-BE49-F238E27FC236}">
                <a16:creationId xmlns:a16="http://schemas.microsoft.com/office/drawing/2014/main" id="{7794F6A0-2C30-48AC-9A4A-27CE4F435C6F}"/>
              </a:ext>
            </a:extLst>
          </p:cNvPr>
          <p:cNvSpPr/>
          <p:nvPr/>
        </p:nvSpPr>
        <p:spPr>
          <a:xfrm rot="2926006">
            <a:off x="897364" y="4363988"/>
            <a:ext cx="1232190" cy="440888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CD0CD95-2BB3-4774-97A7-4F87822C3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26" b="89840" l="9665" r="94052">
                        <a14:foregroundMark x1="80669" y1="25134" x2="80669" y2="25134"/>
                        <a14:foregroundMark x1="94052" y1="66845" x2="94052" y2="66845"/>
                        <a14:foregroundMark x1="31599" y1="9626" x2="31599" y2="96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2458" y="5022635"/>
            <a:ext cx="2110775" cy="1467342"/>
          </a:xfrm>
          <a:prstGeom prst="rect">
            <a:avLst/>
          </a:prstGeom>
        </p:spPr>
      </p:pic>
      <p:sp>
        <p:nvSpPr>
          <p:cNvPr id="47" name="Arrow: Right 46">
            <a:extLst>
              <a:ext uri="{FF2B5EF4-FFF2-40B4-BE49-F238E27FC236}">
                <a16:creationId xmlns:a16="http://schemas.microsoft.com/office/drawing/2014/main" id="{543F9E71-4F31-471B-82EB-1B38547CE9C7}"/>
              </a:ext>
            </a:extLst>
          </p:cNvPr>
          <p:cNvSpPr/>
          <p:nvPr/>
        </p:nvSpPr>
        <p:spPr>
          <a:xfrm>
            <a:off x="3387801" y="5581650"/>
            <a:ext cx="1784288" cy="39510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8233ECA7-C41B-4A88-A01C-5E57F50A1C19}"/>
              </a:ext>
            </a:extLst>
          </p:cNvPr>
          <p:cNvSpPr/>
          <p:nvPr/>
        </p:nvSpPr>
        <p:spPr>
          <a:xfrm rot="21208305">
            <a:off x="2033306" y="3368326"/>
            <a:ext cx="3754721" cy="432958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ELO</a:t>
            </a:r>
          </a:p>
        </p:txBody>
      </p:sp>
    </p:spTree>
    <p:extLst>
      <p:ext uri="{BB962C8B-B14F-4D97-AF65-F5344CB8AC3E}">
        <p14:creationId xmlns:p14="http://schemas.microsoft.com/office/powerpoint/2010/main" val="337908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2" grpId="0" animBg="1"/>
      <p:bldP spid="33" grpId="0" animBg="1"/>
      <p:bldP spid="35" grpId="0" animBg="1"/>
      <p:bldP spid="38" grpId="0" animBg="1"/>
      <p:bldP spid="41" grpId="0" animBg="1"/>
      <p:bldP spid="14" grpId="0" animBg="1"/>
      <p:bldP spid="42" grpId="0" animBg="1"/>
      <p:bldP spid="47" grpId="0" animBg="1"/>
      <p:bldP spid="29" grpId="0" animBg="1"/>
      <p:bldP spid="29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Custom 48">
      <a:dk1>
        <a:sysClr val="windowText" lastClr="000000"/>
      </a:dk1>
      <a:lt1>
        <a:sysClr val="window" lastClr="FFFFFF"/>
      </a:lt1>
      <a:dk2>
        <a:srgbClr val="262626"/>
      </a:dk2>
      <a:lt2>
        <a:srgbClr val="F2F2F2"/>
      </a:lt2>
      <a:accent1>
        <a:srgbClr val="C94C25"/>
      </a:accent1>
      <a:accent2>
        <a:srgbClr val="EA8640"/>
      </a:accent2>
      <a:accent3>
        <a:srgbClr val="99D9E7"/>
      </a:accent3>
      <a:accent4>
        <a:srgbClr val="FAB17B"/>
      </a:accent4>
      <a:accent5>
        <a:srgbClr val="21B8B3"/>
      </a:accent5>
      <a:accent6>
        <a:srgbClr val="F3786E"/>
      </a:accent6>
      <a:hlink>
        <a:srgbClr val="646567"/>
      </a:hlink>
      <a:folHlink>
        <a:srgbClr val="646567"/>
      </a:folHlink>
    </a:clrScheme>
    <a:fontScheme name="Custom 27">
      <a:majorFont>
        <a:latin typeface="Segoe UI"/>
        <a:ea typeface=""/>
        <a:cs typeface=""/>
      </a:majorFont>
      <a:minorFont>
        <a:latin typeface="Arial"/>
        <a:ea typeface=""/>
        <a:cs typeface="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110000" t="250000" r="110000" b="40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110000" t="250000" r="110000" b="40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0000"/>
                <a:satMod val="130000"/>
              </a:schemeClr>
              <a:schemeClr val="phClr">
                <a:tint val="70000"/>
                <a:satMod val="1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167107_Project status report_RVA_v3.potx" id="{4F81F982-6C51-4092-B8D8-4B9E627EB026}" vid="{408BF7D7-5259-4FB8-AB61-68B3FB5EAB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AD0D4C-03C4-489C-932A-66E2D74FA6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B47EFB-BDBB-4CE5-A848-1507BE3B798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3DC31EBE-A492-4CE5-9650-1E2C8FDDD7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Project status report</Template>
  <TotalTime>0</TotalTime>
  <Words>717</Words>
  <Application>Microsoft Office PowerPoint</Application>
  <PresentationFormat>On-screen Show (4:3)</PresentationFormat>
  <Paragraphs>117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Segoe UI</vt:lpstr>
      <vt:lpstr>Wingdings 2</vt:lpstr>
      <vt:lpstr>Verve</vt:lpstr>
      <vt:lpstr>Building Connections to Improve Outcomes</vt:lpstr>
      <vt:lpstr>Disclaimer</vt:lpstr>
      <vt:lpstr>Why NBS Needs to be More Connected</vt:lpstr>
      <vt:lpstr>Vital Records</vt:lpstr>
      <vt:lpstr>PowerPoint Presentation</vt:lpstr>
      <vt:lpstr>Making the Match</vt:lpstr>
      <vt:lpstr>By the Numbers</vt:lpstr>
      <vt:lpstr>NANI</vt:lpstr>
      <vt:lpstr>PowerPoint Presentation</vt:lpstr>
      <vt:lpstr>Other Connections…</vt:lpstr>
      <vt:lpstr>Back to the Why: Health IT in Rare Disorders</vt:lpstr>
      <vt:lpstr>Considerations</vt:lpstr>
      <vt:lpstr>Next steps/Needs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2019-09-22T16:10:47Z</dcterms:created>
  <dcterms:modified xsi:type="dcterms:W3CDTF">2019-12-06T16:29:36Z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