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08" r:id="rId4"/>
    <p:sldMasterId id="2147483720" r:id="rId5"/>
  </p:sldMasterIdLst>
  <p:notesMasterIdLst>
    <p:notesMasterId r:id="rId14"/>
  </p:notesMasterIdLst>
  <p:sldIdLst>
    <p:sldId id="256" r:id="rId6"/>
    <p:sldId id="262" r:id="rId7"/>
    <p:sldId id="265" r:id="rId8"/>
    <p:sldId id="266" r:id="rId9"/>
    <p:sldId id="267" r:id="rId10"/>
    <p:sldId id="268" r:id="rId11"/>
    <p:sldId id="263" r:id="rId12"/>
    <p:sldId id="264" r:id="rId13"/>
  </p:sldIdLst>
  <p:sldSz cx="9144000" cy="6858000" type="screen4x3"/>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99"/>
    <a:srgbClr val="0F4D7B"/>
    <a:srgbClr val="800000"/>
    <a:srgbClr val="D0E1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73953" autoAdjust="0"/>
  </p:normalViewPr>
  <p:slideViewPr>
    <p:cSldViewPr>
      <p:cViewPr>
        <p:scale>
          <a:sx n="81" d="100"/>
          <a:sy n="81" d="100"/>
        </p:scale>
        <p:origin x="-948" y="-36"/>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ags" Target="tags/tag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4A3378-E4C6-4D2F-8DF1-23C8EAE7B34A}" type="datetimeFigureOut">
              <a:rPr lang="en-US" smtClean="0"/>
              <a:t>9/20/2018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A11B83-7453-4C63-9F24-B8D95A5E7065}" type="slidenum">
              <a:rPr lang="en-US" smtClean="0"/>
              <a:t>‹#›</a:t>
            </a:fld>
            <a:endParaRPr lang="en-US"/>
          </a:p>
        </p:txBody>
      </p:sp>
    </p:spTree>
    <p:extLst>
      <p:ext uri="{BB962C8B-B14F-4D97-AF65-F5344CB8AC3E}">
        <p14:creationId xmlns:p14="http://schemas.microsoft.com/office/powerpoint/2010/main" val="1860161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Baby’s First Test</a:t>
            </a:r>
            <a:r>
              <a:rPr lang="en-US" baseline="0" dirty="0" smtClean="0"/>
              <a:t> </a:t>
            </a:r>
            <a:r>
              <a:rPr lang="en-US" dirty="0" smtClean="0"/>
              <a:t>provides up-to-date information, materials, and resources on family support and services on CCHD.  http://babysfirsttest.org/newborn-screening/conditions/critical-congenital-heart-disease-cchd.  Baby’s first Test has web resources including blogs and YouTube videos (available on YouTube) describing CCHD, the CCHD screening process, and the importance of CCHD screening. The video has been translated into many languages including Arabic, Chinese, French, Russian, and Spanish. Over 11,000 people from around the world have viewed these videos.</a:t>
            </a:r>
          </a:p>
          <a:p>
            <a:endParaRPr lang="en-US" dirty="0"/>
          </a:p>
        </p:txBody>
      </p:sp>
      <p:sp>
        <p:nvSpPr>
          <p:cNvPr id="4" name="Slide Number Placeholder 3"/>
          <p:cNvSpPr>
            <a:spLocks noGrp="1"/>
          </p:cNvSpPr>
          <p:nvPr>
            <p:ph type="sldNum" sz="quarter" idx="10"/>
          </p:nvPr>
        </p:nvSpPr>
        <p:spPr/>
        <p:txBody>
          <a:bodyPr/>
          <a:lstStyle/>
          <a:p>
            <a:fld id="{CAA11B83-7453-4C63-9F24-B8D95A5E7065}" type="slidenum">
              <a:rPr lang="en-US" smtClean="0"/>
              <a:t>6</a:t>
            </a:fld>
            <a:endParaRPr lang="en-US"/>
          </a:p>
        </p:txBody>
      </p:sp>
    </p:spTree>
    <p:extLst>
      <p:ext uri="{BB962C8B-B14F-4D97-AF65-F5344CB8AC3E}">
        <p14:creationId xmlns:p14="http://schemas.microsoft.com/office/powerpoint/2010/main" val="2694441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AA11B83-7453-4C63-9F24-B8D95A5E7065}" type="slidenum">
              <a:rPr lang="en-US" smtClean="0"/>
              <a:t>7</a:t>
            </a:fld>
            <a:endParaRPr lang="en-US"/>
          </a:p>
        </p:txBody>
      </p:sp>
    </p:spTree>
    <p:extLst>
      <p:ext uri="{BB962C8B-B14F-4D97-AF65-F5344CB8AC3E}">
        <p14:creationId xmlns:p14="http://schemas.microsoft.com/office/powerpoint/2010/main" val="2404291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16074"/>
            <a:ext cx="7391400" cy="1371601"/>
          </a:xfrm>
        </p:spPr>
        <p:txBody>
          <a:bodyPr anchor="t">
            <a:normAutofit/>
          </a:bodyPr>
          <a:lstStyle>
            <a:lvl1pPr algn="l">
              <a:defRPr sz="4000" b="1">
                <a:solidFill>
                  <a:srgbClr val="006699"/>
                </a:solidFill>
                <a:latin typeface="+mn-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292475"/>
            <a:ext cx="6248400" cy="685800"/>
          </a:xfrm>
        </p:spPr>
        <p:txBody>
          <a:bodyPr>
            <a:normAutofit/>
          </a:bodyPr>
          <a:lstStyle>
            <a:lvl1pPr marL="0" indent="0" algn="r">
              <a:buNone/>
              <a:defRPr sz="2800" b="1">
                <a:solidFill>
                  <a:srgbClr val="8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5429250" y="4054475"/>
            <a:ext cx="2647950" cy="365125"/>
          </a:xfrm>
          <a:prstGeom prst="rect">
            <a:avLst/>
          </a:prstGeom>
        </p:spPr>
        <p:txBody>
          <a:bodyPr/>
          <a:lstStyle>
            <a:lvl1pPr algn="r">
              <a:defRPr sz="2200" b="1">
                <a:solidFill>
                  <a:schemeClr val="tx1">
                    <a:lumMod val="85000"/>
                    <a:lumOff val="15000"/>
                  </a:schemeClr>
                </a:solidFill>
              </a:defRPr>
            </a:lvl1pPr>
          </a:lstStyle>
          <a:p>
            <a:endParaRPr lang="en-US" dirty="0"/>
          </a:p>
        </p:txBody>
      </p:sp>
    </p:spTree>
    <p:extLst>
      <p:ext uri="{BB962C8B-B14F-4D97-AF65-F5344CB8AC3E}">
        <p14:creationId xmlns:p14="http://schemas.microsoft.com/office/powerpoint/2010/main" val="226187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4343400" y="6218237"/>
            <a:ext cx="2057400" cy="365125"/>
          </a:xfrm>
          <a:prstGeom prst="rect">
            <a:avLst/>
          </a:prstGeom>
        </p:spPr>
        <p:txBody>
          <a:bodyPr/>
          <a:lstStyle/>
          <a:p>
            <a:fld id="{F9ECA865-404D-4A57-9AC1-FD3038CC100D}" type="slidenum">
              <a:rPr lang="en-US" smtClean="0"/>
              <a:pPr/>
              <a:t>‹#›</a:t>
            </a:fld>
            <a:endParaRPr lang="en-US"/>
          </a:p>
        </p:txBody>
      </p:sp>
    </p:spTree>
    <p:extLst>
      <p:ext uri="{BB962C8B-B14F-4D97-AF65-F5344CB8AC3E}">
        <p14:creationId xmlns:p14="http://schemas.microsoft.com/office/powerpoint/2010/main" val="2315241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4371975" y="6248400"/>
            <a:ext cx="2057400" cy="365125"/>
          </a:xfrm>
          <a:prstGeom prst="rect">
            <a:avLst/>
          </a:prstGeom>
        </p:spPr>
        <p:txBody>
          <a:bodyPr/>
          <a:lstStyle/>
          <a:p>
            <a:fld id="{F9ECA865-404D-4A57-9AC1-FD3038CC100D}" type="slidenum">
              <a:rPr lang="en-US" smtClean="0"/>
              <a:pPr/>
              <a:t>‹#›</a:t>
            </a:fld>
            <a:endParaRPr lang="en-US"/>
          </a:p>
        </p:txBody>
      </p:sp>
    </p:spTree>
    <p:extLst>
      <p:ext uri="{BB962C8B-B14F-4D97-AF65-F5344CB8AC3E}">
        <p14:creationId xmlns:p14="http://schemas.microsoft.com/office/powerpoint/2010/main" val="967002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1F62DB-D77C-4BBE-B8CC-9D3A1579A0DE}" type="slidenum">
              <a:rPr lang="en-US" smtClean="0"/>
              <a:t>‹#›</a:t>
            </a:fld>
            <a:endParaRPr lang="en-US"/>
          </a:p>
        </p:txBody>
      </p:sp>
    </p:spTree>
    <p:extLst>
      <p:ext uri="{BB962C8B-B14F-4D97-AF65-F5344CB8AC3E}">
        <p14:creationId xmlns:p14="http://schemas.microsoft.com/office/powerpoint/2010/main" val="2509336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1F62DB-D77C-4BBE-B8CC-9D3A1579A0DE}" type="slidenum">
              <a:rPr lang="en-US" smtClean="0"/>
              <a:t>‹#›</a:t>
            </a:fld>
            <a:endParaRPr lang="en-US"/>
          </a:p>
        </p:txBody>
      </p:sp>
    </p:spTree>
    <p:extLst>
      <p:ext uri="{BB962C8B-B14F-4D97-AF65-F5344CB8AC3E}">
        <p14:creationId xmlns:p14="http://schemas.microsoft.com/office/powerpoint/2010/main" val="41845516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1F62DB-D77C-4BBE-B8CC-9D3A1579A0DE}" type="slidenum">
              <a:rPr lang="en-US" smtClean="0"/>
              <a:t>‹#›</a:t>
            </a:fld>
            <a:endParaRPr lang="en-US"/>
          </a:p>
        </p:txBody>
      </p:sp>
    </p:spTree>
    <p:extLst>
      <p:ext uri="{BB962C8B-B14F-4D97-AF65-F5344CB8AC3E}">
        <p14:creationId xmlns:p14="http://schemas.microsoft.com/office/powerpoint/2010/main" val="26986835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1F62DB-D77C-4BBE-B8CC-9D3A1579A0DE}" type="slidenum">
              <a:rPr lang="en-US" smtClean="0"/>
              <a:t>‹#›</a:t>
            </a:fld>
            <a:endParaRPr lang="en-US"/>
          </a:p>
        </p:txBody>
      </p:sp>
    </p:spTree>
    <p:extLst>
      <p:ext uri="{BB962C8B-B14F-4D97-AF65-F5344CB8AC3E}">
        <p14:creationId xmlns:p14="http://schemas.microsoft.com/office/powerpoint/2010/main" val="15058605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1F62DB-D77C-4BBE-B8CC-9D3A1579A0DE}" type="slidenum">
              <a:rPr lang="en-US" smtClean="0"/>
              <a:t>‹#›</a:t>
            </a:fld>
            <a:endParaRPr lang="en-US"/>
          </a:p>
        </p:txBody>
      </p:sp>
    </p:spTree>
    <p:extLst>
      <p:ext uri="{BB962C8B-B14F-4D97-AF65-F5344CB8AC3E}">
        <p14:creationId xmlns:p14="http://schemas.microsoft.com/office/powerpoint/2010/main" val="32736508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1F62DB-D77C-4BBE-B8CC-9D3A1579A0DE}" type="slidenum">
              <a:rPr lang="en-US" smtClean="0"/>
              <a:t>‹#›</a:t>
            </a:fld>
            <a:endParaRPr lang="en-US"/>
          </a:p>
        </p:txBody>
      </p:sp>
    </p:spTree>
    <p:extLst>
      <p:ext uri="{BB962C8B-B14F-4D97-AF65-F5344CB8AC3E}">
        <p14:creationId xmlns:p14="http://schemas.microsoft.com/office/powerpoint/2010/main" val="14524004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1F62DB-D77C-4BBE-B8CC-9D3A1579A0DE}" type="slidenum">
              <a:rPr lang="en-US" smtClean="0"/>
              <a:t>‹#›</a:t>
            </a:fld>
            <a:endParaRPr lang="en-US"/>
          </a:p>
        </p:txBody>
      </p:sp>
    </p:spTree>
    <p:extLst>
      <p:ext uri="{BB962C8B-B14F-4D97-AF65-F5344CB8AC3E}">
        <p14:creationId xmlns:p14="http://schemas.microsoft.com/office/powerpoint/2010/main" val="28927278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1F62DB-D77C-4BBE-B8CC-9D3A1579A0DE}" type="slidenum">
              <a:rPr lang="en-US" smtClean="0"/>
              <a:t>‹#›</a:t>
            </a:fld>
            <a:endParaRPr lang="en-US"/>
          </a:p>
        </p:txBody>
      </p:sp>
    </p:spTree>
    <p:extLst>
      <p:ext uri="{BB962C8B-B14F-4D97-AF65-F5344CB8AC3E}">
        <p14:creationId xmlns:p14="http://schemas.microsoft.com/office/powerpoint/2010/main" val="2486585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106363"/>
            <a:ext cx="7886700" cy="1325563"/>
          </a:xfrm>
        </p:spPr>
        <p:txBody>
          <a:bodyPr>
            <a:normAutofit/>
          </a:bodyPr>
          <a:lstStyle>
            <a:lvl1pPr algn="l" defTabSz="914400" rtl="0" eaLnBrk="1" latinLnBrk="0" hangingPunct="1">
              <a:lnSpc>
                <a:spcPct val="90000"/>
              </a:lnSpc>
              <a:spcBef>
                <a:spcPct val="0"/>
              </a:spcBef>
              <a:buNone/>
              <a:defRPr lang="en-US" sz="3000" b="1" kern="1200" dirty="0">
                <a:solidFill>
                  <a:srgbClr val="006699"/>
                </a:solidFill>
                <a:latin typeface="+mn-lt"/>
                <a:ea typeface="+mj-ea"/>
                <a:cs typeface="+mj-cs"/>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219200"/>
            <a:ext cx="7886700" cy="336708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7010400" y="6569075"/>
            <a:ext cx="2057400" cy="365125"/>
          </a:xfrm>
          <a:prstGeom prst="rect">
            <a:avLst/>
          </a:prstGeom>
        </p:spPr>
        <p:txBody>
          <a:bodyPr/>
          <a:lstStyle>
            <a:lvl1pPr algn="r">
              <a:defRPr b="1">
                <a:solidFill>
                  <a:schemeClr val="bg1"/>
                </a:solidFill>
              </a:defRPr>
            </a:lvl1pPr>
          </a:lstStyle>
          <a:p>
            <a:fld id="{F9ECA865-404D-4A57-9AC1-FD3038CC100D}" type="slidenum">
              <a:rPr lang="en-US" smtClean="0"/>
              <a:pPr/>
              <a:t>‹#›</a:t>
            </a:fld>
            <a:endParaRPr lang="en-US"/>
          </a:p>
        </p:txBody>
      </p:sp>
      <p:cxnSp>
        <p:nvCxnSpPr>
          <p:cNvPr id="7" name="Straight Connector 6"/>
          <p:cNvCxnSpPr/>
          <p:nvPr userDrawn="1"/>
        </p:nvCxnSpPr>
        <p:spPr>
          <a:xfrm>
            <a:off x="0" y="1066800"/>
            <a:ext cx="9144000"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07965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1F62DB-D77C-4BBE-B8CC-9D3A1579A0DE}" type="slidenum">
              <a:rPr lang="en-US" smtClean="0"/>
              <a:t>‹#›</a:t>
            </a:fld>
            <a:endParaRPr lang="en-US"/>
          </a:p>
        </p:txBody>
      </p:sp>
    </p:spTree>
    <p:extLst>
      <p:ext uri="{BB962C8B-B14F-4D97-AF65-F5344CB8AC3E}">
        <p14:creationId xmlns:p14="http://schemas.microsoft.com/office/powerpoint/2010/main" val="26179577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1F62DB-D77C-4BBE-B8CC-9D3A1579A0DE}" type="slidenum">
              <a:rPr lang="en-US" smtClean="0"/>
              <a:t>‹#›</a:t>
            </a:fld>
            <a:endParaRPr lang="en-US"/>
          </a:p>
        </p:txBody>
      </p:sp>
    </p:spTree>
    <p:extLst>
      <p:ext uri="{BB962C8B-B14F-4D97-AF65-F5344CB8AC3E}">
        <p14:creationId xmlns:p14="http://schemas.microsoft.com/office/powerpoint/2010/main" val="36165348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1F62DB-D77C-4BBE-B8CC-9D3A1579A0DE}" type="slidenum">
              <a:rPr lang="en-US" smtClean="0"/>
              <a:t>‹#›</a:t>
            </a:fld>
            <a:endParaRPr lang="en-US"/>
          </a:p>
        </p:txBody>
      </p:sp>
    </p:spTree>
    <p:extLst>
      <p:ext uri="{BB962C8B-B14F-4D97-AF65-F5344CB8AC3E}">
        <p14:creationId xmlns:p14="http://schemas.microsoft.com/office/powerpoint/2010/main" val="3387237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40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rgbClr val="80000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2206361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a:xfrm>
            <a:off x="4343400" y="6248400"/>
            <a:ext cx="2057400" cy="365125"/>
          </a:xfrm>
          <a:prstGeom prst="rect">
            <a:avLst/>
          </a:prstGeom>
        </p:spPr>
        <p:txBody>
          <a:bodyPr/>
          <a:lstStyle/>
          <a:p>
            <a:fld id="{F9ECA865-404D-4A57-9AC1-FD3038CC100D}" type="slidenum">
              <a:rPr lang="en-US" smtClean="0"/>
              <a:pPr/>
              <a:t>‹#›</a:t>
            </a:fld>
            <a:endParaRPr lang="en-US"/>
          </a:p>
        </p:txBody>
      </p:sp>
    </p:spTree>
    <p:extLst>
      <p:ext uri="{BB962C8B-B14F-4D97-AF65-F5344CB8AC3E}">
        <p14:creationId xmlns:p14="http://schemas.microsoft.com/office/powerpoint/2010/main" val="3074781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a:xfrm>
            <a:off x="4343400" y="6248400"/>
            <a:ext cx="2057400" cy="365125"/>
          </a:xfrm>
          <a:prstGeom prst="rect">
            <a:avLst/>
          </a:prstGeom>
        </p:spPr>
        <p:txBody>
          <a:bodyPr/>
          <a:lstStyle/>
          <a:p>
            <a:fld id="{F9ECA865-404D-4A57-9AC1-FD3038CC100D}" type="slidenum">
              <a:rPr lang="en-US" smtClean="0"/>
              <a:pPr/>
              <a:t>‹#›</a:t>
            </a:fld>
            <a:endParaRPr lang="en-US"/>
          </a:p>
        </p:txBody>
      </p:sp>
    </p:spTree>
    <p:extLst>
      <p:ext uri="{BB962C8B-B14F-4D97-AF65-F5344CB8AC3E}">
        <p14:creationId xmlns:p14="http://schemas.microsoft.com/office/powerpoint/2010/main" val="2015673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a:xfrm>
            <a:off x="4343400" y="6248400"/>
            <a:ext cx="2057400" cy="365125"/>
          </a:xfrm>
          <a:prstGeom prst="rect">
            <a:avLst/>
          </a:prstGeom>
        </p:spPr>
        <p:txBody>
          <a:bodyPr/>
          <a:lstStyle/>
          <a:p>
            <a:fld id="{F9ECA865-404D-4A57-9AC1-FD3038CC100D}" type="slidenum">
              <a:rPr lang="en-US" smtClean="0"/>
              <a:pPr/>
              <a:t>‹#›</a:t>
            </a:fld>
            <a:endParaRPr lang="en-US"/>
          </a:p>
        </p:txBody>
      </p:sp>
    </p:spTree>
    <p:extLst>
      <p:ext uri="{BB962C8B-B14F-4D97-AF65-F5344CB8AC3E}">
        <p14:creationId xmlns:p14="http://schemas.microsoft.com/office/powerpoint/2010/main" val="2622375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3400" y="6248400"/>
            <a:ext cx="2057400" cy="365125"/>
          </a:xfrm>
          <a:prstGeom prst="rect">
            <a:avLst/>
          </a:prstGeom>
        </p:spPr>
        <p:txBody>
          <a:bodyPr/>
          <a:lstStyle/>
          <a:p>
            <a:fld id="{F9ECA865-404D-4A57-9AC1-FD3038CC100D}" type="slidenum">
              <a:rPr lang="en-US" smtClean="0"/>
              <a:pPr/>
              <a:t>‹#›</a:t>
            </a:fld>
            <a:endParaRPr lang="en-US"/>
          </a:p>
        </p:txBody>
      </p:sp>
    </p:spTree>
    <p:extLst>
      <p:ext uri="{BB962C8B-B14F-4D97-AF65-F5344CB8AC3E}">
        <p14:creationId xmlns:p14="http://schemas.microsoft.com/office/powerpoint/2010/main" val="3017676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a:xfrm>
            <a:off x="4343400" y="6248400"/>
            <a:ext cx="2057400" cy="365125"/>
          </a:xfrm>
          <a:prstGeom prst="rect">
            <a:avLst/>
          </a:prstGeom>
        </p:spPr>
        <p:txBody>
          <a:bodyPr/>
          <a:lstStyle/>
          <a:p>
            <a:fld id="{F9ECA865-404D-4A57-9AC1-FD3038CC100D}" type="slidenum">
              <a:rPr lang="en-US" smtClean="0"/>
              <a:pPr/>
              <a:t>‹#›</a:t>
            </a:fld>
            <a:endParaRPr lang="en-US"/>
          </a:p>
        </p:txBody>
      </p:sp>
    </p:spTree>
    <p:extLst>
      <p:ext uri="{BB962C8B-B14F-4D97-AF65-F5344CB8AC3E}">
        <p14:creationId xmlns:p14="http://schemas.microsoft.com/office/powerpoint/2010/main" val="3017552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a:xfrm>
            <a:off x="4343400" y="6248400"/>
            <a:ext cx="2057400" cy="365125"/>
          </a:xfrm>
          <a:prstGeom prst="rect">
            <a:avLst/>
          </a:prstGeom>
        </p:spPr>
        <p:txBody>
          <a:bodyPr/>
          <a:lstStyle/>
          <a:p>
            <a:fld id="{F9ECA865-404D-4A57-9AC1-FD3038CC100D}" type="slidenum">
              <a:rPr lang="en-US" smtClean="0"/>
              <a:pPr/>
              <a:t>‹#›</a:t>
            </a:fld>
            <a:endParaRPr lang="en-US"/>
          </a:p>
        </p:txBody>
      </p:sp>
    </p:spTree>
    <p:extLst>
      <p:ext uri="{BB962C8B-B14F-4D97-AF65-F5344CB8AC3E}">
        <p14:creationId xmlns:p14="http://schemas.microsoft.com/office/powerpoint/2010/main" val="1657498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tif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2362200"/>
            <a:ext cx="7886700" cy="336708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7" name="Straight Connector 6"/>
          <p:cNvCxnSpPr/>
          <p:nvPr userDrawn="1"/>
        </p:nvCxnSpPr>
        <p:spPr>
          <a:xfrm>
            <a:off x="838200" y="6553200"/>
            <a:ext cx="6565392" cy="0"/>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0" y="6629400"/>
            <a:ext cx="9144000" cy="2286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527350" y="6163914"/>
            <a:ext cx="1480701" cy="417013"/>
          </a:xfrm>
          <a:prstGeom prst="rect">
            <a:avLst/>
          </a:prstGeom>
        </p:spPr>
      </p:pic>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5729289"/>
            <a:ext cx="900111" cy="900111"/>
          </a:xfrm>
          <a:prstGeom prst="rect">
            <a:avLst/>
          </a:prstGeom>
        </p:spPr>
      </p:pic>
    </p:spTree>
    <p:extLst>
      <p:ext uri="{BB962C8B-B14F-4D97-AF65-F5344CB8AC3E}">
        <p14:creationId xmlns:p14="http://schemas.microsoft.com/office/powerpoint/2010/main" val="329435079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lnSpc>
          <a:spcPct val="90000"/>
        </a:lnSpc>
        <a:spcBef>
          <a:spcPct val="0"/>
        </a:spcBef>
        <a:buNone/>
        <a:defRPr lang="en-US" sz="4000" b="1" kern="1200" dirty="0">
          <a:solidFill>
            <a:srgbClr val="006699"/>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b="1" kern="1200">
          <a:solidFill>
            <a:srgbClr val="006699"/>
          </a:solidFill>
          <a:latin typeface="+mn-lt"/>
          <a:ea typeface="+mn-ea"/>
          <a:cs typeface="+mn-cs"/>
        </a:defRPr>
      </a:lvl1pPr>
      <a:lvl2pPr marL="685800" indent="-228600" algn="l" defTabSz="914400" rtl="0" eaLnBrk="1" latinLnBrk="0" hangingPunct="1">
        <a:lnSpc>
          <a:spcPct val="90000"/>
        </a:lnSpc>
        <a:spcBef>
          <a:spcPts val="500"/>
        </a:spcBef>
        <a:buSzPct val="75000"/>
        <a:buFont typeface="Courier New" panose="02070309020205020404" pitchFamily="49" charset="0"/>
        <a:buChar char="o"/>
        <a:defRPr sz="2000" kern="1200">
          <a:solidFill>
            <a:srgbClr val="006699"/>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85000"/>
              <a:lumOff val="1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85000"/>
              <a:lumOff val="1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F62DB-D77C-4BBE-B8CC-9D3A1579A0DE}" type="slidenum">
              <a:rPr lang="en-US" smtClean="0"/>
              <a:t>‹#›</a:t>
            </a:fld>
            <a:endParaRPr lang="en-US"/>
          </a:p>
        </p:txBody>
      </p:sp>
    </p:spTree>
    <p:extLst>
      <p:ext uri="{BB962C8B-B14F-4D97-AF65-F5344CB8AC3E}">
        <p14:creationId xmlns:p14="http://schemas.microsoft.com/office/powerpoint/2010/main" val="358779994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newsteps.org/cchd"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dsarkar@hrsa.go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witter.com/HRSAgov" TargetMode="External"/><Relationship Id="rId13"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5.png"/><Relationship Id="rId12" Type="http://schemas.openxmlformats.org/officeDocument/2006/relationships/hyperlink" Target="https://www.youtube.com/user/HRSAtube" TargetMode="External"/><Relationship Id="rId2" Type="http://schemas.openxmlformats.org/officeDocument/2006/relationships/hyperlink" Target="http://www.hrsa.gov/" TargetMode="External"/><Relationship Id="rId1" Type="http://schemas.openxmlformats.org/officeDocument/2006/relationships/slideLayout" Target="../slideLayouts/slideLayout2.xml"/><Relationship Id="rId6" Type="http://schemas.openxmlformats.org/officeDocument/2006/relationships/hyperlink" Target="https://www.facebook.com/HRSAgov/" TargetMode="External"/><Relationship Id="rId11" Type="http://schemas.openxmlformats.org/officeDocument/2006/relationships/image" Target="../media/image7.png"/><Relationship Id="rId5" Type="http://schemas.openxmlformats.org/officeDocument/2006/relationships/image" Target="../media/image4.png"/><Relationship Id="rId10" Type="http://schemas.openxmlformats.org/officeDocument/2006/relationships/hyperlink" Target="https://www.linkedin.com/company/1159357/" TargetMode="External"/><Relationship Id="rId4" Type="http://schemas.openxmlformats.org/officeDocument/2006/relationships/hyperlink" Target="https://public.govdelivery.com/accounts/USHHSHRSA/subscriber/new?qsp=HRSA-subscribe" TargetMode="Externa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391400" cy="1371601"/>
          </a:xfrm>
        </p:spPr>
        <p:txBody>
          <a:bodyPr>
            <a:normAutofit fontScale="90000"/>
          </a:bodyPr>
          <a:lstStyle/>
          <a:p>
            <a:r>
              <a:rPr lang="en-US" sz="4400" dirty="0" smtClean="0"/>
              <a:t>Introduction on HRSA Funded CCHD Activities</a:t>
            </a:r>
            <a:br>
              <a:rPr lang="en-US" sz="4400" dirty="0" smtClean="0"/>
            </a:br>
            <a:r>
              <a:rPr lang="en-US" sz="4400" dirty="0" smtClean="0"/>
              <a:t/>
            </a:r>
            <a:br>
              <a:rPr lang="en-US" sz="4400" dirty="0" smtClean="0"/>
            </a:br>
            <a:r>
              <a:rPr lang="en-US" sz="4400" dirty="0" smtClean="0"/>
              <a:t>September 21, 2018</a:t>
            </a:r>
            <a:endParaRPr lang="en-US" sz="4400" dirty="0"/>
          </a:p>
        </p:txBody>
      </p:sp>
      <p:sp>
        <p:nvSpPr>
          <p:cNvPr id="3" name="TextBox 2"/>
          <p:cNvSpPr txBox="1"/>
          <p:nvPr/>
        </p:nvSpPr>
        <p:spPr>
          <a:xfrm>
            <a:off x="609600" y="3657600"/>
            <a:ext cx="6019800" cy="2215991"/>
          </a:xfrm>
          <a:prstGeom prst="rect">
            <a:avLst/>
          </a:prstGeom>
          <a:noFill/>
        </p:spPr>
        <p:txBody>
          <a:bodyPr wrap="square" rtlCol="0">
            <a:spAutoFit/>
          </a:bodyPr>
          <a:lstStyle/>
          <a:p>
            <a:r>
              <a:rPr lang="en-US" sz="2000" b="1" dirty="0" smtClean="0">
                <a:solidFill>
                  <a:srgbClr val="800000"/>
                </a:solidFill>
              </a:rPr>
              <a:t>Debi Sarkar, MPH</a:t>
            </a:r>
          </a:p>
          <a:p>
            <a:r>
              <a:rPr lang="en-US" sz="2000" b="1" dirty="0" smtClean="0">
                <a:solidFill>
                  <a:srgbClr val="800000"/>
                </a:solidFill>
              </a:rPr>
              <a:t>Branch Chief </a:t>
            </a:r>
          </a:p>
          <a:p>
            <a:r>
              <a:rPr lang="en-US" sz="2000" b="1" dirty="0" smtClean="0">
                <a:solidFill>
                  <a:srgbClr val="800000"/>
                </a:solidFill>
              </a:rPr>
              <a:t>Genetic Services Branch</a:t>
            </a:r>
          </a:p>
          <a:p>
            <a:r>
              <a:rPr lang="en-US" sz="2000" b="1" dirty="0" smtClean="0">
                <a:solidFill>
                  <a:srgbClr val="800000"/>
                </a:solidFill>
              </a:rPr>
              <a:t>Division of Services for Special Health Needs </a:t>
            </a:r>
          </a:p>
          <a:p>
            <a:r>
              <a:rPr lang="en-US" sz="2000" b="1" dirty="0" smtClean="0">
                <a:solidFill>
                  <a:srgbClr val="800000"/>
                </a:solidFill>
              </a:rPr>
              <a:t>Maternal and Child Health Bureau (MCHB)</a:t>
            </a:r>
          </a:p>
          <a:p>
            <a:r>
              <a:rPr lang="en-US" sz="2000" b="1" dirty="0" smtClean="0">
                <a:solidFill>
                  <a:srgbClr val="800000"/>
                </a:solidFill>
              </a:rPr>
              <a:t>Health Resources and Services Administration (HRSA)</a:t>
            </a:r>
          </a:p>
          <a:p>
            <a:endParaRPr lang="en-US" b="1" dirty="0"/>
          </a:p>
        </p:txBody>
      </p:sp>
    </p:spTree>
    <p:extLst>
      <p:ext uri="{BB962C8B-B14F-4D97-AF65-F5344CB8AC3E}">
        <p14:creationId xmlns:p14="http://schemas.microsoft.com/office/powerpoint/2010/main" val="4035151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28650" y="-152400"/>
            <a:ext cx="7886700" cy="1325563"/>
          </a:xfrm>
        </p:spPr>
        <p:txBody>
          <a:bodyPr>
            <a:normAutofit/>
          </a:bodyPr>
          <a:lstStyle/>
          <a:p>
            <a:r>
              <a:rPr lang="en-US" sz="3200" dirty="0" smtClean="0"/>
              <a:t/>
            </a:r>
            <a:br>
              <a:rPr lang="en-US" sz="3200" dirty="0" smtClean="0"/>
            </a:br>
            <a:r>
              <a:rPr lang="en-US" sz="3200" dirty="0" smtClean="0"/>
              <a:t>History</a:t>
            </a:r>
            <a:br>
              <a:rPr lang="en-US" sz="3200" dirty="0" smtClean="0"/>
            </a:br>
            <a:endParaRPr lang="en-US" sz="2400" dirty="0">
              <a:solidFill>
                <a:srgbClr val="800000"/>
              </a:solidFill>
            </a:endParaRPr>
          </a:p>
        </p:txBody>
      </p:sp>
      <p:sp>
        <p:nvSpPr>
          <p:cNvPr id="6" name="Content Placeholder 5"/>
          <p:cNvSpPr>
            <a:spLocks noGrp="1"/>
          </p:cNvSpPr>
          <p:nvPr>
            <p:ph idx="1"/>
          </p:nvPr>
        </p:nvSpPr>
        <p:spPr>
          <a:xfrm>
            <a:off x="628650" y="1295400"/>
            <a:ext cx="7886700" cy="3657600"/>
          </a:xfrm>
        </p:spPr>
        <p:txBody>
          <a:bodyPr>
            <a:normAutofit/>
          </a:bodyPr>
          <a:lstStyle/>
          <a:p>
            <a:pPr lvl="0"/>
            <a:r>
              <a:rPr lang="en-US" sz="2800" dirty="0" smtClean="0"/>
              <a:t>September 21, 2011</a:t>
            </a:r>
          </a:p>
          <a:p>
            <a:pPr lvl="1"/>
            <a:r>
              <a:rPr lang="en-US" sz="2800" dirty="0" smtClean="0"/>
              <a:t>HHS Secretary adds CCHD to the Recommended Uniform Screening Panel</a:t>
            </a:r>
            <a:endParaRPr lang="en-US" sz="2800" dirty="0"/>
          </a:p>
          <a:p>
            <a:r>
              <a:rPr lang="en-US" sz="2800" dirty="0"/>
              <a:t>Workgroup developed recommendations for a standardized approach to CCHD screening and diagnostic follow-up</a:t>
            </a:r>
            <a:r>
              <a:rPr lang="en-US" sz="2800" dirty="0" smtClean="0"/>
              <a:t>.</a:t>
            </a:r>
          </a:p>
          <a:p>
            <a:endParaRPr lang="en-US" sz="2800" dirty="0"/>
          </a:p>
        </p:txBody>
      </p:sp>
      <p:sp>
        <p:nvSpPr>
          <p:cNvPr id="4" name="Slide Number Placeholder 3"/>
          <p:cNvSpPr>
            <a:spLocks noGrp="1"/>
          </p:cNvSpPr>
          <p:nvPr>
            <p:ph type="sldNum" sz="quarter" idx="12"/>
          </p:nvPr>
        </p:nvSpPr>
        <p:spPr>
          <a:xfrm>
            <a:off x="7010400" y="6629400"/>
            <a:ext cx="2057400" cy="365125"/>
          </a:xfrm>
        </p:spPr>
        <p:txBody>
          <a:bodyPr/>
          <a:lstStyle/>
          <a:p>
            <a:fld id="{F9ECA865-404D-4A57-9AC1-FD3038CC100D}" type="slidenum">
              <a:rPr lang="en-US" sz="1200" b="1" smtClean="0">
                <a:solidFill>
                  <a:schemeClr val="bg1"/>
                </a:solidFill>
              </a:rPr>
              <a:pPr/>
              <a:t>2</a:t>
            </a:fld>
            <a:endParaRPr lang="en-US" sz="1200" b="1" dirty="0">
              <a:solidFill>
                <a:schemeClr val="bg1"/>
              </a:solidFill>
            </a:endParaRPr>
          </a:p>
        </p:txBody>
      </p:sp>
    </p:spTree>
    <p:extLst>
      <p:ext uri="{BB962C8B-B14F-4D97-AF65-F5344CB8AC3E}">
        <p14:creationId xmlns:p14="http://schemas.microsoft.com/office/powerpoint/2010/main" val="21963245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CCHD Newborn Screening Demonstration Program</a:t>
            </a:r>
          </a:p>
        </p:txBody>
      </p:sp>
      <p:sp>
        <p:nvSpPr>
          <p:cNvPr id="3" name="Content Placeholder 2"/>
          <p:cNvSpPr>
            <a:spLocks noGrp="1"/>
          </p:cNvSpPr>
          <p:nvPr>
            <p:ph idx="1"/>
          </p:nvPr>
        </p:nvSpPr>
        <p:spPr/>
        <p:txBody>
          <a:bodyPr>
            <a:normAutofit/>
          </a:bodyPr>
          <a:lstStyle/>
          <a:p>
            <a:r>
              <a:rPr lang="en-US" sz="2800" b="0" dirty="0" smtClean="0"/>
              <a:t>2012 – 2015</a:t>
            </a:r>
          </a:p>
          <a:p>
            <a:r>
              <a:rPr lang="en-US" sz="2800" b="0" dirty="0" smtClean="0"/>
              <a:t>$5.4 million</a:t>
            </a:r>
          </a:p>
          <a:p>
            <a:r>
              <a:rPr lang="en-US" sz="2800" b="0" dirty="0" smtClean="0"/>
              <a:t>6 awardees</a:t>
            </a:r>
          </a:p>
          <a:p>
            <a:r>
              <a:rPr lang="en-US" sz="2800" b="0" dirty="0"/>
              <a:t>Awardees: Virginia, Wisconsin, Michigan, Utah, New Jersey, New England Collaborative (Vermont, Rhode Island, Maine, Connecticut and New Hampshire)</a:t>
            </a:r>
          </a:p>
        </p:txBody>
      </p:sp>
      <p:sp>
        <p:nvSpPr>
          <p:cNvPr id="4" name="Slide Number Placeholder 3"/>
          <p:cNvSpPr>
            <a:spLocks noGrp="1"/>
          </p:cNvSpPr>
          <p:nvPr>
            <p:ph type="sldNum" sz="quarter" idx="12"/>
          </p:nvPr>
        </p:nvSpPr>
        <p:spPr/>
        <p:txBody>
          <a:bodyPr/>
          <a:lstStyle/>
          <a:p>
            <a:fld id="{F9ECA865-404D-4A57-9AC1-FD3038CC100D}" type="slidenum">
              <a:rPr lang="en-US" smtClean="0"/>
              <a:pPr/>
              <a:t>3</a:t>
            </a:fld>
            <a:endParaRPr lang="en-US"/>
          </a:p>
        </p:txBody>
      </p:sp>
    </p:spTree>
    <p:extLst>
      <p:ext uri="{BB962C8B-B14F-4D97-AF65-F5344CB8AC3E}">
        <p14:creationId xmlns:p14="http://schemas.microsoft.com/office/powerpoint/2010/main" val="41417775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CCHD Newborn Screening Demonstration </a:t>
            </a:r>
            <a:r>
              <a:rPr lang="en-US" sz="3200" dirty="0" smtClean="0"/>
              <a:t>Program (cont’d)</a:t>
            </a:r>
            <a:endParaRPr lang="en-US" sz="3200" dirty="0"/>
          </a:p>
        </p:txBody>
      </p:sp>
      <p:sp>
        <p:nvSpPr>
          <p:cNvPr id="3" name="Content Placeholder 2"/>
          <p:cNvSpPr>
            <a:spLocks noGrp="1"/>
          </p:cNvSpPr>
          <p:nvPr>
            <p:ph idx="1"/>
          </p:nvPr>
        </p:nvSpPr>
        <p:spPr/>
        <p:txBody>
          <a:bodyPr>
            <a:noAutofit/>
          </a:bodyPr>
          <a:lstStyle/>
          <a:p>
            <a:r>
              <a:rPr lang="en-US" sz="2800" b="0" dirty="0" smtClean="0"/>
              <a:t>Focused </a:t>
            </a:r>
            <a:r>
              <a:rPr lang="en-US" sz="2800" b="0" dirty="0"/>
              <a:t>on enhancing state screening infrastructure for collecting and reporting pertinent information from </a:t>
            </a:r>
            <a:r>
              <a:rPr lang="en-US" sz="2800" b="0" dirty="0" smtClean="0"/>
              <a:t>hospitals.</a:t>
            </a:r>
          </a:p>
          <a:p>
            <a:r>
              <a:rPr lang="en-US" sz="2800" b="0" dirty="0" smtClean="0"/>
              <a:t>Provided </a:t>
            </a:r>
            <a:r>
              <a:rPr lang="en-US" sz="2800" b="0" dirty="0"/>
              <a:t>leadership for the broader newborn screening community on how to develop networks with health professionals, professional organizations, family advocates, and other stakeholders to implement and improve CCHD newborn screening.</a:t>
            </a:r>
          </a:p>
          <a:p>
            <a:endParaRPr lang="en-US" sz="2800" b="0" dirty="0"/>
          </a:p>
        </p:txBody>
      </p:sp>
      <p:sp>
        <p:nvSpPr>
          <p:cNvPr id="4" name="Slide Number Placeholder 3"/>
          <p:cNvSpPr>
            <a:spLocks noGrp="1"/>
          </p:cNvSpPr>
          <p:nvPr>
            <p:ph type="sldNum" sz="quarter" idx="12"/>
          </p:nvPr>
        </p:nvSpPr>
        <p:spPr/>
        <p:txBody>
          <a:bodyPr/>
          <a:lstStyle/>
          <a:p>
            <a:fld id="{F9ECA865-404D-4A57-9AC1-FD3038CC100D}" type="slidenum">
              <a:rPr lang="en-US" smtClean="0"/>
              <a:pPr/>
              <a:t>4</a:t>
            </a:fld>
            <a:endParaRPr lang="en-US"/>
          </a:p>
        </p:txBody>
      </p:sp>
    </p:spTree>
    <p:extLst>
      <p:ext uri="{BB962C8B-B14F-4D97-AF65-F5344CB8AC3E}">
        <p14:creationId xmlns:p14="http://schemas.microsoft.com/office/powerpoint/2010/main" val="27420733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Results</a:t>
            </a:r>
            <a:endParaRPr lang="en-US" sz="3200" dirty="0"/>
          </a:p>
        </p:txBody>
      </p:sp>
      <p:sp>
        <p:nvSpPr>
          <p:cNvPr id="3" name="Content Placeholder 2"/>
          <p:cNvSpPr>
            <a:spLocks noGrp="1"/>
          </p:cNvSpPr>
          <p:nvPr>
            <p:ph idx="1"/>
          </p:nvPr>
        </p:nvSpPr>
        <p:spPr>
          <a:xfrm>
            <a:off x="628650" y="1219200"/>
            <a:ext cx="7886700" cy="4876800"/>
          </a:xfrm>
        </p:spPr>
        <p:txBody>
          <a:bodyPr>
            <a:normAutofit fontScale="92500"/>
          </a:bodyPr>
          <a:lstStyle/>
          <a:p>
            <a:r>
              <a:rPr lang="en-US" dirty="0" smtClean="0"/>
              <a:t>Implementation </a:t>
            </a:r>
            <a:r>
              <a:rPr lang="en-US" dirty="0"/>
              <a:t>of CCHD newborn screening program within all participating states (10</a:t>
            </a:r>
            <a:r>
              <a:rPr lang="en-US" dirty="0" smtClean="0"/>
              <a:t>)</a:t>
            </a:r>
          </a:p>
          <a:p>
            <a:r>
              <a:rPr lang="en-US" dirty="0" smtClean="0"/>
              <a:t>Addressed </a:t>
            </a:r>
            <a:r>
              <a:rPr lang="en-US" dirty="0"/>
              <a:t>implementation challenges in the areas of sustainability, provider and family education, screening algorithms and interpretation, data collection and quality improvement, telemedicine, home and rural births, and neonatal intensive care unit protocols</a:t>
            </a:r>
            <a:r>
              <a:rPr lang="en-US" dirty="0" smtClean="0"/>
              <a:t>.</a:t>
            </a:r>
          </a:p>
          <a:p>
            <a:pPr lvl="1"/>
            <a:r>
              <a:rPr lang="en-US" dirty="0"/>
              <a:t>O</a:t>
            </a:r>
            <a:r>
              <a:rPr lang="en-US" dirty="0" smtClean="0"/>
              <a:t>ver </a:t>
            </a:r>
            <a:r>
              <a:rPr lang="en-US" dirty="0"/>
              <a:t>500,000 infants are born each year in the ten states supported through this </a:t>
            </a:r>
            <a:r>
              <a:rPr lang="en-US" dirty="0" smtClean="0"/>
              <a:t>award.</a:t>
            </a:r>
            <a:endParaRPr lang="en-US" dirty="0"/>
          </a:p>
          <a:p>
            <a:pPr lvl="1"/>
            <a:r>
              <a:rPr lang="en-US" dirty="0" smtClean="0"/>
              <a:t>The </a:t>
            </a:r>
            <a:r>
              <a:rPr lang="en-US" dirty="0"/>
              <a:t>impact of the award accrued to all states, since all 50 states participated </a:t>
            </a:r>
            <a:r>
              <a:rPr lang="en-US" dirty="0" smtClean="0"/>
              <a:t>on monthly </a:t>
            </a:r>
            <a:r>
              <a:rPr lang="en-US" dirty="0"/>
              <a:t>TA calls around implementation of CCHD screening. </a:t>
            </a:r>
          </a:p>
          <a:p>
            <a:r>
              <a:rPr lang="en-US" dirty="0" smtClean="0"/>
              <a:t>Educational </a:t>
            </a:r>
            <a:r>
              <a:rPr lang="en-US" dirty="0"/>
              <a:t>resources for:  </a:t>
            </a:r>
          </a:p>
          <a:p>
            <a:pPr lvl="1"/>
            <a:r>
              <a:rPr lang="en-US" dirty="0" smtClean="0"/>
              <a:t>Screening </a:t>
            </a:r>
            <a:r>
              <a:rPr lang="en-US" dirty="0"/>
              <a:t>staff in the nursery and birthing centers on topics of equipment, training, implementation of the CCHD algorithm, and referring infants for </a:t>
            </a:r>
            <a:r>
              <a:rPr lang="en-US" dirty="0" smtClean="0"/>
              <a:t>echocardiograms. </a:t>
            </a:r>
          </a:p>
          <a:p>
            <a:pPr lvl="1"/>
            <a:r>
              <a:rPr lang="en-US" dirty="0" smtClean="0"/>
              <a:t>Providers </a:t>
            </a:r>
            <a:r>
              <a:rPr lang="en-US" dirty="0"/>
              <a:t>who care for infants diagnosed and treated for </a:t>
            </a:r>
            <a:r>
              <a:rPr lang="en-US" dirty="0" smtClean="0"/>
              <a:t>CCHDs. </a:t>
            </a:r>
            <a:endParaRPr lang="en-US" dirty="0"/>
          </a:p>
          <a:p>
            <a:endParaRPr lang="en-US" dirty="0"/>
          </a:p>
        </p:txBody>
      </p:sp>
      <p:sp>
        <p:nvSpPr>
          <p:cNvPr id="4" name="Slide Number Placeholder 3"/>
          <p:cNvSpPr>
            <a:spLocks noGrp="1"/>
          </p:cNvSpPr>
          <p:nvPr>
            <p:ph type="sldNum" sz="quarter" idx="12"/>
          </p:nvPr>
        </p:nvSpPr>
        <p:spPr/>
        <p:txBody>
          <a:bodyPr/>
          <a:lstStyle/>
          <a:p>
            <a:fld id="{F9ECA865-404D-4A57-9AC1-FD3038CC100D}" type="slidenum">
              <a:rPr lang="en-US" smtClean="0"/>
              <a:pPr/>
              <a:t>5</a:t>
            </a:fld>
            <a:endParaRPr lang="en-US"/>
          </a:p>
        </p:txBody>
      </p:sp>
    </p:spTree>
    <p:extLst>
      <p:ext uri="{BB962C8B-B14F-4D97-AF65-F5344CB8AC3E}">
        <p14:creationId xmlns:p14="http://schemas.microsoft.com/office/powerpoint/2010/main" val="1322773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Other Activities</a:t>
            </a:r>
            <a:endParaRPr lang="en-US" sz="3200" dirty="0"/>
          </a:p>
        </p:txBody>
      </p:sp>
      <p:sp>
        <p:nvSpPr>
          <p:cNvPr id="3" name="Content Placeholder 2"/>
          <p:cNvSpPr>
            <a:spLocks noGrp="1"/>
          </p:cNvSpPr>
          <p:nvPr>
            <p:ph idx="1"/>
          </p:nvPr>
        </p:nvSpPr>
        <p:spPr/>
        <p:txBody>
          <a:bodyPr>
            <a:normAutofit/>
          </a:bodyPr>
          <a:lstStyle/>
          <a:p>
            <a:r>
              <a:rPr lang="en-US" sz="2800" dirty="0"/>
              <a:t>Education Efforts for Families and </a:t>
            </a:r>
            <a:r>
              <a:rPr lang="en-US" sz="2800" dirty="0" smtClean="0"/>
              <a:t>Providers</a:t>
            </a:r>
          </a:p>
          <a:p>
            <a:pPr lvl="1"/>
            <a:r>
              <a:rPr lang="en-US" sz="2800" dirty="0" smtClean="0"/>
              <a:t>Baby’s First Test</a:t>
            </a:r>
          </a:p>
          <a:p>
            <a:pPr lvl="1"/>
            <a:r>
              <a:rPr lang="en-US" sz="2800" dirty="0" smtClean="0"/>
              <a:t>CCHD videos and blogs</a:t>
            </a:r>
          </a:p>
          <a:p>
            <a:r>
              <a:rPr lang="en-US" sz="2800" dirty="0" smtClean="0"/>
              <a:t>Technical </a:t>
            </a:r>
            <a:r>
              <a:rPr lang="en-US" sz="2800" dirty="0"/>
              <a:t>Assistance to Newborn Screening Programs: </a:t>
            </a:r>
            <a:endParaRPr lang="en-US" sz="2800" dirty="0" smtClean="0"/>
          </a:p>
          <a:p>
            <a:pPr lvl="1"/>
            <a:r>
              <a:rPr lang="en-US" sz="2800" dirty="0" err="1" smtClean="0"/>
              <a:t>NewSTEPs</a:t>
            </a:r>
            <a:r>
              <a:rPr lang="en-US" sz="2800" dirty="0" smtClean="0"/>
              <a:t> </a:t>
            </a:r>
            <a:r>
              <a:rPr lang="en-US" sz="2800" dirty="0" smtClean="0">
                <a:hlinkClick r:id="rId3"/>
              </a:rPr>
              <a:t>www.newsteps.org/cchd</a:t>
            </a:r>
            <a:r>
              <a:rPr lang="en-US" sz="2800" dirty="0" smtClean="0"/>
              <a:t> </a:t>
            </a:r>
          </a:p>
          <a:p>
            <a:endParaRPr lang="en-US" sz="2800" dirty="0"/>
          </a:p>
        </p:txBody>
      </p:sp>
      <p:sp>
        <p:nvSpPr>
          <p:cNvPr id="4" name="Slide Number Placeholder 3"/>
          <p:cNvSpPr>
            <a:spLocks noGrp="1"/>
          </p:cNvSpPr>
          <p:nvPr>
            <p:ph type="sldNum" sz="quarter" idx="12"/>
          </p:nvPr>
        </p:nvSpPr>
        <p:spPr/>
        <p:txBody>
          <a:bodyPr/>
          <a:lstStyle/>
          <a:p>
            <a:fld id="{F9ECA865-404D-4A57-9AC1-FD3038CC100D}" type="slidenum">
              <a:rPr lang="en-US" smtClean="0"/>
              <a:pPr/>
              <a:t>6</a:t>
            </a:fld>
            <a:endParaRPr lang="en-US"/>
          </a:p>
        </p:txBody>
      </p:sp>
    </p:spTree>
    <p:extLst>
      <p:ext uri="{BB962C8B-B14F-4D97-AF65-F5344CB8AC3E}">
        <p14:creationId xmlns:p14="http://schemas.microsoft.com/office/powerpoint/2010/main" val="2806039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28650" y="304800"/>
            <a:ext cx="7886700" cy="914400"/>
          </a:xfrm>
        </p:spPr>
        <p:txBody>
          <a:bodyPr>
            <a:noAutofit/>
          </a:bodyPr>
          <a:lstStyle/>
          <a:p>
            <a:r>
              <a:rPr lang="en-US" dirty="0" smtClean="0"/>
              <a:t>Contact Information</a:t>
            </a:r>
            <a:br>
              <a:rPr lang="en-US" dirty="0" smtClean="0"/>
            </a:br>
            <a:endParaRPr lang="en-US" dirty="0"/>
          </a:p>
        </p:txBody>
      </p:sp>
      <p:sp>
        <p:nvSpPr>
          <p:cNvPr id="6" name="Content Placeholder 5"/>
          <p:cNvSpPr>
            <a:spLocks noGrp="1"/>
          </p:cNvSpPr>
          <p:nvPr>
            <p:ph idx="1"/>
          </p:nvPr>
        </p:nvSpPr>
        <p:spPr>
          <a:xfrm>
            <a:off x="628650" y="1219200"/>
            <a:ext cx="7372350" cy="3657600"/>
          </a:xfrm>
        </p:spPr>
        <p:txBody>
          <a:bodyPr>
            <a:normAutofit/>
          </a:bodyPr>
          <a:lstStyle/>
          <a:p>
            <a:pPr marL="0" indent="0">
              <a:buNone/>
            </a:pPr>
            <a:r>
              <a:rPr lang="en-US" sz="2400" dirty="0" smtClean="0">
                <a:solidFill>
                  <a:srgbClr val="800000"/>
                </a:solidFill>
              </a:rPr>
              <a:t>Debi Sarkar, MPH</a:t>
            </a:r>
            <a:endParaRPr lang="en-US" sz="2400" dirty="0">
              <a:solidFill>
                <a:srgbClr val="800000"/>
              </a:solidFill>
            </a:endParaRPr>
          </a:p>
          <a:p>
            <a:pPr marL="0" indent="0">
              <a:buNone/>
            </a:pPr>
            <a:r>
              <a:rPr lang="en-US" sz="2400" dirty="0" smtClean="0">
                <a:solidFill>
                  <a:srgbClr val="800000"/>
                </a:solidFill>
              </a:rPr>
              <a:t>Branch Chief</a:t>
            </a:r>
          </a:p>
          <a:p>
            <a:pPr marL="0" indent="0">
              <a:buNone/>
            </a:pPr>
            <a:r>
              <a:rPr lang="en-US" sz="2400" dirty="0" smtClean="0">
                <a:solidFill>
                  <a:srgbClr val="800000"/>
                </a:solidFill>
              </a:rPr>
              <a:t>Genetic Services Branch/Division of Services for Children with Special Health Needs </a:t>
            </a:r>
            <a:endParaRPr lang="en-US" sz="2400" dirty="0">
              <a:solidFill>
                <a:srgbClr val="800000"/>
              </a:solidFill>
            </a:endParaRPr>
          </a:p>
          <a:p>
            <a:pPr marL="0" indent="0">
              <a:buNone/>
            </a:pPr>
            <a:r>
              <a:rPr lang="en-US" sz="2400" dirty="0">
                <a:solidFill>
                  <a:srgbClr val="800000"/>
                </a:solidFill>
              </a:rPr>
              <a:t>Maternal and Child Health Bureau (MCHB)</a:t>
            </a:r>
          </a:p>
          <a:p>
            <a:pPr marL="0" indent="0">
              <a:buNone/>
            </a:pPr>
            <a:r>
              <a:rPr lang="en-US" sz="2400" dirty="0">
                <a:solidFill>
                  <a:srgbClr val="800000"/>
                </a:solidFill>
              </a:rPr>
              <a:t>Health Resources and Services Administration (HRSA</a:t>
            </a:r>
            <a:r>
              <a:rPr lang="en-US" sz="2400" dirty="0" smtClean="0">
                <a:solidFill>
                  <a:srgbClr val="800000"/>
                </a:solidFill>
              </a:rPr>
              <a:t>)</a:t>
            </a:r>
          </a:p>
          <a:p>
            <a:pPr marL="0" indent="0">
              <a:buNone/>
            </a:pPr>
            <a:r>
              <a:rPr lang="en-US" sz="2400" dirty="0" smtClean="0">
                <a:solidFill>
                  <a:srgbClr val="800000"/>
                </a:solidFill>
              </a:rPr>
              <a:t>Email: </a:t>
            </a:r>
            <a:r>
              <a:rPr lang="en-US" sz="2400" dirty="0" smtClean="0">
                <a:solidFill>
                  <a:srgbClr val="800000"/>
                </a:solidFill>
                <a:hlinkClick r:id="rId3"/>
              </a:rPr>
              <a:t>dsarkar@hrsa.gov</a:t>
            </a:r>
            <a:r>
              <a:rPr lang="en-US" sz="2400" dirty="0" smtClean="0">
                <a:solidFill>
                  <a:srgbClr val="800000"/>
                </a:solidFill>
              </a:rPr>
              <a:t> </a:t>
            </a:r>
          </a:p>
          <a:p>
            <a:pPr marL="0" indent="0">
              <a:buNone/>
            </a:pPr>
            <a:r>
              <a:rPr lang="en-US" sz="2400" dirty="0" smtClean="0">
                <a:solidFill>
                  <a:srgbClr val="800000"/>
                </a:solidFill>
              </a:rPr>
              <a:t>Phone: 301-443-0959</a:t>
            </a:r>
          </a:p>
          <a:p>
            <a:pPr lvl="0"/>
            <a:endParaRPr lang="en-US" dirty="0"/>
          </a:p>
        </p:txBody>
      </p:sp>
    </p:spTree>
    <p:extLst>
      <p:ext uri="{BB962C8B-B14F-4D97-AF65-F5344CB8AC3E}">
        <p14:creationId xmlns:p14="http://schemas.microsoft.com/office/powerpoint/2010/main" val="1390666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p:cNvSpPr>
            <a:spLocks noGrp="1"/>
          </p:cNvSpPr>
          <p:nvPr>
            <p:ph type="title"/>
          </p:nvPr>
        </p:nvSpPr>
        <p:spPr>
          <a:xfrm>
            <a:off x="2700456" y="230937"/>
            <a:ext cx="4345491" cy="732577"/>
          </a:xfrm>
        </p:spPr>
        <p:txBody>
          <a:bodyPr>
            <a:noAutofit/>
          </a:bodyPr>
          <a:lstStyle/>
          <a:p>
            <a:r>
              <a:rPr lang="en-US" sz="4000" dirty="0"/>
              <a:t>Connect with HRSA</a:t>
            </a:r>
            <a:endParaRPr lang="en-US" dirty="0">
              <a:solidFill>
                <a:srgbClr val="800000"/>
              </a:solidFill>
            </a:endParaRPr>
          </a:p>
        </p:txBody>
      </p:sp>
      <p:sp>
        <p:nvSpPr>
          <p:cNvPr id="19" name="TextBox 18"/>
          <p:cNvSpPr txBox="1"/>
          <p:nvPr/>
        </p:nvSpPr>
        <p:spPr>
          <a:xfrm>
            <a:off x="685800" y="1580091"/>
            <a:ext cx="7799311" cy="1538883"/>
          </a:xfrm>
          <a:prstGeom prst="rect">
            <a:avLst/>
          </a:prstGeom>
          <a:noFill/>
        </p:spPr>
        <p:txBody>
          <a:bodyPr wrap="square" rtlCol="0">
            <a:spAutoFit/>
          </a:bodyPr>
          <a:lstStyle/>
          <a:p>
            <a:pPr algn="ctr"/>
            <a:r>
              <a:rPr lang="en-US" sz="4000" dirty="0"/>
              <a:t>To learn more about our </a:t>
            </a:r>
            <a:r>
              <a:rPr lang="en-US" sz="4000" dirty="0" smtClean="0"/>
              <a:t>agency, </a:t>
            </a:r>
            <a:r>
              <a:rPr lang="en-US" sz="4000" dirty="0"/>
              <a:t>visit</a:t>
            </a:r>
          </a:p>
          <a:p>
            <a:pPr algn="ctr"/>
            <a:r>
              <a:rPr lang="en-US" sz="1400" dirty="0">
                <a:solidFill>
                  <a:schemeClr val="accent5">
                    <a:lumMod val="50000"/>
                  </a:schemeClr>
                </a:solidFill>
              </a:rPr>
              <a:t> </a:t>
            </a:r>
          </a:p>
          <a:p>
            <a:pPr algn="ctr"/>
            <a:r>
              <a:rPr lang="en-US" sz="4000" dirty="0">
                <a:solidFill>
                  <a:schemeClr val="accent5">
                    <a:lumMod val="50000"/>
                  </a:schemeClr>
                </a:solidFill>
                <a:hlinkClick r:id="rId2"/>
              </a:rPr>
              <a:t>www.HRSA.gov</a:t>
            </a:r>
            <a:r>
              <a:rPr lang="en-US" sz="4000" dirty="0">
                <a:solidFill>
                  <a:schemeClr val="accent5">
                    <a:lumMod val="50000"/>
                  </a:schemeClr>
                </a:solidFill>
              </a:rPr>
              <a:t> </a:t>
            </a:r>
            <a:r>
              <a:rPr lang="en-US" sz="4000" dirty="0"/>
              <a:t> </a:t>
            </a:r>
          </a:p>
        </p:txBody>
      </p:sp>
      <p:pic>
        <p:nvPicPr>
          <p:cNvPr id="14" name="Picture 13" title="Connect icon"/>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8170" t="6977" r="7690" b="20678"/>
          <a:stretch/>
        </p:blipFill>
        <p:spPr>
          <a:xfrm>
            <a:off x="1804633" y="228042"/>
            <a:ext cx="782569" cy="672863"/>
          </a:xfrm>
          <a:prstGeom prst="rect">
            <a:avLst/>
          </a:prstGeom>
        </p:spPr>
      </p:pic>
      <p:sp>
        <p:nvSpPr>
          <p:cNvPr id="3" name="Rectangle 2"/>
          <p:cNvSpPr/>
          <p:nvPr/>
        </p:nvSpPr>
        <p:spPr>
          <a:xfrm>
            <a:off x="2218507" y="4972526"/>
            <a:ext cx="1905000" cy="461665"/>
          </a:xfrm>
          <a:prstGeom prst="rect">
            <a:avLst/>
          </a:prstGeom>
        </p:spPr>
        <p:txBody>
          <a:bodyPr wrap="square">
            <a:spAutoFit/>
          </a:bodyPr>
          <a:lstStyle/>
          <a:p>
            <a:r>
              <a:rPr lang="en-US" sz="2400" dirty="0"/>
              <a:t>FOLLOW US:</a:t>
            </a:r>
          </a:p>
        </p:txBody>
      </p:sp>
      <p:grpSp>
        <p:nvGrpSpPr>
          <p:cNvPr id="8" name="Group 7" title="Sign up icon"/>
          <p:cNvGrpSpPr/>
          <p:nvPr/>
        </p:nvGrpSpPr>
        <p:grpSpPr>
          <a:xfrm>
            <a:off x="2106827" y="4199987"/>
            <a:ext cx="5165629" cy="553998"/>
            <a:chOff x="2106827" y="4199987"/>
            <a:chExt cx="5165629" cy="553998"/>
          </a:xfrm>
        </p:grpSpPr>
        <p:sp>
          <p:nvSpPr>
            <p:cNvPr id="2" name="Rectangle 1"/>
            <p:cNvSpPr/>
            <p:nvPr/>
          </p:nvSpPr>
          <p:spPr>
            <a:xfrm>
              <a:off x="2700456" y="4199987"/>
              <a:ext cx="4572000" cy="553998"/>
            </a:xfrm>
            <a:prstGeom prst="rect">
              <a:avLst/>
            </a:prstGeom>
          </p:spPr>
          <p:txBody>
            <a:bodyPr wrap="square">
              <a:spAutoFit/>
            </a:bodyPr>
            <a:lstStyle/>
            <a:p>
              <a:r>
                <a:rPr lang="en-US" sz="3000" dirty="0"/>
                <a:t>Sign up for the HRSA </a:t>
              </a:r>
              <a:r>
                <a:rPr lang="en-US" sz="3000" i="1" dirty="0"/>
                <a:t>eNews</a:t>
              </a:r>
            </a:p>
          </p:txBody>
        </p:sp>
        <p:grpSp>
          <p:nvGrpSpPr>
            <p:cNvPr id="35" name="Group 34"/>
            <p:cNvGrpSpPr/>
            <p:nvPr/>
          </p:nvGrpSpPr>
          <p:grpSpPr>
            <a:xfrm>
              <a:off x="2106827" y="4253145"/>
              <a:ext cx="512806" cy="485310"/>
              <a:chOff x="2106827" y="4253145"/>
              <a:chExt cx="512806" cy="485310"/>
            </a:xfrm>
          </p:grpSpPr>
          <p:sp>
            <p:nvSpPr>
              <p:cNvPr id="23" name="Oval 22"/>
              <p:cNvSpPr/>
              <p:nvPr/>
            </p:nvSpPr>
            <p:spPr>
              <a:xfrm>
                <a:off x="2106827" y="4253145"/>
                <a:ext cx="512806" cy="485310"/>
              </a:xfrm>
              <a:prstGeom prst="ellipse">
                <a:avLst/>
              </a:prstGeom>
              <a:solidFill>
                <a:schemeClr val="bg1"/>
              </a:solidFill>
              <a:ln w="38100">
                <a:solidFill>
                  <a:srgbClr val="0F4D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title="envelope icon">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195917" y="4331015"/>
                <a:ext cx="342006" cy="342006"/>
              </a:xfrm>
              <a:prstGeom prst="rect">
                <a:avLst/>
              </a:prstGeom>
            </p:spPr>
          </p:pic>
        </p:grpSp>
      </p:grpSp>
      <p:grpSp>
        <p:nvGrpSpPr>
          <p:cNvPr id="5" name="Group 4" title="Social Media icon"/>
          <p:cNvGrpSpPr/>
          <p:nvPr/>
        </p:nvGrpSpPr>
        <p:grpSpPr>
          <a:xfrm>
            <a:off x="4038600" y="4985290"/>
            <a:ext cx="2590557" cy="497158"/>
            <a:chOff x="4014499" y="4954906"/>
            <a:chExt cx="2590557" cy="497158"/>
          </a:xfrm>
        </p:grpSpPr>
        <p:grpSp>
          <p:nvGrpSpPr>
            <p:cNvPr id="29" name="Group 28"/>
            <p:cNvGrpSpPr/>
            <p:nvPr/>
          </p:nvGrpSpPr>
          <p:grpSpPr>
            <a:xfrm>
              <a:off x="4014499" y="4954906"/>
              <a:ext cx="512806" cy="485310"/>
              <a:chOff x="4020387" y="4954906"/>
              <a:chExt cx="512806" cy="485310"/>
            </a:xfrm>
          </p:grpSpPr>
          <p:sp>
            <p:nvSpPr>
              <p:cNvPr id="30" name="Oval 29"/>
              <p:cNvSpPr/>
              <p:nvPr/>
            </p:nvSpPr>
            <p:spPr>
              <a:xfrm>
                <a:off x="4020387" y="4954906"/>
                <a:ext cx="512806" cy="485310"/>
              </a:xfrm>
              <a:prstGeom prst="ellipse">
                <a:avLst/>
              </a:prstGeom>
              <a:solidFill>
                <a:schemeClr val="bg1"/>
              </a:solidFill>
              <a:ln w="38100">
                <a:solidFill>
                  <a:srgbClr val="0F4D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title="Facebook Icon">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180492" y="5025251"/>
                <a:ext cx="174072" cy="357072"/>
              </a:xfrm>
              <a:prstGeom prst="rect">
                <a:avLst/>
              </a:prstGeom>
            </p:spPr>
          </p:pic>
        </p:grpSp>
        <p:grpSp>
          <p:nvGrpSpPr>
            <p:cNvPr id="32" name="Group 31"/>
            <p:cNvGrpSpPr/>
            <p:nvPr/>
          </p:nvGrpSpPr>
          <p:grpSpPr>
            <a:xfrm>
              <a:off x="4730053" y="4957554"/>
              <a:ext cx="512806" cy="485310"/>
              <a:chOff x="4730053" y="4957554"/>
              <a:chExt cx="512806" cy="485310"/>
            </a:xfrm>
          </p:grpSpPr>
          <p:sp>
            <p:nvSpPr>
              <p:cNvPr id="27" name="Oval 26"/>
              <p:cNvSpPr/>
              <p:nvPr/>
            </p:nvSpPr>
            <p:spPr>
              <a:xfrm>
                <a:off x="4730053" y="4957554"/>
                <a:ext cx="512806" cy="485310"/>
              </a:xfrm>
              <a:prstGeom prst="ellipse">
                <a:avLst/>
              </a:prstGeom>
              <a:solidFill>
                <a:schemeClr val="bg1"/>
              </a:solidFill>
              <a:ln w="38100">
                <a:solidFill>
                  <a:srgbClr val="0F4D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title="Twitter Icon">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836177" y="5067029"/>
                <a:ext cx="330567" cy="276922"/>
              </a:xfrm>
              <a:prstGeom prst="rect">
                <a:avLst/>
              </a:prstGeom>
            </p:spPr>
          </p:pic>
        </p:grpSp>
        <p:grpSp>
          <p:nvGrpSpPr>
            <p:cNvPr id="33" name="Group 32"/>
            <p:cNvGrpSpPr/>
            <p:nvPr/>
          </p:nvGrpSpPr>
          <p:grpSpPr>
            <a:xfrm>
              <a:off x="5411147" y="4966755"/>
              <a:ext cx="512806" cy="485309"/>
              <a:chOff x="5411147" y="4966755"/>
              <a:chExt cx="512806" cy="485309"/>
            </a:xfrm>
          </p:grpSpPr>
          <p:sp>
            <p:nvSpPr>
              <p:cNvPr id="17" name="Oval 16"/>
              <p:cNvSpPr/>
              <p:nvPr/>
            </p:nvSpPr>
            <p:spPr>
              <a:xfrm>
                <a:off x="5411147" y="4966755"/>
                <a:ext cx="512806" cy="485309"/>
              </a:xfrm>
              <a:prstGeom prst="ellipse">
                <a:avLst/>
              </a:prstGeom>
              <a:solidFill>
                <a:schemeClr val="bg1"/>
              </a:solidFill>
              <a:ln w="38100">
                <a:solidFill>
                  <a:srgbClr val="0F4D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title="Instagram Icon">
                <a:hlinkClick r:id="rId10"/>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516075" y="5029200"/>
                <a:ext cx="332975" cy="332975"/>
              </a:xfrm>
              <a:prstGeom prst="rect">
                <a:avLst/>
              </a:prstGeom>
            </p:spPr>
          </p:pic>
        </p:grpSp>
        <p:grpSp>
          <p:nvGrpSpPr>
            <p:cNvPr id="34" name="Group 33"/>
            <p:cNvGrpSpPr/>
            <p:nvPr/>
          </p:nvGrpSpPr>
          <p:grpSpPr>
            <a:xfrm>
              <a:off x="6092249" y="4954906"/>
              <a:ext cx="512807" cy="485310"/>
              <a:chOff x="6092249" y="4954906"/>
              <a:chExt cx="512807" cy="485310"/>
            </a:xfrm>
          </p:grpSpPr>
          <p:sp>
            <p:nvSpPr>
              <p:cNvPr id="22" name="Oval 21"/>
              <p:cNvSpPr/>
              <p:nvPr/>
            </p:nvSpPr>
            <p:spPr>
              <a:xfrm>
                <a:off x="6092249" y="4954906"/>
                <a:ext cx="512807" cy="485310"/>
              </a:xfrm>
              <a:prstGeom prst="ellipse">
                <a:avLst/>
              </a:prstGeom>
              <a:solidFill>
                <a:schemeClr val="bg1"/>
              </a:solidFill>
              <a:ln w="38100">
                <a:solidFill>
                  <a:srgbClr val="0F4D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title="Youtube Icon">
                <a:hlinkClick r:id="rId12"/>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209484" y="5025250"/>
                <a:ext cx="278335" cy="336925"/>
              </a:xfrm>
              <a:prstGeom prst="rect">
                <a:avLst/>
              </a:prstGeom>
            </p:spPr>
          </p:pic>
        </p:grpSp>
      </p:grpSp>
      <p:sp>
        <p:nvSpPr>
          <p:cNvPr id="11" name="Slide Number Placeholder 10"/>
          <p:cNvSpPr>
            <a:spLocks noGrp="1"/>
          </p:cNvSpPr>
          <p:nvPr>
            <p:ph type="sldNum" sz="quarter" idx="12"/>
          </p:nvPr>
        </p:nvSpPr>
        <p:spPr/>
        <p:txBody>
          <a:bodyPr/>
          <a:lstStyle/>
          <a:p>
            <a:fld id="{F9ECA865-404D-4A57-9AC1-FD3038CC100D}" type="slidenum">
              <a:rPr lang="en-US" smtClean="0"/>
              <a:pPr/>
              <a:t>8</a:t>
            </a:fld>
            <a:endParaRPr lang="en-US"/>
          </a:p>
        </p:txBody>
      </p:sp>
    </p:spTree>
    <p:extLst>
      <p:ext uri="{BB962C8B-B14F-4D97-AF65-F5344CB8AC3E}">
        <p14:creationId xmlns:p14="http://schemas.microsoft.com/office/powerpoint/2010/main" val="287935506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 - &amp;quot;Title&amp;quot;&quot;/&gt;&lt;property id=&quot;20307&quot; value=&quot;256&quot;/&gt;&lt;/object&gt;&lt;object type=&quot;3&quot; unique_id=&quot;10004&quot;&gt;&lt;property id=&quot;20148&quot; value=&quot;5&quot;/&gt;&lt;property id=&quot;20300&quot; value=&quot;Slide 2 - &amp;quot;Content&amp;quot;&quot;/&gt;&lt;property id=&quot;20307&quot; value=&quot;262&quot;/&gt;&lt;/object&gt;&lt;/object&gt;&lt;object type=&quot;8&quot; unique_id=&quot;10018&quot;&gt;&lt;/object&gt;&lt;/object&gt;&lt;/database&gt;"/>
  <p:tag name="SECTOMILLISECCONVERTED"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AE6F2518-B084-4896-AF52-66CC2144AA2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598BADFF84D7F4EB175737AF686FC50" ma:contentTypeVersion="2" ma:contentTypeDescription="Create a new document." ma:contentTypeScope="" ma:versionID="21b36bb6113a86a0b47f4a0243e78845">
  <xsd:schema xmlns:xsd="http://www.w3.org/2001/XMLSchema" xmlns:xs="http://www.w3.org/2001/XMLSchema" xmlns:p="http://schemas.microsoft.com/office/2006/metadata/properties" xmlns:ns2="e4fda478-5d23-4ed9-829c-32c62cbe6bd3" targetNamespace="http://schemas.microsoft.com/office/2006/metadata/properties" ma:root="true" ma:fieldsID="9176b57b5316655629c80f4edcbd5149" ns2:_="">
    <xsd:import namespace="e4fda478-5d23-4ed9-829c-32c62cbe6bd3"/>
    <xsd:element name="properties">
      <xsd:complexType>
        <xsd:sequence>
          <xsd:element name="documentManagement">
            <xsd:complexType>
              <xsd:all>
                <xsd:element ref="ns2:Yea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fda478-5d23-4ed9-829c-32c62cbe6bd3" elementFormDefault="qualified">
    <xsd:import namespace="http://schemas.microsoft.com/office/2006/documentManagement/types"/>
    <xsd:import namespace="http://schemas.microsoft.com/office/infopath/2007/PartnerControls"/>
    <xsd:element name="Year" ma:index="8" nillable="true" ma:displayName="Year" ma:internalName="Year">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Year xmlns="e4fda478-5d23-4ed9-829c-32c62cbe6bd3">2016</Year>
  </documentManagement>
</p:properties>
</file>

<file path=customXml/itemProps1.xml><?xml version="1.0" encoding="utf-8"?>
<ds:datastoreItem xmlns:ds="http://schemas.openxmlformats.org/officeDocument/2006/customXml" ds:itemID="{A91A985F-B307-4644-870A-3AB7D0B183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fda478-5d23-4ed9-829c-32c62cbe6b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5994457-F3E9-43A2-BEB0-92A97AD90B37}">
  <ds:schemaRefs>
    <ds:schemaRef ds:uri="http://schemas.microsoft.com/sharepoint/v3/contenttype/forms"/>
  </ds:schemaRefs>
</ds:datastoreItem>
</file>

<file path=customXml/itemProps3.xml><?xml version="1.0" encoding="utf-8"?>
<ds:datastoreItem xmlns:ds="http://schemas.openxmlformats.org/officeDocument/2006/customXml" ds:itemID="{9088027B-24A2-409E-A054-5B45A6CB9D8E}">
  <ds:schemaRefs>
    <ds:schemaRef ds:uri="http://schemas.microsoft.com/office/2006/documentManagement/types"/>
    <ds:schemaRef ds:uri="http://purl.org/dc/elements/1.1/"/>
    <ds:schemaRef ds:uri="http://www.w3.org/XML/1998/namespace"/>
    <ds:schemaRef ds:uri="http://schemas.microsoft.com/office/infopath/2007/PartnerControls"/>
    <ds:schemaRef ds:uri="http://schemas.openxmlformats.org/package/2006/metadata/core-properties"/>
    <ds:schemaRef ds:uri="http://purl.org/dc/dcmitype/"/>
    <ds:schemaRef ds:uri="e4fda478-5d23-4ed9-829c-32c62cbe6bd3"/>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1007</TotalTime>
  <Words>482</Words>
  <Application>Microsoft Office PowerPoint</Application>
  <PresentationFormat>On-screen Show (4:3)</PresentationFormat>
  <Paragraphs>56</Paragraphs>
  <Slides>8</Slides>
  <Notes>2</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Office Theme</vt:lpstr>
      <vt:lpstr>Custom Design</vt:lpstr>
      <vt:lpstr>Introduction on HRSA Funded CCHD Activities  September 21, 2018</vt:lpstr>
      <vt:lpstr> History </vt:lpstr>
      <vt:lpstr>CCHD Newborn Screening Demonstration Program</vt:lpstr>
      <vt:lpstr>CCHD Newborn Screening Demonstration Program (cont’d)</vt:lpstr>
      <vt:lpstr>Results</vt:lpstr>
      <vt:lpstr>Other Activities</vt:lpstr>
      <vt:lpstr>Contact Information </vt:lpstr>
      <vt:lpstr>Connect with HRSA</vt:lpstr>
    </vt:vector>
  </TitlesOfParts>
  <Company>HRSA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HRSA Strategic Planning &amp; Performance</dc:title>
  <dc:creator>Krissy McBoyle</dc:creator>
  <cp:lastModifiedBy>Hom, Lisa</cp:lastModifiedBy>
  <cp:revision>68</cp:revision>
  <dcterms:created xsi:type="dcterms:W3CDTF">2015-04-01T01:31:28Z</dcterms:created>
  <dcterms:modified xsi:type="dcterms:W3CDTF">2018-09-20T21:50:57Z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0x010100B598BADFF84D7F4EB175737AF686FC50</vt:lpwstr>
  </property>
  <property fmtid="{D5CDD505-2E9C-101B-9397-08002B2CF9AE}" pid="3" name="Order">
    <vt:r8>4800</vt:r8>
  </property>
</Properties>
</file>