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0"/>
  </p:notesMasterIdLst>
  <p:sldIdLst>
    <p:sldId id="628" r:id="rId2"/>
    <p:sldId id="650" r:id="rId3"/>
    <p:sldId id="740" r:id="rId4"/>
    <p:sldId id="680" r:id="rId5"/>
    <p:sldId id="762" r:id="rId6"/>
    <p:sldId id="718" r:id="rId7"/>
    <p:sldId id="761" r:id="rId8"/>
    <p:sldId id="716" r:id="rId9"/>
    <p:sldId id="606" r:id="rId10"/>
    <p:sldId id="705" r:id="rId11"/>
    <p:sldId id="706" r:id="rId12"/>
    <p:sldId id="708" r:id="rId13"/>
    <p:sldId id="709" r:id="rId14"/>
    <p:sldId id="751" r:id="rId15"/>
    <p:sldId id="720" r:id="rId16"/>
    <p:sldId id="710" r:id="rId17"/>
    <p:sldId id="712" r:id="rId18"/>
    <p:sldId id="702" r:id="rId19"/>
    <p:sldId id="703" r:id="rId20"/>
    <p:sldId id="704" r:id="rId21"/>
    <p:sldId id="715" r:id="rId22"/>
    <p:sldId id="714" r:id="rId23"/>
    <p:sldId id="700" r:id="rId24"/>
    <p:sldId id="567" r:id="rId25"/>
    <p:sldId id="721" r:id="rId26"/>
    <p:sldId id="575" r:id="rId27"/>
    <p:sldId id="576" r:id="rId28"/>
    <p:sldId id="722" r:id="rId29"/>
    <p:sldId id="723" r:id="rId30"/>
    <p:sldId id="568" r:id="rId31"/>
    <p:sldId id="724" r:id="rId32"/>
    <p:sldId id="725" r:id="rId33"/>
    <p:sldId id="728" r:id="rId34"/>
    <p:sldId id="726" r:id="rId35"/>
    <p:sldId id="745" r:id="rId36"/>
    <p:sldId id="719" r:id="rId37"/>
    <p:sldId id="581" r:id="rId38"/>
    <p:sldId id="582" r:id="rId39"/>
    <p:sldId id="583" r:id="rId40"/>
    <p:sldId id="627" r:id="rId41"/>
    <p:sldId id="763" r:id="rId42"/>
    <p:sldId id="764" r:id="rId43"/>
    <p:sldId id="755" r:id="rId44"/>
    <p:sldId id="731" r:id="rId45"/>
    <p:sldId id="585" r:id="rId46"/>
    <p:sldId id="729" r:id="rId47"/>
    <p:sldId id="730" r:id="rId48"/>
    <p:sldId id="753" r:id="rId49"/>
    <p:sldId id="733" r:id="rId50"/>
    <p:sldId id="732" r:id="rId51"/>
    <p:sldId id="738" r:id="rId52"/>
    <p:sldId id="736" r:id="rId53"/>
    <p:sldId id="752" r:id="rId54"/>
    <p:sldId id="765" r:id="rId55"/>
    <p:sldId id="683" r:id="rId56"/>
    <p:sldId id="734" r:id="rId57"/>
    <p:sldId id="735" r:id="rId58"/>
    <p:sldId id="737" r:id="rId59"/>
    <p:sldId id="684" r:id="rId60"/>
    <p:sldId id="756" r:id="rId61"/>
    <p:sldId id="757" r:id="rId62"/>
    <p:sldId id="758" r:id="rId63"/>
    <p:sldId id="759" r:id="rId64"/>
    <p:sldId id="760" r:id="rId65"/>
    <p:sldId id="685" r:id="rId66"/>
    <p:sldId id="754" r:id="rId67"/>
    <p:sldId id="580" r:id="rId68"/>
    <p:sldId id="748" r:id="rId69"/>
    <p:sldId id="621" r:id="rId70"/>
    <p:sldId id="622" r:id="rId71"/>
    <p:sldId id="623" r:id="rId72"/>
    <p:sldId id="624" r:id="rId73"/>
    <p:sldId id="625" r:id="rId74"/>
    <p:sldId id="629" r:id="rId75"/>
    <p:sldId id="649" r:id="rId76"/>
    <p:sldId id="665" r:id="rId77"/>
    <p:sldId id="749" r:id="rId78"/>
    <p:sldId id="750" r:id="rId79"/>
    <p:sldId id="687" r:id="rId80"/>
    <p:sldId id="619" r:id="rId81"/>
    <p:sldId id="560" r:id="rId82"/>
    <p:sldId id="608" r:id="rId83"/>
    <p:sldId id="699" r:id="rId84"/>
    <p:sldId id="620" r:id="rId85"/>
    <p:sldId id="616" r:id="rId86"/>
    <p:sldId id="652" r:id="rId87"/>
    <p:sldId id="507" r:id="rId88"/>
    <p:sldId id="689" r:id="rId89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076CA-F412-2641-BE33-28785EA6F5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5640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DBBB0E7-8CF1-E748-A742-6BB12E25B30D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6E448-3D1C-4940-AC82-93023FC73814}" type="slidenum">
              <a:rPr lang="en-GB">
                <a:ea typeface="Arial" pitchFamily="-65" charset="0"/>
                <a:cs typeface="Arial" pitchFamily="-65" charset="0"/>
              </a:rPr>
              <a:pPr/>
              <a:t>72</a:t>
            </a:fld>
            <a:endParaRPr lang="en-GB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A53B9-EFEE-274E-AC52-7340933E8222}" type="slidenum">
              <a:rPr lang="en-GB">
                <a:ea typeface="Arial" pitchFamily="-65" charset="0"/>
                <a:cs typeface="Arial" pitchFamily="-65" charset="0"/>
              </a:rPr>
              <a:pPr/>
              <a:t>73</a:t>
            </a:fld>
            <a:endParaRPr lang="en-GB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E282B-1135-E048-BAC0-44D97D5C7D4B}" type="slidenum">
              <a:rPr lang="en-GB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4</a:t>
            </a:fld>
            <a:endParaRPr lang="en-GB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A062C-A943-0840-90EA-1ACB05D60DAC}" type="slidenum">
              <a:rPr lang="en-GB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41</a:t>
            </a:fld>
            <a:endParaRPr lang="en-GB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A062C-A943-0840-90EA-1ACB05D60DAC}" type="slidenum">
              <a:rPr lang="en-GB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42</a:t>
            </a:fld>
            <a:endParaRPr lang="en-GB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Which is best? Very low FP rate or detecting babies with severe illness before they collapse?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905E2-1E51-A143-9A1C-DB99D7B78291}" type="slidenum">
              <a:rPr lang="en-GB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65</a:t>
            </a:fld>
            <a:endParaRPr lang="en-GB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Which is best? Very low FP rate or detecting babies with severe illness before they collapse?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905E2-1E51-A143-9A1C-DB99D7B78291}" type="slidenum">
              <a:rPr lang="en-GB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66</a:t>
            </a:fld>
            <a:endParaRPr lang="en-GB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Our experience in UK Birmingham Women’s Hospital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36A4C-F677-564C-B980-DC57CC4C4E80}" type="slidenum">
              <a:rPr lang="en-GB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4D3E9-5668-B044-809F-926A4EDCE9C1}" type="slidenum">
              <a:rPr lang="en-GB">
                <a:ea typeface="Arial" pitchFamily="-65" charset="0"/>
                <a:cs typeface="Arial" pitchFamily="-65" charset="0"/>
              </a:rPr>
              <a:pPr/>
              <a:t>70</a:t>
            </a:fld>
            <a:endParaRPr lang="en-GB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How many had positive cultures?</a:t>
            </a:r>
          </a:p>
          <a:p>
            <a:pPr eaLnBrk="1" hangingPunct="1">
              <a:spcBef>
                <a:spcPct val="0"/>
              </a:spcBef>
            </a:pPr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A8C1C-F0AD-FE41-9850-5E393E3FBB2D}" type="slidenum">
              <a:rPr lang="en-GB">
                <a:ea typeface="Arial" pitchFamily="-65" charset="0"/>
                <a:cs typeface="Arial" pitchFamily="-65" charset="0"/>
              </a:rPr>
              <a:pPr/>
              <a:t>71</a:t>
            </a:fld>
            <a:endParaRPr lang="en-GB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189DF-1900-2341-9ECB-9A7F53BE92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C2D37-664C-0749-B08E-F544CD3C2B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6654A-7401-FD41-BC89-D2CA8B9915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B91EC-05E2-1540-A86F-57C346CF3C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99570-1359-D84D-88CB-DEEA2046C8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5873-BFD5-1F4D-9E7E-9BA664B16C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C137C-426C-3242-9399-247D05FC75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EF62A-829F-A043-81EC-F572650179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76855-BE74-E540-9766-73582E032B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AAC1C-7724-1948-A129-094303140A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EC495-033C-FE4B-9253-A1C1324DCD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16812-3E09-ED4E-A38E-A5ACDDF5E5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19D41-AB07-7942-BC08-2E84AB3803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C5716-EE9C-C944-9407-85D8842247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AF3AC-32A5-8545-8893-1F2B8866DA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ED9352-F585-9A44-84D8-EA77F445A2D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81000"/>
            <a:ext cx="8640763" cy="2590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b="1" dirty="0" smtClean="0"/>
              <a:t>Screening newborn babies for CCHD using pulse oximetry: </a:t>
            </a:r>
          </a:p>
          <a:p>
            <a:pPr algn="ctr">
              <a:buFontTx/>
              <a:buNone/>
              <a:defRPr/>
            </a:pPr>
            <a:r>
              <a:rPr lang="en-US" sz="4000" b="1" dirty="0" smtClean="0"/>
              <a:t>which algorithm is best? </a:t>
            </a:r>
          </a:p>
          <a:p>
            <a:pPr marL="609600" indent="-609600" algn="ctr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Andrew Ewer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Professor of Neonatal Medicine, University of Birmingham UK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Neonatologist, Birmingham Women’s Hospital</a:t>
            </a:r>
          </a:p>
        </p:txBody>
      </p:sp>
      <p:pic>
        <p:nvPicPr>
          <p:cNvPr id="19459" name="Picture 4" descr="pulseoxmeduim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4800600"/>
            <a:ext cx="2671763" cy="714375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1658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6092825"/>
            <a:ext cx="2087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6092825"/>
            <a:ext cx="38163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6096000"/>
            <a:ext cx="171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IMG_0128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4648200"/>
            <a:ext cx="2544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SCCHD screening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53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787900" y="6165850"/>
            <a:ext cx="3960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From pulseoxadvocacy.com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843213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4724400"/>
          <a:ext cx="2590800" cy="1077913"/>
        </p:xfrm>
        <a:graphic>
          <a:graphicData uri="http://schemas.openxmlformats.org/presentationml/2006/ole">
            <p:oleObj spid="_x0000_s99340" name="Photo Editor Photo" r:id="rId4" imgW="1647619" imgH="685714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5640388"/>
          <a:ext cx="1655763" cy="1217612"/>
        </p:xfrm>
        <a:graphic>
          <a:graphicData uri="http://schemas.openxmlformats.org/presentationml/2006/ole">
            <p:oleObj spid="_x0000_s99341" name="Photo Editor Photo" r:id="rId5" imgW="971686" imgH="714286" progId="">
              <p:embed/>
            </p:oleObj>
          </a:graphicData>
        </a:graphic>
      </p:graphicFrame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804025" y="333375"/>
            <a:ext cx="1800225" cy="115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5105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2012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4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787900" y="6165850"/>
            <a:ext cx="3960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/>
              <a:t>From pulseoxadvocacy.com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2843213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395288" y="4724400"/>
          <a:ext cx="2590800" cy="1077913"/>
        </p:xfrm>
        <a:graphic>
          <a:graphicData uri="http://schemas.openxmlformats.org/presentationml/2006/ole">
            <p:oleObj spid="_x0000_s100364" name="Photo Editor Photo" r:id="rId3" imgW="1647619" imgH="685714" progId="">
              <p:embed/>
            </p:oleObj>
          </a:graphicData>
        </a:graphic>
      </p:graphicFrame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0" y="5640388"/>
          <a:ext cx="1655763" cy="1217612"/>
        </p:xfrm>
        <a:graphic>
          <a:graphicData uri="http://schemas.openxmlformats.org/presentationml/2006/ole">
            <p:oleObj spid="_x0000_s100365" name="Photo Editor Photo" r:id="rId4" imgW="971686" imgH="714286" progId="">
              <p:embed/>
            </p:oleObj>
          </a:graphicData>
        </a:graphic>
      </p:graphicFrame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6804025" y="333375"/>
            <a:ext cx="1800225" cy="115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7" name="Picture 8" descr="pho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97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photo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30353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7467600" y="5334000"/>
            <a:ext cx="609600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7162800" y="5334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3429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2013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6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0"/>
            <a:ext cx="2843213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6804025" y="333375"/>
            <a:ext cx="1800225" cy="115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7467600" y="5334000"/>
            <a:ext cx="609600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7162800" y="5334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63"/>
            <a:ext cx="9448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5257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2014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0" y="381000"/>
            <a:ext cx="9207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nited-States-Geographical-Map-%28edited-040918%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" y="0"/>
            <a:ext cx="8728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5410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2018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5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-83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altLang="en-US" dirty="0" smtClean="0">
              <a:ea typeface="ＭＳ Ｐゴシック" pitchFamily="-83" charset="-128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33375"/>
            <a:ext cx="9155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14375" y="4076700"/>
            <a:ext cx="759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alibri" pitchFamily="-83" charset="0"/>
              </a:rPr>
              <a:t>33% reduction in mortality from early deaths due to CCHD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93716" y="4708525"/>
            <a:ext cx="619322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Calibri" pitchFamily="-83" charset="0"/>
              </a:rPr>
              <a:t>    21</a:t>
            </a:r>
            <a:r>
              <a:rPr lang="en-GB" altLang="en-US" sz="2400" b="1" dirty="0">
                <a:latin typeface="Calibri" pitchFamily="-83" charset="0"/>
              </a:rPr>
              <a:t>% reduction in mortality from early deaths</a:t>
            </a:r>
            <a:r>
              <a:rPr lang="en-GB" altLang="en-US" sz="2400" b="1" dirty="0" smtClean="0">
                <a:latin typeface="Calibri" pitchFamily="-83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Calibri" pitchFamily="-83" charset="0"/>
              </a:rPr>
              <a:t>    other</a:t>
            </a:r>
            <a:r>
              <a:rPr lang="en-GB" altLang="en-US" sz="2400" b="1" dirty="0">
                <a:latin typeface="Calibri" pitchFamily="-83" charset="0"/>
              </a:rPr>
              <a:t>/non specified</a:t>
            </a:r>
            <a:r>
              <a:rPr lang="en-GB" altLang="en-US" sz="2400" b="1" dirty="0" smtClean="0">
                <a:latin typeface="Calibri" pitchFamily="-83" charset="0"/>
              </a:rPr>
              <a:t> cardiac causes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Calibri" pitchFamily="-83" charset="0"/>
              </a:rPr>
              <a:t>   </a:t>
            </a: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52775"/>
            <a:ext cx="4048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0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1633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/>
              </a:rPr>
              <a:t>UK National Screening Committee</a:t>
            </a:r>
          </a:p>
          <a:p>
            <a:r>
              <a:rPr lang="en-US" sz="4000" b="1" dirty="0" smtClean="0">
                <a:latin typeface="Calibri"/>
              </a:rPr>
              <a:t>have had same data for a longer </a:t>
            </a:r>
          </a:p>
          <a:p>
            <a:r>
              <a:rPr lang="en-US" sz="4000" b="1" dirty="0" smtClean="0">
                <a:latin typeface="Calibri"/>
              </a:rPr>
              <a:t>time… and are yet to make a decision</a:t>
            </a:r>
            <a:endParaRPr lang="en-US" sz="4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</a:rPr>
              <a:t>Pulse oximetry screening for CCHD</a:t>
            </a:r>
            <a:br>
              <a:rPr lang="en-US" altLang="en-US" b="1" dirty="0" smtClean="0">
                <a:latin typeface="Calibri" panose="020F0502020204030204" pitchFamily="34" charset="0"/>
              </a:rPr>
            </a:br>
            <a:r>
              <a:rPr lang="en-US" altLang="en-US" b="1" dirty="0" smtClean="0">
                <a:latin typeface="Calibri" panose="020F0502020204030204" pitchFamily="34" charset="0"/>
              </a:rPr>
              <a:t>Back to basics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	</a:t>
            </a:r>
            <a:r>
              <a:rPr lang="en-US" altLang="en-US" sz="4000" dirty="0" smtClean="0">
                <a:latin typeface="Calibri" panose="020F0502020204030204" pitchFamily="34" charset="0"/>
              </a:rPr>
              <a:t>What does a pulse oximeter 	measure and what is the best 	way 	to use this information to 	identify 	babies at risk?</a:t>
            </a:r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2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</a:rPr>
              <a:t>Oxygen transport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Blood contains red cells</a:t>
            </a:r>
          </a:p>
          <a:p>
            <a:endParaRPr lang="en-US" altLang="en-US" sz="1600" dirty="0" smtClean="0">
              <a:latin typeface="Calibri" panose="020F0502020204030204" pitchFamily="34" charset="0"/>
            </a:endParaRPr>
          </a:p>
          <a:p>
            <a:r>
              <a:rPr lang="en-US" altLang="en-US" dirty="0" err="1" smtClean="0">
                <a:latin typeface="Calibri" panose="020F0502020204030204" pitchFamily="34" charset="0"/>
              </a:rPr>
              <a:t>Haemoglobin</a:t>
            </a:r>
            <a:r>
              <a:rPr lang="en-US" altLang="en-US" dirty="0" smtClean="0">
                <a:latin typeface="Calibri" panose="020F0502020204030204" pitchFamily="34" charset="0"/>
              </a:rPr>
              <a:t> (</a:t>
            </a:r>
            <a:r>
              <a:rPr lang="en-US" altLang="en-US" dirty="0" err="1" smtClean="0">
                <a:latin typeface="Calibri" panose="020F0502020204030204" pitchFamily="34" charset="0"/>
              </a:rPr>
              <a:t>Hb</a:t>
            </a:r>
            <a:r>
              <a:rPr lang="en-US" altLang="en-US" dirty="0" smtClean="0">
                <a:latin typeface="Calibri" panose="020F0502020204030204" pitchFamily="34" charset="0"/>
              </a:rPr>
              <a:t>) in red cells binds oxygen</a:t>
            </a:r>
          </a:p>
          <a:p>
            <a:endParaRPr lang="en-US" altLang="en-US" sz="1600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Oxygen bound to </a:t>
            </a:r>
            <a:r>
              <a:rPr lang="en-US" altLang="en-US" dirty="0" err="1" smtClean="0">
                <a:latin typeface="Calibri" panose="020F0502020204030204" pitchFamily="34" charset="0"/>
              </a:rPr>
              <a:t>Hb</a:t>
            </a:r>
            <a:r>
              <a:rPr lang="en-US" altLang="en-US" dirty="0" smtClean="0">
                <a:latin typeface="Calibri" panose="020F0502020204030204" pitchFamily="34" charset="0"/>
              </a:rPr>
              <a:t> - </a:t>
            </a:r>
            <a:r>
              <a:rPr lang="en-US" altLang="en-US" dirty="0" err="1" smtClean="0">
                <a:latin typeface="Calibri" panose="020F0502020204030204" pitchFamily="34" charset="0"/>
              </a:rPr>
              <a:t>OxyHb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	No oxygen bound to </a:t>
            </a:r>
            <a:r>
              <a:rPr lang="en-US" altLang="en-US" dirty="0" err="1" smtClean="0">
                <a:latin typeface="Calibri" panose="020F0502020204030204" pitchFamily="34" charset="0"/>
              </a:rPr>
              <a:t>Hb</a:t>
            </a:r>
            <a:r>
              <a:rPr lang="en-US" altLang="en-US" dirty="0" smtClean="0">
                <a:latin typeface="Calibri" panose="020F0502020204030204" pitchFamily="34" charset="0"/>
              </a:rPr>
              <a:t> – </a:t>
            </a:r>
            <a:r>
              <a:rPr lang="en-US" altLang="en-US" dirty="0" err="1" smtClean="0">
                <a:latin typeface="Calibri" panose="020F0502020204030204" pitchFamily="34" charset="0"/>
              </a:rPr>
              <a:t>DeOxyHb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endParaRPr lang="en-US" altLang="en-US" sz="1600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Proportion of </a:t>
            </a:r>
            <a:r>
              <a:rPr lang="en-US" altLang="en-US" dirty="0" err="1" smtClean="0">
                <a:latin typeface="Calibri" panose="020F0502020204030204" pitchFamily="34" charset="0"/>
              </a:rPr>
              <a:t>Hb</a:t>
            </a:r>
            <a:r>
              <a:rPr lang="en-US" altLang="en-US" dirty="0" smtClean="0">
                <a:latin typeface="Calibri" panose="020F0502020204030204" pitchFamily="34" charset="0"/>
              </a:rPr>
              <a:t> which is </a:t>
            </a:r>
            <a:r>
              <a:rPr lang="en-US" altLang="en-US" dirty="0" err="1" smtClean="0">
                <a:latin typeface="Calibri" panose="020F0502020204030204" pitchFamily="34" charset="0"/>
              </a:rPr>
              <a:t>OxyHb</a:t>
            </a:r>
            <a:r>
              <a:rPr lang="en-US" altLang="en-US" dirty="0" smtClean="0">
                <a:latin typeface="Calibri" panose="020F0502020204030204" pitchFamily="34" charset="0"/>
              </a:rPr>
              <a:t> called  </a:t>
            </a:r>
            <a:r>
              <a:rPr lang="en-US" altLang="en-US" b="1" dirty="0" smtClean="0">
                <a:latin typeface="Calibri" panose="020F0502020204030204" pitchFamily="34" charset="0"/>
              </a:rPr>
              <a:t>oxygen saturations </a:t>
            </a:r>
            <a:r>
              <a:rPr lang="en-US" altLang="en-US" dirty="0" smtClean="0">
                <a:latin typeface="Calibri" panose="020F0502020204030204" pitchFamily="34" charset="0"/>
              </a:rPr>
              <a:t>– should be </a:t>
            </a:r>
            <a:r>
              <a:rPr lang="en-US" altLang="en-US" b="1" dirty="0" smtClean="0">
                <a:latin typeface="Calibri" panose="020F0502020204030204" pitchFamily="34" charset="0"/>
              </a:rPr>
              <a:t>95-100%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7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</a:rPr>
              <a:t>Pulse oximetry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dirty="0" err="1" smtClean="0">
                <a:latin typeface="Calibri" panose="020F0502020204030204" pitchFamily="34" charset="0"/>
              </a:rPr>
              <a:t>OxyHb</a:t>
            </a:r>
            <a:r>
              <a:rPr lang="en-US" altLang="en-US" dirty="0" smtClean="0">
                <a:latin typeface="Calibri" panose="020F0502020204030204" pitchFamily="34" charset="0"/>
              </a:rPr>
              <a:t> and </a:t>
            </a:r>
            <a:r>
              <a:rPr lang="en-US" altLang="en-US" dirty="0" err="1" smtClean="0">
                <a:latin typeface="Calibri" panose="020F0502020204030204" pitchFamily="34" charset="0"/>
              </a:rPr>
              <a:t>DeOxyHb</a:t>
            </a:r>
            <a:r>
              <a:rPr lang="en-US" altLang="en-US" dirty="0" smtClean="0">
                <a:latin typeface="Calibri" panose="020F0502020204030204" pitchFamily="34" charset="0"/>
              </a:rPr>
              <a:t> absorb different 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</a:rPr>
              <a:t>light spectra in different ways</a:t>
            </a:r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4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34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3492" name="Content Placeholder 6" descr="Screen Shot 2017-05-01 at 16.35.56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747" r="-1747"/>
          <a:stretch>
            <a:fillRect/>
          </a:stretch>
        </p:blipFill>
        <p:spPr>
          <a:xfrm>
            <a:off x="0" y="914400"/>
            <a:ext cx="9372600" cy="5073650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4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914400" y="1295400"/>
            <a:ext cx="70469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Received travel and accommodation expenses</a:t>
            </a:r>
          </a:p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from oximeter  manufacturers to present at </a:t>
            </a:r>
          </a:p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scientific meetings only</a:t>
            </a:r>
          </a:p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No payments or honoraria</a:t>
            </a:r>
          </a:p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from any oximeter manufacturers</a:t>
            </a:r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No financial interests in any oximeter </a:t>
            </a:r>
          </a:p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manufacturers</a:t>
            </a:r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"/>
            <a:ext cx="254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Disclosure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45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6" name="Content Placeholder 5" descr="Screen Shot 2017-05-01 at 16.31.42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3223" b="-13223"/>
          <a:stretch>
            <a:fillRect/>
          </a:stretch>
        </p:blipFill>
        <p:spPr>
          <a:xfrm>
            <a:off x="0" y="1143000"/>
            <a:ext cx="9144000" cy="4949825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8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3" name="Content Placeholder 3" descr="Screen Shot 2017-05-01 at 18.31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6795" r="-16795"/>
          <a:stretch>
            <a:fillRect/>
          </a:stretch>
        </p:blipFill>
        <p:spPr>
          <a:xfrm>
            <a:off x="-685800" y="457200"/>
            <a:ext cx="10591800" cy="5824538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1378" name="Picture 2" descr="Image result for baby pulse ox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323292"/>
            <a:ext cx="6383274" cy="423149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 descr="Pulse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0495" r="-10495"/>
          <a:stretch>
            <a:fillRect/>
          </a:stretch>
        </p:blipFill>
        <p:spPr bwMode="auto">
          <a:xfrm>
            <a:off x="2699792" y="1280616"/>
            <a:ext cx="7975139" cy="43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717" y="5740181"/>
            <a:ext cx="3816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Pre-ductal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9149" y="5733256"/>
            <a:ext cx="3816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Post-ductal</a:t>
            </a:r>
            <a:endParaRPr lang="en-GB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3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82" y="0"/>
            <a:ext cx="5176639" cy="225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63682" y="3350031"/>
            <a:ext cx="5378608" cy="349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682" y="227572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Used post-ductal saturations only</a:t>
            </a:r>
          </a:p>
          <a:p>
            <a:r>
              <a:rPr lang="en-GB" b="1" dirty="0">
                <a:latin typeface="Calibri" panose="020F0502020204030204" pitchFamily="34" charset="0"/>
              </a:rPr>
              <a:t>1</a:t>
            </a:r>
            <a:r>
              <a:rPr lang="en-GB" b="1" dirty="0" smtClean="0">
                <a:latin typeface="Calibri" panose="020F0502020204030204" pitchFamily="34" charset="0"/>
              </a:rPr>
              <a:t> measurement &lt;96%. After 24 hours of age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060" y="5462686"/>
            <a:ext cx="7709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Used both pre and post-ductal saturations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66 cases of CCHD @ 3 days. 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Most sensitive if both &lt;95% or pre/post diff &gt;3%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4187" y="5085114"/>
            <a:ext cx="818162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7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ea typeface="ＭＳ Ｐゴシック" pitchFamily="-65" charset="-128"/>
                <a:cs typeface="ＭＳ Ｐゴシック" pitchFamily="-65" charset="-128"/>
              </a:rPr>
              <a:t>	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0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pPr marL="0" indent="0">
              <a:buNone/>
            </a:pPr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3796" name="Picture 7" descr="S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908720"/>
            <a:ext cx="89122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7496" y="3524072"/>
            <a:ext cx="81369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‘</a:t>
            </a:r>
            <a:r>
              <a:rPr lang="en-GB" sz="2400" dirty="0" smtClean="0">
                <a:latin typeface="Calibri" panose="020F0502020204030204" pitchFamily="34" charset="0"/>
              </a:rPr>
              <a:t>The highest sensitivity … was obtained using threshold levels of … saturation &lt; 95% in both limbs or at least 3% difference … between foot and right hand.’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105400"/>
            <a:ext cx="84249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‘This </a:t>
            </a:r>
            <a:r>
              <a:rPr lang="en-GB" sz="2400" dirty="0">
                <a:latin typeface="Calibri" panose="020F0502020204030204" pitchFamily="34" charset="0"/>
              </a:rPr>
              <a:t>is a promising technique that needs large, </a:t>
            </a:r>
            <a:r>
              <a:rPr lang="en-GB" sz="2400" dirty="0" smtClean="0">
                <a:latin typeface="Calibri" panose="020F0502020204030204" pitchFamily="34" charset="0"/>
              </a:rPr>
              <a:t>well-conducted studies </a:t>
            </a:r>
            <a:r>
              <a:rPr lang="en-GB" sz="2400" dirty="0">
                <a:latin typeface="Calibri" panose="020F0502020204030204" pitchFamily="34" charset="0"/>
              </a:rPr>
              <a:t>to assess the accuracy, </a:t>
            </a:r>
            <a:r>
              <a:rPr lang="en-GB" sz="2400" dirty="0" smtClean="0">
                <a:latin typeface="Calibri" panose="020F0502020204030204" pitchFamily="34" charset="0"/>
              </a:rPr>
              <a:t>effectiveness and </a:t>
            </a:r>
            <a:r>
              <a:rPr lang="en-GB" sz="2400" dirty="0">
                <a:latin typeface="Calibri" panose="020F0502020204030204" pitchFamily="34" charset="0"/>
              </a:rPr>
              <a:t>feasibility of its use for mass </a:t>
            </a:r>
            <a:r>
              <a:rPr lang="en-GB" sz="2400" dirty="0" smtClean="0">
                <a:latin typeface="Calibri" panose="020F0502020204030204" pitchFamily="34" charset="0"/>
              </a:rPr>
              <a:t>screening </a:t>
            </a:r>
            <a:r>
              <a:rPr lang="en-GB" sz="2400" dirty="0">
                <a:latin typeface="Calibri" panose="020F0502020204030204" pitchFamily="34" charset="0"/>
              </a:rPr>
              <a:t>of </a:t>
            </a:r>
            <a:r>
              <a:rPr lang="en-GB" sz="2400" dirty="0" smtClean="0">
                <a:latin typeface="Calibri" panose="020F0502020204030204" pitchFamily="34" charset="0"/>
              </a:rPr>
              <a:t>congenital heart </a:t>
            </a:r>
            <a:r>
              <a:rPr lang="en-GB" sz="2400" dirty="0">
                <a:latin typeface="Calibri" panose="020F0502020204030204" pitchFamily="34" charset="0"/>
              </a:rPr>
              <a:t>disease in newborns</a:t>
            </a:r>
            <a:r>
              <a:rPr lang="en-GB" sz="2400" dirty="0" smtClean="0">
                <a:latin typeface="Calibri" panose="020F0502020204030204" pitchFamily="34" charset="0"/>
              </a:rPr>
              <a:t>.’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FontTx/>
              <a:buNone/>
            </a:pPr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GB" sz="2400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13 studies   229 421 patients (c.f. 8 studies, 36 000 pts)</a:t>
            </a:r>
          </a:p>
          <a:p>
            <a:pPr>
              <a:buFontTx/>
              <a:buNone/>
            </a:pPr>
            <a:endParaRPr lang="en-GB" sz="16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r>
              <a:rPr lang="en-GB" sz="24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Overall </a:t>
            </a:r>
            <a:r>
              <a:rPr lang="en-GB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specificity 99.9% (99.7% -99.9%)</a:t>
            </a:r>
          </a:p>
          <a:p>
            <a:pPr>
              <a:buFontTx/>
              <a:buNone/>
            </a:pPr>
            <a:r>
              <a:rPr lang="en-GB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False positive rate 0.14% (0.06 - 0.33)</a:t>
            </a:r>
          </a:p>
          <a:p>
            <a:pPr>
              <a:buFontTx/>
              <a:buNone/>
            </a:pPr>
            <a:r>
              <a:rPr lang="en-GB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(</a:t>
            </a:r>
            <a:r>
              <a:rPr lang="en-GB" sz="2400" b="1" i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FPR &lt;24 hrs 0.5%. FPR &gt;24 hrs 0.05%</a:t>
            </a:r>
            <a:r>
              <a:rPr lang="en-GB" sz="24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) </a:t>
            </a:r>
            <a:r>
              <a:rPr lang="en-GB" sz="24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10 fold difference</a:t>
            </a:r>
          </a:p>
          <a:p>
            <a:pPr>
              <a:buFontTx/>
              <a:buNone/>
            </a:pPr>
            <a:endParaRPr lang="en-GB" sz="12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r>
              <a:rPr lang="en-GB" sz="24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Overall sensitivity 76.5% (95% CI 67.7% - 83.5%)</a:t>
            </a:r>
          </a:p>
          <a:p>
            <a:pPr>
              <a:buFontTx/>
              <a:buNone/>
            </a:pPr>
            <a:r>
              <a:rPr lang="en-GB" sz="2400" b="1" i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no difference between pre/post and post ductal testing</a:t>
            </a:r>
          </a:p>
          <a:p>
            <a:pPr>
              <a:buFontTx/>
              <a:buNone/>
            </a:pPr>
            <a:endParaRPr lang="en-GB" sz="24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endParaRPr lang="en-GB" sz="14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GB" sz="2400" dirty="0"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GB" sz="2400" b="1" dirty="0"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400" b="1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400" b="1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4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867" name="Picture 4"/>
          <p:cNvSpPr>
            <a:spLocks noChangeAspect="1" noChangeArrowheads="1"/>
          </p:cNvSpPr>
          <p:nvPr/>
        </p:nvSpPr>
        <p:spPr bwMode="auto">
          <a:xfrm>
            <a:off x="468313" y="1341438"/>
            <a:ext cx="8280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8" descr="logo_lanc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49323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867400" y="476250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May 2012</a:t>
            </a:r>
          </a:p>
        </p:txBody>
      </p:sp>
      <p:sp>
        <p:nvSpPr>
          <p:cNvPr id="36870" name="Picture 4"/>
          <p:cNvSpPr>
            <a:spLocks noChangeAspect="1" noChangeArrowheads="1"/>
          </p:cNvSpPr>
          <p:nvPr/>
        </p:nvSpPr>
        <p:spPr bwMode="auto">
          <a:xfrm>
            <a:off x="533400" y="1371600"/>
            <a:ext cx="8280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6" descr="S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944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489903" y="5733256"/>
            <a:ext cx="6458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	21 </a:t>
            </a:r>
            <a:r>
              <a:rPr lang="en-US" b="1" dirty="0">
                <a:latin typeface="Calibri" panose="020F0502020204030204" pitchFamily="34" charset="0"/>
              </a:rPr>
              <a:t>studies; 457 202 patients studied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03" y="-696225"/>
            <a:ext cx="7639148" cy="49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293096"/>
            <a:ext cx="60293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67400" y="476250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 </a:t>
            </a:r>
            <a:r>
              <a:rPr lang="en-GB" b="1" dirty="0" smtClean="0">
                <a:latin typeface="Calibri"/>
              </a:rPr>
              <a:t>Jan 2018</a:t>
            </a:r>
            <a:endParaRPr lang="en-GB" b="1" dirty="0"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5638800"/>
            <a:ext cx="2743200" cy="8382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r>
              <a:rPr lang="en-GB" dirty="0" smtClean="0">
                <a:latin typeface="Calibri" panose="020F0502020204030204" pitchFamily="34" charset="0"/>
                <a:ea typeface="Calibri" pitchFamily="-65" charset="0"/>
                <a:cs typeface="Calibri" pitchFamily="-65" charset="0"/>
              </a:rPr>
              <a:t>Overall specificity 99.8% (99.6% -99.9%)</a:t>
            </a:r>
          </a:p>
          <a:p>
            <a:pPr>
              <a:buFontTx/>
              <a:buNone/>
            </a:pPr>
            <a:r>
              <a:rPr lang="en-GB" dirty="0" smtClean="0">
                <a:latin typeface="Calibri" panose="020F0502020204030204" pitchFamily="34" charset="0"/>
                <a:ea typeface="Calibri" pitchFamily="-65" charset="0"/>
                <a:cs typeface="Calibri" pitchFamily="-65" charset="0"/>
              </a:rPr>
              <a:t>False positive rate 0.23% (0.12 – 0.44)</a:t>
            </a:r>
          </a:p>
          <a:p>
            <a:pPr>
              <a:buFontTx/>
              <a:buNone/>
            </a:pPr>
            <a:r>
              <a:rPr lang="en-GB" b="1" i="1" dirty="0" smtClean="0">
                <a:latin typeface="Calibri" panose="020F0502020204030204" pitchFamily="34" charset="0"/>
                <a:ea typeface="Calibri" pitchFamily="-65" charset="0"/>
                <a:cs typeface="Calibri" pitchFamily="-65" charset="0"/>
              </a:rPr>
              <a:t>(FPR &lt;24 </a:t>
            </a:r>
            <a:r>
              <a:rPr lang="en-GB" b="1" i="1" dirty="0" err="1" smtClean="0">
                <a:latin typeface="Calibri" panose="020F0502020204030204" pitchFamily="34" charset="0"/>
                <a:ea typeface="Calibri" pitchFamily="-65" charset="0"/>
                <a:cs typeface="Calibri" pitchFamily="-65" charset="0"/>
              </a:rPr>
              <a:t>hrs</a:t>
            </a:r>
            <a:r>
              <a:rPr lang="en-GB" b="1" i="1" dirty="0" smtClean="0">
                <a:latin typeface="Calibri" panose="020F0502020204030204" pitchFamily="34" charset="0"/>
                <a:ea typeface="Calibri" pitchFamily="-65" charset="0"/>
                <a:cs typeface="Calibri" pitchFamily="-65" charset="0"/>
              </a:rPr>
              <a:t> 0.47%. FPR &gt;24 hrs 0.11%)</a:t>
            </a:r>
          </a:p>
          <a:p>
            <a:pPr>
              <a:buFontTx/>
              <a:buNone/>
            </a:pPr>
            <a:endParaRPr lang="en-GB" sz="1000" b="1" i="1" dirty="0" smtClean="0">
              <a:latin typeface="Calibri" panose="020F0502020204030204" pitchFamily="34" charset="0"/>
              <a:ea typeface="Calibri" pitchFamily="-65" charset="0"/>
              <a:cs typeface="Calibri" pitchFamily="-65" charset="0"/>
            </a:endParaRPr>
          </a:p>
          <a:p>
            <a:pPr>
              <a:buNone/>
            </a:pPr>
            <a:r>
              <a:rPr lang="en-GB" dirty="0" smtClean="0">
                <a:latin typeface="Calibri" panose="020F0502020204030204" pitchFamily="34" charset="0"/>
                <a:ea typeface="Calibri" pitchFamily="-65" charset="0"/>
                <a:cs typeface="Calibri" pitchFamily="-65" charset="0"/>
              </a:rPr>
              <a:t>Overall sensitivity 78.5% (95% CI 71.2 - 83.7)</a:t>
            </a:r>
          </a:p>
          <a:p>
            <a:pPr>
              <a:buNone/>
            </a:pPr>
            <a:endParaRPr lang="en-GB" sz="1600" dirty="0" smtClean="0">
              <a:latin typeface="Calibri" panose="020F0502020204030204" pitchFamily="34" charset="0"/>
              <a:ea typeface="Calibri" pitchFamily="-65" charset="0"/>
              <a:cs typeface="Calibri" pitchFamily="-65" charset="0"/>
            </a:endParaRPr>
          </a:p>
          <a:p>
            <a:pPr>
              <a:buNone/>
            </a:pPr>
            <a:r>
              <a:rPr lang="en-US" b="1" i="1" dirty="0" smtClean="0">
                <a:latin typeface="Calibri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No difference in sensitivity between post ductal </a:t>
            </a:r>
          </a:p>
          <a:p>
            <a:pPr>
              <a:buNone/>
            </a:pPr>
            <a:r>
              <a:rPr lang="en-US" b="1" i="1" dirty="0" smtClean="0">
                <a:latin typeface="Calibri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only and pre/post ductal testing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200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79522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/>
              </a:rPr>
              <a:t>So…</a:t>
            </a:r>
          </a:p>
          <a:p>
            <a:endParaRPr lang="en-US" sz="4000" b="1" dirty="0" smtClean="0">
              <a:latin typeface="Calibri"/>
            </a:endParaRPr>
          </a:p>
          <a:p>
            <a:r>
              <a:rPr lang="en-US" sz="4000" b="1" dirty="0" smtClean="0">
                <a:latin typeface="Calibri"/>
              </a:rPr>
              <a:t>Surely it’s better to screen using </a:t>
            </a:r>
          </a:p>
          <a:p>
            <a:r>
              <a:rPr lang="en-US" sz="4000" b="1" dirty="0" smtClean="0">
                <a:latin typeface="Calibri"/>
              </a:rPr>
              <a:t>post-ductal saturations only (quicker </a:t>
            </a:r>
          </a:p>
          <a:p>
            <a:r>
              <a:rPr lang="en-US" sz="4000" b="1" dirty="0" smtClean="0">
                <a:latin typeface="Calibri"/>
              </a:rPr>
              <a:t>and easier) … and after 24 hours </a:t>
            </a:r>
          </a:p>
          <a:p>
            <a:r>
              <a:rPr lang="en-US" sz="4000" b="1" dirty="0" smtClean="0">
                <a:latin typeface="Calibri"/>
              </a:rPr>
              <a:t>(much lower false positive rate) ??</a:t>
            </a:r>
            <a:endParaRPr lang="en-US" sz="4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07496" y="838200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032" y="3124200"/>
            <a:ext cx="8712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Calibri" panose="020F0502020204030204" pitchFamily="34" charset="0"/>
            </a:endParaRPr>
          </a:p>
          <a:p>
            <a:endParaRPr lang="en-GB" b="1" dirty="0" smtClean="0">
              <a:latin typeface="Calibri" panose="020F0502020204030204" pitchFamily="34" charset="0"/>
            </a:endParaRPr>
          </a:p>
          <a:p>
            <a:r>
              <a:rPr lang="en-GB" sz="3200" b="1" dirty="0" smtClean="0">
                <a:latin typeface="Calibri" panose="020F0502020204030204" pitchFamily="34" charset="0"/>
              </a:rPr>
              <a:t>Both studies used pre/post ductal saturations</a:t>
            </a:r>
          </a:p>
          <a:p>
            <a:endParaRPr lang="en-GB" sz="3200" b="1" dirty="0" smtClean="0">
              <a:latin typeface="Calibri" panose="020F0502020204030204" pitchFamily="34" charset="0"/>
            </a:endParaRPr>
          </a:p>
          <a:p>
            <a:endParaRPr lang="en-GB" sz="3200" b="1" dirty="0" smtClean="0">
              <a:latin typeface="Calibri" panose="020F0502020204030204" pitchFamily="34" charset="0"/>
            </a:endParaRPr>
          </a:p>
          <a:p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203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914400" y="1295400"/>
            <a:ext cx="184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462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Further disclosure</a:t>
            </a:r>
            <a:endParaRPr lang="en-US" sz="3600" b="1" dirty="0"/>
          </a:p>
        </p:txBody>
      </p:sp>
      <p:pic>
        <p:nvPicPr>
          <p:cNvPr id="4" name="Picture 3" descr="Nerd_with_Glasses_Emoji_2a8485bc-f136-4156-9af6-297d8522d8d1_gran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0"/>
            <a:ext cx="37338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486400"/>
            <a:ext cx="3064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Calibri"/>
              </a:rPr>
              <a:t>PulseOx</a:t>
            </a:r>
            <a:r>
              <a:rPr lang="en-US" sz="4000" b="1" dirty="0" smtClean="0">
                <a:latin typeface="Calibri"/>
              </a:rPr>
              <a:t> Nerd</a:t>
            </a:r>
            <a:endParaRPr lang="en-US" sz="4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7984" y="144487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63691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Both studies used pre/post ductal saturations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57014"/>
            <a:ext cx="358861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Granelli</a:t>
            </a:r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Both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&lt;95%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>
                <a:latin typeface="Calibri" panose="020F0502020204030204" pitchFamily="34" charset="0"/>
              </a:rPr>
              <a:t>&gt;3</a:t>
            </a:r>
            <a:r>
              <a:rPr lang="en-GB" b="1" dirty="0" smtClean="0">
                <a:latin typeface="Calibri" panose="020F0502020204030204" pitchFamily="34" charset="0"/>
              </a:rPr>
              <a:t>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2 repeat tests for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borderline results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after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38 hours</a:t>
            </a:r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4231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Ewer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Either</a:t>
            </a:r>
            <a:r>
              <a:rPr lang="en-GB" dirty="0" smtClean="0">
                <a:latin typeface="Calibri" panose="020F0502020204030204" pitchFamily="34" charset="0"/>
              </a:rPr>
              <a:t> &lt;95</a:t>
            </a:r>
            <a:r>
              <a:rPr lang="en-GB" dirty="0">
                <a:latin typeface="Calibri" panose="020F0502020204030204" pitchFamily="34" charset="0"/>
              </a:rPr>
              <a:t>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 smtClean="0">
                <a:latin typeface="Calibri" panose="020F0502020204030204" pitchFamily="34" charset="0"/>
              </a:rPr>
              <a:t>&gt;2%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Clinical </a:t>
            </a:r>
            <a:r>
              <a:rPr lang="en-GB" dirty="0" err="1" smtClean="0">
                <a:latin typeface="Calibri" panose="020F0502020204030204" pitchFamily="34" charset="0"/>
              </a:rPr>
              <a:t>assmt</a:t>
            </a:r>
            <a:r>
              <a:rPr lang="en-GB" dirty="0" smtClean="0">
                <a:latin typeface="Calibri" panose="020F0502020204030204" pitchFamily="34" charset="0"/>
              </a:rPr>
              <a:t> then 1 repeat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test </a:t>
            </a:r>
            <a:r>
              <a:rPr lang="en-GB" dirty="0">
                <a:latin typeface="Calibri" panose="020F0502020204030204" pitchFamily="34" charset="0"/>
              </a:rPr>
              <a:t>for</a:t>
            </a:r>
            <a:r>
              <a:rPr lang="en-GB" dirty="0" smtClean="0">
                <a:latin typeface="Calibri" panose="020F0502020204030204" pitchFamily="34" charset="0"/>
              </a:rPr>
              <a:t> borderline </a:t>
            </a:r>
            <a:r>
              <a:rPr lang="en-GB" dirty="0">
                <a:latin typeface="Calibri" panose="020F0502020204030204" pitchFamily="34" charset="0"/>
              </a:rPr>
              <a:t>results</a:t>
            </a:r>
          </a:p>
          <a:p>
            <a:endParaRPr lang="en-GB" sz="1400" b="1" dirty="0" smtClean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before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12 </a:t>
            </a:r>
            <a:r>
              <a:rPr lang="en-GB" b="1" dirty="0">
                <a:latin typeface="Calibri" panose="020F0502020204030204" pitchFamily="34" charset="0"/>
              </a:rPr>
              <a:t>hours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609600" y="3733800"/>
            <a:ext cx="1066800" cy="609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3000" y="3733800"/>
            <a:ext cx="1066800" cy="609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7984" y="144487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63691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Both studies used pre/post ductal saturations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57014"/>
            <a:ext cx="358861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Granelli</a:t>
            </a:r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Both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&lt;95%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>
                <a:latin typeface="Calibri" panose="020F0502020204030204" pitchFamily="34" charset="0"/>
              </a:rPr>
              <a:t>&gt;3</a:t>
            </a:r>
            <a:r>
              <a:rPr lang="en-GB" b="1" dirty="0" smtClean="0">
                <a:latin typeface="Calibri" panose="020F0502020204030204" pitchFamily="34" charset="0"/>
              </a:rPr>
              <a:t>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2 repeat tests for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borderline results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after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38 hours</a:t>
            </a:r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4231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Ewer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Either</a:t>
            </a:r>
            <a:r>
              <a:rPr lang="en-GB" dirty="0" smtClean="0">
                <a:latin typeface="Calibri" panose="020F0502020204030204" pitchFamily="34" charset="0"/>
              </a:rPr>
              <a:t> &lt;95</a:t>
            </a:r>
            <a:r>
              <a:rPr lang="en-GB" dirty="0">
                <a:latin typeface="Calibri" panose="020F0502020204030204" pitchFamily="34" charset="0"/>
              </a:rPr>
              <a:t>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 smtClean="0">
                <a:latin typeface="Calibri" panose="020F0502020204030204" pitchFamily="34" charset="0"/>
              </a:rPr>
              <a:t>&gt;2%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Clinical </a:t>
            </a:r>
            <a:r>
              <a:rPr lang="en-GB" dirty="0" err="1" smtClean="0">
                <a:latin typeface="Calibri" panose="020F0502020204030204" pitchFamily="34" charset="0"/>
              </a:rPr>
              <a:t>assmt</a:t>
            </a:r>
            <a:r>
              <a:rPr lang="en-GB" dirty="0" smtClean="0">
                <a:latin typeface="Calibri" panose="020F0502020204030204" pitchFamily="34" charset="0"/>
              </a:rPr>
              <a:t> then 1 repeat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test </a:t>
            </a:r>
            <a:r>
              <a:rPr lang="en-GB" dirty="0">
                <a:latin typeface="Calibri" panose="020F0502020204030204" pitchFamily="34" charset="0"/>
              </a:rPr>
              <a:t>for</a:t>
            </a:r>
            <a:r>
              <a:rPr lang="en-GB" dirty="0" smtClean="0">
                <a:latin typeface="Calibri" panose="020F0502020204030204" pitchFamily="34" charset="0"/>
              </a:rPr>
              <a:t> borderline </a:t>
            </a:r>
            <a:r>
              <a:rPr lang="en-GB" dirty="0">
                <a:latin typeface="Calibri" panose="020F0502020204030204" pitchFamily="34" charset="0"/>
              </a:rPr>
              <a:t>results</a:t>
            </a:r>
          </a:p>
          <a:p>
            <a:endParaRPr lang="en-GB" sz="1400" b="1" dirty="0" smtClean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before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12 </a:t>
            </a:r>
            <a:r>
              <a:rPr lang="en-GB" b="1" dirty="0">
                <a:latin typeface="Calibri" panose="020F0502020204030204" pitchFamily="34" charset="0"/>
              </a:rPr>
              <a:t>hours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438400" y="4114800"/>
            <a:ext cx="1066800" cy="609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4191000"/>
            <a:ext cx="1066800" cy="609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7984" y="144487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63691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Both studies used pre/post ductal saturations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57014"/>
            <a:ext cx="358861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Granelli</a:t>
            </a:r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Both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&lt;95%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>
                <a:latin typeface="Calibri" panose="020F0502020204030204" pitchFamily="34" charset="0"/>
              </a:rPr>
              <a:t>&gt;3</a:t>
            </a:r>
            <a:r>
              <a:rPr lang="en-GB" b="1" dirty="0" smtClean="0">
                <a:latin typeface="Calibri" panose="020F0502020204030204" pitchFamily="34" charset="0"/>
              </a:rPr>
              <a:t>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2 repeat tests for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borderline results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after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38 hours</a:t>
            </a:r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4231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Ewer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Either</a:t>
            </a:r>
            <a:r>
              <a:rPr lang="en-GB" dirty="0" smtClean="0">
                <a:latin typeface="Calibri" panose="020F0502020204030204" pitchFamily="34" charset="0"/>
              </a:rPr>
              <a:t> &lt;95</a:t>
            </a:r>
            <a:r>
              <a:rPr lang="en-GB" dirty="0">
                <a:latin typeface="Calibri" panose="020F0502020204030204" pitchFamily="34" charset="0"/>
              </a:rPr>
              <a:t>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 smtClean="0">
                <a:latin typeface="Calibri" panose="020F0502020204030204" pitchFamily="34" charset="0"/>
              </a:rPr>
              <a:t>&gt;2%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Clinical </a:t>
            </a:r>
            <a:r>
              <a:rPr lang="en-GB" dirty="0" err="1" smtClean="0">
                <a:latin typeface="Calibri" panose="020F0502020204030204" pitchFamily="34" charset="0"/>
              </a:rPr>
              <a:t>assmt</a:t>
            </a:r>
            <a:r>
              <a:rPr lang="en-GB" dirty="0" smtClean="0">
                <a:latin typeface="Calibri" panose="020F0502020204030204" pitchFamily="34" charset="0"/>
              </a:rPr>
              <a:t> then 1 repeat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test </a:t>
            </a:r>
            <a:r>
              <a:rPr lang="en-GB" dirty="0">
                <a:latin typeface="Calibri" panose="020F0502020204030204" pitchFamily="34" charset="0"/>
              </a:rPr>
              <a:t>for</a:t>
            </a:r>
            <a:r>
              <a:rPr lang="en-GB" dirty="0" smtClean="0">
                <a:latin typeface="Calibri" panose="020F0502020204030204" pitchFamily="34" charset="0"/>
              </a:rPr>
              <a:t> borderline </a:t>
            </a:r>
            <a:r>
              <a:rPr lang="en-GB" dirty="0">
                <a:latin typeface="Calibri" panose="020F0502020204030204" pitchFamily="34" charset="0"/>
              </a:rPr>
              <a:t>results</a:t>
            </a:r>
          </a:p>
          <a:p>
            <a:endParaRPr lang="en-GB" sz="1400" b="1" dirty="0" smtClean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before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12 </a:t>
            </a:r>
            <a:r>
              <a:rPr lang="en-GB" b="1" dirty="0">
                <a:latin typeface="Calibri" panose="020F0502020204030204" pitchFamily="34" charset="0"/>
              </a:rPr>
              <a:t>hours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800600" y="4572000"/>
            <a:ext cx="2514600" cy="609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7984" y="144487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63691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Both studies used pre/post ductal saturations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57014"/>
            <a:ext cx="358861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Granelli</a:t>
            </a:r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Both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&lt;95%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>
                <a:latin typeface="Calibri" panose="020F0502020204030204" pitchFamily="34" charset="0"/>
              </a:rPr>
              <a:t>&gt;3</a:t>
            </a:r>
            <a:r>
              <a:rPr lang="en-GB" b="1" dirty="0" smtClean="0">
                <a:latin typeface="Calibri" panose="020F0502020204030204" pitchFamily="34" charset="0"/>
              </a:rPr>
              <a:t>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2 repeat tests for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borderline results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after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38 hours</a:t>
            </a:r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4231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Ewer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Either</a:t>
            </a:r>
            <a:r>
              <a:rPr lang="en-GB" dirty="0" smtClean="0">
                <a:latin typeface="Calibri" panose="020F0502020204030204" pitchFamily="34" charset="0"/>
              </a:rPr>
              <a:t> &lt;95</a:t>
            </a:r>
            <a:r>
              <a:rPr lang="en-GB" dirty="0">
                <a:latin typeface="Calibri" panose="020F0502020204030204" pitchFamily="34" charset="0"/>
              </a:rPr>
              <a:t>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 smtClean="0">
                <a:latin typeface="Calibri" panose="020F0502020204030204" pitchFamily="34" charset="0"/>
              </a:rPr>
              <a:t>&gt;2%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Clinical </a:t>
            </a:r>
            <a:r>
              <a:rPr lang="en-GB" dirty="0" err="1" smtClean="0">
                <a:latin typeface="Calibri" panose="020F0502020204030204" pitchFamily="34" charset="0"/>
              </a:rPr>
              <a:t>assmt</a:t>
            </a:r>
            <a:r>
              <a:rPr lang="en-GB" dirty="0" smtClean="0">
                <a:latin typeface="Calibri" panose="020F0502020204030204" pitchFamily="34" charset="0"/>
              </a:rPr>
              <a:t> then 1 repeat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test </a:t>
            </a:r>
            <a:r>
              <a:rPr lang="en-GB" dirty="0">
                <a:latin typeface="Calibri" panose="020F0502020204030204" pitchFamily="34" charset="0"/>
              </a:rPr>
              <a:t>for</a:t>
            </a:r>
            <a:r>
              <a:rPr lang="en-GB" dirty="0" smtClean="0">
                <a:latin typeface="Calibri" panose="020F0502020204030204" pitchFamily="34" charset="0"/>
              </a:rPr>
              <a:t> borderline </a:t>
            </a:r>
            <a:r>
              <a:rPr lang="en-GB" dirty="0">
                <a:latin typeface="Calibri" panose="020F0502020204030204" pitchFamily="34" charset="0"/>
              </a:rPr>
              <a:t>results</a:t>
            </a:r>
          </a:p>
          <a:p>
            <a:endParaRPr lang="en-GB" sz="1400" b="1" dirty="0" smtClean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before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12 </a:t>
            </a:r>
            <a:r>
              <a:rPr lang="en-GB" b="1" dirty="0">
                <a:latin typeface="Calibri" panose="020F0502020204030204" pitchFamily="34" charset="0"/>
              </a:rPr>
              <a:t>hours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685800" y="4648200"/>
            <a:ext cx="1524000" cy="533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572000"/>
            <a:ext cx="1524000" cy="533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7984" y="144487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63691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Both studies used pre/post ductal saturations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57014"/>
            <a:ext cx="358861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Granelli</a:t>
            </a:r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Both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&lt;95%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>
                <a:latin typeface="Calibri" panose="020F0502020204030204" pitchFamily="34" charset="0"/>
              </a:rPr>
              <a:t>&gt;3</a:t>
            </a:r>
            <a:r>
              <a:rPr lang="en-GB" b="1" dirty="0" smtClean="0">
                <a:latin typeface="Calibri" panose="020F0502020204030204" pitchFamily="34" charset="0"/>
              </a:rPr>
              <a:t>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2 repeat tests for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borderline results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after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38 hours</a:t>
            </a:r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4231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Ewer</a:t>
            </a:r>
          </a:p>
          <a:p>
            <a:r>
              <a:rPr lang="en-GB" b="1" i="1" dirty="0" smtClean="0">
                <a:latin typeface="Calibri" panose="020F0502020204030204" pitchFamily="34" charset="0"/>
              </a:rPr>
              <a:t>Either</a:t>
            </a:r>
            <a:r>
              <a:rPr lang="en-GB" dirty="0" smtClean="0">
                <a:latin typeface="Calibri" panose="020F0502020204030204" pitchFamily="34" charset="0"/>
              </a:rPr>
              <a:t> &lt;95</a:t>
            </a:r>
            <a:r>
              <a:rPr lang="en-GB" dirty="0">
                <a:latin typeface="Calibri" panose="020F0502020204030204" pitchFamily="34" charset="0"/>
              </a:rPr>
              <a:t>% or 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pre/post </a:t>
            </a:r>
            <a:r>
              <a:rPr lang="en-GB" dirty="0">
                <a:latin typeface="Calibri" panose="020F0502020204030204" pitchFamily="34" charset="0"/>
              </a:rPr>
              <a:t>diff </a:t>
            </a:r>
            <a:r>
              <a:rPr lang="en-GB" b="1" dirty="0" smtClean="0">
                <a:latin typeface="Calibri" panose="020F0502020204030204" pitchFamily="34" charset="0"/>
              </a:rPr>
              <a:t>&gt;2%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Clinical </a:t>
            </a:r>
            <a:r>
              <a:rPr lang="en-GB" dirty="0" err="1" smtClean="0">
                <a:latin typeface="Calibri" panose="020F0502020204030204" pitchFamily="34" charset="0"/>
              </a:rPr>
              <a:t>assmt</a:t>
            </a:r>
            <a:r>
              <a:rPr lang="en-GB" dirty="0" smtClean="0">
                <a:latin typeface="Calibri" panose="020F0502020204030204" pitchFamily="34" charset="0"/>
              </a:rPr>
              <a:t> then 1 repeat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test </a:t>
            </a:r>
            <a:r>
              <a:rPr lang="en-GB" dirty="0">
                <a:latin typeface="Calibri" panose="020F0502020204030204" pitchFamily="34" charset="0"/>
              </a:rPr>
              <a:t>for</a:t>
            </a:r>
            <a:r>
              <a:rPr lang="en-GB" dirty="0" smtClean="0">
                <a:latin typeface="Calibri" panose="020F0502020204030204" pitchFamily="34" charset="0"/>
              </a:rPr>
              <a:t> borderline </a:t>
            </a:r>
            <a:r>
              <a:rPr lang="en-GB" dirty="0">
                <a:latin typeface="Calibri" panose="020F0502020204030204" pitchFamily="34" charset="0"/>
              </a:rPr>
              <a:t>results</a:t>
            </a:r>
          </a:p>
          <a:p>
            <a:endParaRPr lang="en-GB" sz="1400" b="1" dirty="0" smtClean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Screened </a:t>
            </a:r>
            <a:r>
              <a:rPr lang="en-GB" b="1" i="1" dirty="0" smtClean="0">
                <a:latin typeface="Calibri" panose="020F0502020204030204" pitchFamily="34" charset="0"/>
              </a:rPr>
              <a:t>before</a:t>
            </a:r>
            <a:r>
              <a:rPr lang="en-GB" dirty="0" smtClean="0">
                <a:latin typeface="Calibri" panose="020F0502020204030204" pitchFamily="34" charset="0"/>
              </a:rPr>
              <a:t> 24hours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Median age – </a:t>
            </a:r>
            <a:r>
              <a:rPr lang="en-GB" b="1" dirty="0" smtClean="0">
                <a:latin typeface="Calibri" panose="020F0502020204030204" pitchFamily="34" charset="0"/>
              </a:rPr>
              <a:t>12 </a:t>
            </a:r>
            <a:r>
              <a:rPr lang="en-GB" b="1" dirty="0">
                <a:latin typeface="Calibri" panose="020F0502020204030204" pitchFamily="34" charset="0"/>
              </a:rPr>
              <a:t>hours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1981200" y="5715000"/>
            <a:ext cx="2438400" cy="533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5715000"/>
            <a:ext cx="2590800" cy="5334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4355976" cy="46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7984" y="144487"/>
            <a:ext cx="4536504" cy="488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032" y="3124200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Calibri" panose="020F0502020204030204" pitchFamily="34" charset="0"/>
            </a:endParaRPr>
          </a:p>
          <a:p>
            <a:endParaRPr lang="en-GB" sz="3200" b="1" dirty="0" smtClean="0">
              <a:latin typeface="Calibri" panose="020F0502020204030204" pitchFamily="34" charset="0"/>
            </a:endParaRPr>
          </a:p>
          <a:p>
            <a:r>
              <a:rPr lang="en-GB" sz="3200" b="1" dirty="0" err="1" smtClean="0">
                <a:latin typeface="Calibri" panose="020F0502020204030204" pitchFamily="34" charset="0"/>
              </a:rPr>
              <a:t>Granelli</a:t>
            </a:r>
            <a:r>
              <a:rPr lang="en-GB" sz="3200" b="1" dirty="0" smtClean="0">
                <a:latin typeface="Calibri" panose="020F0502020204030204" pitchFamily="34" charset="0"/>
              </a:rPr>
              <a:t> 	- sensitivity 62%, FP rate 0.17</a:t>
            </a:r>
            <a:r>
              <a:rPr lang="en-GB" sz="3200" b="1" dirty="0" smtClean="0">
                <a:latin typeface="Calibri" panose="020F0502020204030204" pitchFamily="34" charset="0"/>
              </a:rPr>
              <a:t>%   </a:t>
            </a:r>
            <a:endParaRPr lang="en-GB" sz="5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3200" b="1" dirty="0" smtClean="0">
              <a:latin typeface="Calibri" panose="020F0502020204030204" pitchFamily="34" charset="0"/>
            </a:endParaRPr>
          </a:p>
          <a:p>
            <a:r>
              <a:rPr lang="en-GB" sz="3200" b="1" dirty="0" smtClean="0">
                <a:latin typeface="Calibri" panose="020F0502020204030204" pitchFamily="34" charset="0"/>
              </a:rPr>
              <a:t>Ewer		- sensitivity 75%, FP rate 0.8%</a:t>
            </a:r>
          </a:p>
          <a:p>
            <a:endParaRPr lang="en-GB" sz="3200" b="1" dirty="0" smtClean="0">
              <a:latin typeface="Calibri" panose="020F0502020204030204" pitchFamily="34" charset="0"/>
            </a:endParaRPr>
          </a:p>
          <a:p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565" y="3257014"/>
            <a:ext cx="203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1584176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3810000"/>
            <a:ext cx="770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6800"/>
            <a:ext cx="431800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/>
              </a:rPr>
              <a:t>US PO screening algorithm</a:t>
            </a:r>
            <a:endParaRPr lang="en-US" sz="36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1838313" y="304800"/>
            <a:ext cx="5400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/>
              <a:t>What is the best </a:t>
            </a:r>
            <a:r>
              <a:rPr lang="en-US" sz="4000" b="1" dirty="0" smtClean="0"/>
              <a:t>PO </a:t>
            </a:r>
          </a:p>
          <a:p>
            <a:r>
              <a:rPr lang="en-US" sz="4000" b="1" dirty="0" smtClean="0"/>
              <a:t>screening algorithm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50179" name="Picture 2" descr="pulse ox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0"/>
            <a:ext cx="42370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Screening</a:t>
            </a:r>
            <a:r>
              <a:rPr lang="en-US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algorithms</a:t>
            </a:r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sz="2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8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Pre and post or post ductal only?</a:t>
            </a:r>
          </a:p>
          <a:p>
            <a:endParaRPr lang="en-US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Early or late screening?</a:t>
            </a:r>
          </a:p>
          <a:p>
            <a:endParaRPr lang="en-US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Most sensitive thresholds for screening algorithm?</a:t>
            </a:r>
          </a:p>
          <a:p>
            <a:endParaRPr lang="en-US" sz="28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pitchFamily="-65" charset="0"/>
                <a:ea typeface="Calibri" pitchFamily="-65" charset="0"/>
                <a:cs typeface="Calibri" pitchFamily="-65" charset="0"/>
              </a:rPr>
              <a:t>Pre and post-ductal vs Post-ductal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/>
          <a:lstStyle/>
          <a:p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No difference in sensitivity in meta-analysis</a:t>
            </a:r>
          </a:p>
          <a:p>
            <a:endParaRPr lang="en-US" sz="14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Pre/post consistently identifies CCHD which would have been missed by post-ductal only </a:t>
            </a:r>
          </a:p>
          <a:p>
            <a:pPr>
              <a:buFontTx/>
              <a:buNone/>
            </a:pPr>
            <a:r>
              <a:rPr lang="en-US" sz="10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</a:t>
            </a:r>
          </a:p>
          <a:p>
            <a:pPr>
              <a:buFontTx/>
              <a:buNone/>
            </a:pPr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</a:t>
            </a:r>
            <a:r>
              <a:rPr lang="en-US" sz="28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Granelli</a:t>
            </a:r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 	– 1 CCHD</a:t>
            </a:r>
          </a:p>
          <a:p>
            <a:pPr>
              <a:buFontTx/>
              <a:buNone/>
            </a:pPr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Ewer 		– 3 </a:t>
            </a:r>
            <a:r>
              <a:rPr lang="en-US" sz="28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CCHDs</a:t>
            </a:r>
            <a:endParaRPr lang="en-US" sz="2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endParaRPr lang="en-US" sz="2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endParaRPr lang="en-US" sz="10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Equivalent to 7 </a:t>
            </a:r>
            <a:r>
              <a:rPr lang="en-US" sz="28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CCHDs</a:t>
            </a:r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 per 100 000 </a:t>
            </a:r>
            <a:r>
              <a:rPr lang="en-US" sz="28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births</a:t>
            </a:r>
          </a:p>
          <a:p>
            <a:pPr>
              <a:buFontTx/>
              <a:buNone/>
            </a:pPr>
            <a:r>
              <a:rPr lang="en-US" sz="28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4M births in USA    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28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up to 280 </a:t>
            </a:r>
            <a:r>
              <a:rPr lang="en-US" sz="2800" dirty="0" err="1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CCHDs</a:t>
            </a:r>
            <a:r>
              <a:rPr lang="en-US" sz="28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missed</a:t>
            </a:r>
            <a:endParaRPr lang="en-US" sz="2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latin typeface="Calibri" pitchFamily="-110" charset="0"/>
                <a:ea typeface="Calibri" pitchFamily="-110" charset="0"/>
                <a:cs typeface="Calibri" pitchFamily="-110" charset="0"/>
              </a:rPr>
              <a:t>Overview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1600" dirty="0">
                <a:latin typeface="Calibri" pitchFamily="-110" charset="0"/>
                <a:ea typeface="Calibri" pitchFamily="-110" charset="0"/>
                <a:cs typeface="Calibri" pitchFamily="-110" charset="0"/>
              </a:rPr>
              <a:t> </a:t>
            </a:r>
          </a:p>
          <a:p>
            <a:pPr>
              <a:buFontTx/>
              <a:buNone/>
            </a:pPr>
            <a:r>
              <a:rPr lang="en-US" dirty="0" smtClean="0">
                <a:latin typeface="Calibri" pitchFamily="-110" charset="0"/>
                <a:ea typeface="Calibri" pitchFamily="-110" charset="0"/>
                <a:cs typeface="Calibri" pitchFamily="-110" charset="0"/>
              </a:rPr>
              <a:t>	</a:t>
            </a:r>
          </a:p>
          <a:p>
            <a:pPr>
              <a:buFontTx/>
              <a:buNone/>
            </a:pPr>
            <a:r>
              <a:rPr lang="en-US" b="1" dirty="0" smtClean="0">
                <a:latin typeface="Calibri" pitchFamily="-110" charset="0"/>
                <a:ea typeface="Calibri" pitchFamily="-110" charset="0"/>
                <a:cs typeface="Calibri" pitchFamily="-110" charset="0"/>
              </a:rPr>
              <a:t>	Decision making process for USA PO screening</a:t>
            </a:r>
            <a:endParaRPr lang="en-US" b="1" dirty="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None/>
            </a:pPr>
            <a:endParaRPr lang="en-US" b="1" dirty="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None/>
            </a:pPr>
            <a:r>
              <a:rPr lang="en-US" b="1" dirty="0">
                <a:latin typeface="Calibri" pitchFamily="-110" charset="0"/>
                <a:ea typeface="Calibri" pitchFamily="-110" charset="0"/>
                <a:cs typeface="Calibri" pitchFamily="-110" charset="0"/>
              </a:rPr>
              <a:t>	Current practices – algorithm </a:t>
            </a:r>
            <a:r>
              <a:rPr lang="en-US" b="1" dirty="0" smtClean="0">
                <a:latin typeface="Calibri" pitchFamily="-110" charset="0"/>
                <a:ea typeface="Calibri" pitchFamily="-110" charset="0"/>
                <a:cs typeface="Calibri" pitchFamily="-110" charset="0"/>
              </a:rPr>
              <a:t>variations</a:t>
            </a:r>
          </a:p>
          <a:p>
            <a:pPr>
              <a:buFontTx/>
              <a:buNone/>
            </a:pPr>
            <a:endParaRPr lang="en-US" b="1" dirty="0" smtClean="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None/>
            </a:pPr>
            <a:r>
              <a:rPr lang="en-US" b="1" dirty="0" smtClean="0">
                <a:latin typeface="Calibri" pitchFamily="-110" charset="0"/>
                <a:ea typeface="Calibri" pitchFamily="-110" charset="0"/>
                <a:cs typeface="Calibri" pitchFamily="-110" charset="0"/>
              </a:rPr>
              <a:t>	Future work	</a:t>
            </a:r>
            <a:endParaRPr lang="en-US" b="1" dirty="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None/>
            </a:pPr>
            <a:endParaRPr lang="en-US" b="1" dirty="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None/>
            </a:pPr>
            <a:r>
              <a:rPr lang="en-US" b="1" dirty="0">
                <a:latin typeface="Calibri" pitchFamily="-110" charset="0"/>
                <a:ea typeface="Calibri" pitchFamily="-110" charset="0"/>
                <a:cs typeface="Calibri" pitchFamily="-110" charset="0"/>
              </a:rPr>
              <a:t>	</a:t>
            </a:r>
            <a:endParaRPr lang="en-US" dirty="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None/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buFontTx/>
              <a:buNone/>
            </a:pPr>
            <a:endParaRPr lang="en-GB" sz="2000" dirty="0">
              <a:ea typeface="ＭＳ Ｐゴシック" pitchFamily="-110" charset="-128"/>
              <a:cs typeface="ＭＳ Ｐゴシック" pitchFamily="-110" charset="-128"/>
            </a:endParaRPr>
          </a:p>
          <a:p>
            <a:endParaRPr lang="en-GB" sz="1800" dirty="0"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08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76400" y="0"/>
            <a:ext cx="12469964" cy="6858000"/>
          </a:xfrm>
        </p:spPr>
      </p:pic>
      <p:sp>
        <p:nvSpPr>
          <p:cNvPr id="5" name="Oval 4"/>
          <p:cNvSpPr/>
          <p:nvPr/>
        </p:nvSpPr>
        <p:spPr>
          <a:xfrm>
            <a:off x="5334000" y="1676400"/>
            <a:ext cx="1981200" cy="2438400"/>
          </a:xfrm>
          <a:prstGeom prst="ellipse">
            <a:avLst/>
          </a:prstGeom>
          <a:noFill/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1905000"/>
            <a:ext cx="914400" cy="381000"/>
          </a:xfrm>
          <a:prstGeom prst="ellipse">
            <a:avLst/>
          </a:prstGeom>
          <a:noFill/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2819400"/>
            <a:ext cx="914400" cy="381000"/>
          </a:xfrm>
          <a:prstGeom prst="ellipse">
            <a:avLst/>
          </a:prstGeom>
          <a:noFill/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724400"/>
            <a:ext cx="541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TGA with </a:t>
            </a:r>
            <a:r>
              <a:rPr lang="en-US" sz="3200" dirty="0" err="1" smtClean="0">
                <a:solidFill>
                  <a:schemeClr val="bg1"/>
                </a:solidFill>
              </a:rPr>
              <a:t>hypoplastic</a:t>
            </a:r>
            <a:r>
              <a:rPr lang="en-US" sz="3200" dirty="0" smtClean="0">
                <a:solidFill>
                  <a:schemeClr val="bg1"/>
                </a:solidFill>
              </a:rPr>
              <a:t> arch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Calibri" pitchFamily="-1" charset="0"/>
                <a:ea typeface="Calibri" pitchFamily="-1" charset="0"/>
                <a:cs typeface="Calibri" pitchFamily="-1" charset="0"/>
              </a:rPr>
              <a:t>Pulse oximetry screening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>
                <a:latin typeface="Calibri" pitchFamily="-1" charset="0"/>
                <a:ea typeface="Calibri" pitchFamily="-1" charset="0"/>
                <a:cs typeface="Calibri" pitchFamily="-1" charset="0"/>
              </a:rPr>
              <a:t>Rationale</a:t>
            </a:r>
          </a:p>
          <a:p>
            <a:pPr>
              <a:buFontTx/>
              <a:buNone/>
            </a:pPr>
            <a:r>
              <a:rPr lang="en-GB" sz="1600" dirty="0"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	Hypoxaemia (low saturations) present in the majority of critical CHD (CCHD)</a:t>
            </a:r>
          </a:p>
          <a:p>
            <a:pPr>
              <a:buFontTx/>
              <a:buNone/>
            </a:pPr>
            <a:endParaRPr lang="en-US" sz="1200" dirty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	Frequently clinically undetectable	</a:t>
            </a:r>
          </a:p>
          <a:p>
            <a:pPr>
              <a:buFontTx/>
              <a:buNone/>
            </a:pPr>
            <a:endParaRPr lang="en-US" sz="1200" dirty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	Pulse oximetry may detect babies with CCHD early, before they </a:t>
            </a: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collapse</a:t>
            </a:r>
          </a:p>
          <a:p>
            <a:pPr>
              <a:buFontTx/>
              <a:buNone/>
            </a:pPr>
            <a:endParaRPr lang="en-US" sz="12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	Also detects other </a:t>
            </a:r>
            <a:r>
              <a:rPr lang="en-US" dirty="0" err="1" smtClean="0">
                <a:latin typeface="Calibri" pitchFamily="-1" charset="0"/>
                <a:ea typeface="Calibri" pitchFamily="-1" charset="0"/>
                <a:cs typeface="Calibri" pitchFamily="-1" charset="0"/>
              </a:rPr>
              <a:t>hypoxaemic</a:t>
            </a: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 conditions e.g. pneumonia, PPHN, sepsis</a:t>
            </a:r>
          </a:p>
          <a:p>
            <a:pPr>
              <a:buFontTx/>
              <a:buNone/>
            </a:pPr>
            <a:endParaRPr lang="en-US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	</a:t>
            </a: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sz="2000" dirty="0">
              <a:ea typeface="ＭＳ Ｐゴシック" pitchFamily="-1" charset="-128"/>
              <a:cs typeface="ＭＳ Ｐゴシック" pitchFamily="-1" charset="-128"/>
            </a:endParaRPr>
          </a:p>
          <a:p>
            <a:endParaRPr lang="en-GB" sz="1800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600200" y="4724400"/>
            <a:ext cx="40386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Calibri" pitchFamily="-1" charset="0"/>
                <a:ea typeface="Calibri" pitchFamily="-1" charset="0"/>
                <a:cs typeface="Calibri" pitchFamily="-1" charset="0"/>
              </a:rPr>
              <a:t>Pulse oximetry screening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>
                <a:latin typeface="Calibri" pitchFamily="-1" charset="0"/>
                <a:ea typeface="Calibri" pitchFamily="-1" charset="0"/>
                <a:cs typeface="Calibri" pitchFamily="-1" charset="0"/>
              </a:rPr>
              <a:t>Rationale</a:t>
            </a:r>
          </a:p>
          <a:p>
            <a:pPr>
              <a:buFontTx/>
              <a:buNone/>
            </a:pPr>
            <a:r>
              <a:rPr lang="en-GB" sz="1600" dirty="0"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	Hypoxaemia (low saturations) present in the majority of critical CHD (CCHD)</a:t>
            </a:r>
          </a:p>
          <a:p>
            <a:pPr>
              <a:buFontTx/>
              <a:buNone/>
            </a:pPr>
            <a:endParaRPr lang="en-US" sz="1200" dirty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	Frequently clinically undetectable	</a:t>
            </a:r>
          </a:p>
          <a:p>
            <a:pPr>
              <a:buFontTx/>
              <a:buNone/>
            </a:pPr>
            <a:endParaRPr lang="en-US" sz="1200" dirty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-1" charset="0"/>
                <a:ea typeface="Calibri" pitchFamily="-1" charset="0"/>
                <a:cs typeface="Calibri" pitchFamily="-1" charset="0"/>
              </a:rPr>
              <a:t>	Pulse oximetry may detect babies with CCHD early, before they </a:t>
            </a: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collapse</a:t>
            </a:r>
          </a:p>
          <a:p>
            <a:pPr>
              <a:buFontTx/>
              <a:buNone/>
            </a:pPr>
            <a:endParaRPr lang="en-US" sz="12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	Also detects other </a:t>
            </a:r>
            <a:r>
              <a:rPr lang="en-US" dirty="0" err="1" smtClean="0">
                <a:latin typeface="Calibri" pitchFamily="-1" charset="0"/>
                <a:ea typeface="Calibri" pitchFamily="-1" charset="0"/>
                <a:cs typeface="Calibri" pitchFamily="-1" charset="0"/>
              </a:rPr>
              <a:t>hypoxaemic</a:t>
            </a: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 conditions e.g. pneumonia, PPHN, sepsis</a:t>
            </a:r>
          </a:p>
          <a:p>
            <a:pPr>
              <a:buFontTx/>
              <a:buNone/>
            </a:pPr>
            <a:endParaRPr lang="en-US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	</a:t>
            </a: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sz="2000" dirty="0">
              <a:ea typeface="ＭＳ Ｐゴシック" pitchFamily="-1" charset="-128"/>
              <a:cs typeface="ＭＳ Ｐゴシック" pitchFamily="-1" charset="-128"/>
            </a:endParaRPr>
          </a:p>
          <a:p>
            <a:endParaRPr lang="en-GB" sz="1800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>
                <a:latin typeface="Calibri" pitchFamily="-65" charset="0"/>
                <a:ea typeface="Calibri" pitchFamily="-65" charset="0"/>
                <a:cs typeface="Calibri" pitchFamily="-65" charset="0"/>
              </a:rPr>
              <a:t>Early or late screening </a:t>
            </a:r>
            <a:br>
              <a:rPr lang="en-US" b="1">
                <a:latin typeface="Calibri" pitchFamily="-65" charset="0"/>
                <a:ea typeface="Calibri" pitchFamily="-65" charset="0"/>
                <a:cs typeface="Calibri" pitchFamily="-65" charset="0"/>
              </a:rPr>
            </a:br>
            <a:r>
              <a:rPr lang="en-US" b="1">
                <a:latin typeface="Calibri" pitchFamily="-65" charset="0"/>
                <a:ea typeface="Calibri" pitchFamily="-65" charset="0"/>
                <a:cs typeface="Calibri" pitchFamily="-65" charset="0"/>
              </a:rPr>
              <a:t>(&lt;24 or &gt;24hrs)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dirty="0">
                <a:latin typeface="Calibri" pitchFamily="-65" charset="0"/>
                <a:ea typeface="Calibri" pitchFamily="-65" charset="0"/>
                <a:cs typeface="Calibri" pitchFamily="-65" charset="0"/>
              </a:rPr>
              <a:t>Most babies have ‘normal’ </a:t>
            </a:r>
            <a:r>
              <a:rPr lang="en-US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sats</a:t>
            </a:r>
            <a:r>
              <a:rPr lang="en-US" dirty="0">
                <a:latin typeface="Calibri" pitchFamily="-65" charset="0"/>
                <a:ea typeface="Calibri" pitchFamily="-65" charset="0"/>
                <a:cs typeface="Calibri" pitchFamily="-65" charset="0"/>
              </a:rPr>
              <a:t> within 2 hr</a:t>
            </a:r>
          </a:p>
          <a:p>
            <a:endParaRPr lang="en-US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dirty="0">
                <a:latin typeface="Calibri" pitchFamily="-65" charset="0"/>
                <a:ea typeface="Calibri" pitchFamily="-65" charset="0"/>
                <a:cs typeface="Calibri" pitchFamily="-65" charset="0"/>
              </a:rPr>
              <a:t>FP lower if PO screening &gt;24 </a:t>
            </a:r>
            <a:r>
              <a:rPr lang="en-US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hr</a:t>
            </a:r>
          </a:p>
          <a:p>
            <a:endParaRPr lang="en-US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  <a:r>
              <a:rPr lang="en-US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(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0.05 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- 0.11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%) 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vs. 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(0.47 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- 0.5</a:t>
            </a:r>
            <a:r>
              <a:rPr lang="en-US" sz="4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%)</a:t>
            </a:r>
            <a:endParaRPr lang="en-US" sz="40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Calibri"/>
                <a:ea typeface="ＭＳ Ｐゴシック" pitchFamily="-93" charset="-128"/>
                <a:cs typeface="ＭＳ Ｐゴシック" pitchFamily="-93" charset="-128"/>
              </a:rPr>
              <a:t>False positives</a:t>
            </a:r>
            <a:endParaRPr lang="en-GB" b="1" dirty="0">
              <a:latin typeface="Calibri"/>
              <a:ea typeface="Times New Roman" pitchFamily="-93" charset="0"/>
              <a:cs typeface="Times New Roman" pitchFamily="-93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High false positive </a:t>
            </a:r>
            <a:r>
              <a:rPr lang="en-US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rate with </a:t>
            </a:r>
            <a:r>
              <a:rPr lang="en-US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PulseOx</a:t>
            </a:r>
            <a:r>
              <a:rPr lang="en-US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study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		- earlier screening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		- conservative threshold</a:t>
            </a:r>
          </a:p>
          <a:p>
            <a:pPr algn="just">
              <a:lnSpc>
                <a:spcPct val="90000"/>
              </a:lnSpc>
            </a:pPr>
            <a:endParaRPr lang="en-GB" sz="2800" dirty="0" smtClean="0">
              <a:latin typeface="Calibri"/>
              <a:ea typeface="ＭＳ Ｐゴシック" pitchFamily="-93" charset="-128"/>
              <a:cs typeface="ＭＳ Ｐゴシック" pitchFamily="-93" charset="-128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Granelli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* FP rate     0.17% </a:t>
            </a: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vs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0.8%  (</a:t>
            </a: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sens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62% </a:t>
            </a: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vs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75%)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	- screened later   38 </a:t>
            </a: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vs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12 hrs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However in </a:t>
            </a: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Granelli’s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study…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	28/57 CCHD presented before screening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	‘Collapse’ 	in 11/57 (19%) [incl. 6 in hospital]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				c.f. 1/26 (4%) in </a:t>
            </a:r>
            <a:r>
              <a:rPr lang="en-GB" sz="2800" dirty="0" err="1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PulseOx</a:t>
            </a:r>
            <a:r>
              <a:rPr lang="en-GB" sz="2800" dirty="0" smtClean="0">
                <a:latin typeface="Calibri"/>
                <a:ea typeface="ＭＳ Ｐゴシック" pitchFamily="-93" charset="-128"/>
                <a:cs typeface="ＭＳ Ｐゴシック" pitchFamily="-93" charset="-128"/>
              </a:rPr>
              <a:t> [0 in hospital</a:t>
            </a:r>
            <a:r>
              <a:rPr lang="en-GB" sz="2800" dirty="0" smtClean="0">
                <a:ea typeface="ＭＳ Ｐゴシック" pitchFamily="-93" charset="-128"/>
                <a:cs typeface="ＭＳ Ｐゴシック" pitchFamily="-93" charset="-128"/>
              </a:rPr>
              <a:t>]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953000" y="6273800"/>
            <a:ext cx="392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/>
              <a:t>*</a:t>
            </a:r>
            <a:r>
              <a:rPr lang="en-GB" sz="1800"/>
              <a:t>Granelli et al </a:t>
            </a:r>
            <a:r>
              <a:rPr lang="en-US" sz="1800"/>
              <a:t>BMJ 2009;338:A3037</a:t>
            </a:r>
          </a:p>
        </p:txBody>
      </p:sp>
      <p:pic>
        <p:nvPicPr>
          <p:cNvPr id="47110" name="Picture 6" descr="BMJ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300" y="4149725"/>
            <a:ext cx="1739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Calibri" pitchFamily="-65" charset="0"/>
                <a:ea typeface="Calibri" pitchFamily="-65" charset="0"/>
                <a:cs typeface="Calibri" pitchFamily="-65" charset="0"/>
              </a:rPr>
              <a:t>CCHD presenting before screening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GB" sz="36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lnSpc>
                <a:spcPct val="90000"/>
              </a:lnSpc>
            </a:pPr>
            <a:endParaRPr lang="en-GB" sz="36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Later </a:t>
            </a:r>
            <a:r>
              <a:rPr lang="en-GB" sz="3600" dirty="0">
                <a:latin typeface="Calibri" pitchFamily="-65" charset="0"/>
                <a:ea typeface="Calibri" pitchFamily="-65" charset="0"/>
                <a:cs typeface="Calibri" pitchFamily="-65" charset="0"/>
              </a:rPr>
              <a:t>screening studies report 50% of CCHD babies presented before screening</a:t>
            </a:r>
            <a:r>
              <a:rPr lang="en-GB" sz="3600" baseline="30000" dirty="0">
                <a:latin typeface="Calibri" pitchFamily="-65" charset="0"/>
                <a:ea typeface="Calibri" pitchFamily="-65" charset="0"/>
                <a:cs typeface="Calibri" pitchFamily="-65" charset="0"/>
              </a:rPr>
              <a:t>1,2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3600" baseline="30000" dirty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  <a:r>
              <a:rPr lang="en-GB" sz="3600" dirty="0">
                <a:latin typeface="Calibri" pitchFamily="-65" charset="0"/>
                <a:ea typeface="Calibri" pitchFamily="-65" charset="0"/>
                <a:cs typeface="Calibri" pitchFamily="-65" charset="0"/>
              </a:rPr>
              <a:t> 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Up </a:t>
            </a:r>
            <a:r>
              <a:rPr lang="en-GB" sz="3600" dirty="0">
                <a:latin typeface="Calibri" pitchFamily="-65" charset="0"/>
                <a:ea typeface="Calibri" pitchFamily="-65" charset="0"/>
                <a:cs typeface="Calibri" pitchFamily="-65" charset="0"/>
              </a:rPr>
              <a:t>to 10% present with collapse in hospital </a:t>
            </a:r>
            <a:r>
              <a:rPr lang="en-GB" sz="3600" baseline="30000" dirty="0">
                <a:latin typeface="Calibri" pitchFamily="-65" charset="0"/>
                <a:ea typeface="Calibri" pitchFamily="-65" charset="0"/>
                <a:cs typeface="Calibri" pitchFamily="-65" charset="0"/>
              </a:rPr>
              <a:t>1</a:t>
            </a:r>
            <a:endParaRPr lang="en-GB" sz="3600" baseline="300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GB" sz="1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r>
              <a:rPr lang="en-GB" sz="2800" b="1" dirty="0" err="1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Granelli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  <a:r>
              <a:rPr lang="en-GB" sz="2800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BMJ 2009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</a:p>
          <a:p>
            <a:pPr algn="r">
              <a:lnSpc>
                <a:spcPct val="90000"/>
              </a:lnSpc>
              <a:buFontTx/>
              <a:buAutoNum type="arabicPeriod"/>
            </a:pPr>
            <a:r>
              <a:rPr lang="en-GB" sz="2800" b="1" dirty="0" err="1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Riede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  <a:r>
              <a:rPr lang="en-GB" sz="2800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EJP 2010</a:t>
            </a:r>
            <a:endParaRPr lang="en-GB" sz="2800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endParaRPr lang="en-GB" sz="1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Calibri" pitchFamily="-65" charset="0"/>
                <a:ea typeface="Calibri" pitchFamily="-65" charset="0"/>
                <a:cs typeface="Calibri" pitchFamily="-65" charset="0"/>
              </a:rPr>
              <a:t>CCHD presenting before screening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</a:p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  <a:r>
              <a:rPr lang="en-US" sz="2400" dirty="0" smtClean="0">
                <a:latin typeface="Calibri"/>
              </a:rPr>
              <a:t>’The concept of </a:t>
            </a:r>
            <a:r>
              <a:rPr lang="en-US" sz="2400" b="1" dirty="0" smtClean="0">
                <a:latin typeface="Calibri"/>
              </a:rPr>
              <a:t>timely diagnosis</a:t>
            </a:r>
            <a:r>
              <a:rPr lang="en-US" sz="2400" dirty="0" smtClean="0">
                <a:latin typeface="Calibri"/>
              </a:rPr>
              <a:t>… defined as occurring in hospital and in time to prevent severe acidosis before the diagnosis is made. </a:t>
            </a:r>
          </a:p>
          <a:p>
            <a:pPr>
              <a:buNone/>
            </a:pPr>
            <a:r>
              <a:rPr lang="en-US" sz="2400" dirty="0" smtClean="0">
                <a:latin typeface="Calibri"/>
              </a:rPr>
              <a:t>	Thus patients discharged with duct dependent circulation without diagnosis and patients who collapsed in hospital without diagnosis would not be considered to have had a timely diagnosis. </a:t>
            </a:r>
          </a:p>
          <a:p>
            <a:pPr>
              <a:buNone/>
            </a:pPr>
            <a:r>
              <a:rPr lang="en-US" sz="2400" dirty="0" smtClean="0">
                <a:latin typeface="Calibri"/>
              </a:rPr>
              <a:t>	With these criteria, we found absence of timely diagnosis of duct dependent circulation in 45/100 (45%) of patients in [non – PO] regions compared with 11/60 (18%) of patients in [PO regions].</a:t>
            </a:r>
            <a:r>
              <a:rPr lang="en-GB" sz="2400" dirty="0" smtClean="0">
                <a:latin typeface="Calibri"/>
                <a:ea typeface="Calibri" pitchFamily="-65" charset="0"/>
                <a:cs typeface="Calibri" pitchFamily="-65" charset="0"/>
              </a:rPr>
              <a:t>’</a:t>
            </a:r>
            <a:r>
              <a:rPr lang="en-GB" sz="2400" baseline="30000" dirty="0" smtClean="0">
                <a:latin typeface="Calibri"/>
                <a:ea typeface="Calibri" pitchFamily="-65" charset="0"/>
                <a:cs typeface="Calibri" pitchFamily="-65" charset="0"/>
              </a:rPr>
              <a:t>1</a:t>
            </a:r>
          </a:p>
          <a:p>
            <a:pPr>
              <a:lnSpc>
                <a:spcPct val="90000"/>
              </a:lnSpc>
            </a:pPr>
            <a:endParaRPr lang="en-GB" sz="3600" baseline="300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r>
              <a:rPr lang="en-GB" sz="2800" b="1" dirty="0" err="1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Granelli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  <a:r>
              <a:rPr lang="en-GB" sz="2800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BMJ 2009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</a:p>
          <a:p>
            <a:pPr algn="r">
              <a:lnSpc>
                <a:spcPct val="90000"/>
              </a:lnSpc>
              <a:buNone/>
            </a:pPr>
            <a:endParaRPr lang="en-GB" sz="1800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endParaRPr lang="en-GB" sz="1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Calibri" pitchFamily="-65" charset="0"/>
                <a:ea typeface="Calibri" pitchFamily="-65" charset="0"/>
                <a:cs typeface="Calibri" pitchFamily="-65" charset="0"/>
              </a:rPr>
              <a:t>CCHD presenting before screening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648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GB" sz="36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lnSpc>
                <a:spcPct val="90000"/>
              </a:lnSpc>
            </a:pPr>
            <a:endParaRPr lang="en-GB" sz="36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  <a:r>
              <a:rPr lang="en-GB" sz="2800" dirty="0" smtClean="0">
                <a:latin typeface="Calibri"/>
                <a:ea typeface="Calibri" pitchFamily="-65" charset="0"/>
                <a:cs typeface="Calibri" pitchFamily="-65" charset="0"/>
              </a:rPr>
              <a:t>‘</a:t>
            </a:r>
            <a:r>
              <a:rPr lang="en-US" sz="2800" dirty="0" smtClean="0">
                <a:latin typeface="Calibri"/>
              </a:rPr>
              <a:t>The ideal way of </a:t>
            </a:r>
            <a:r>
              <a:rPr lang="en-US" sz="2800" dirty="0" err="1" smtClean="0">
                <a:latin typeface="Calibri"/>
              </a:rPr>
              <a:t>optimising</a:t>
            </a:r>
            <a:r>
              <a:rPr lang="en-US" sz="2800" dirty="0" smtClean="0">
                <a:latin typeface="Calibri"/>
              </a:rPr>
              <a:t> number of timely diagnoses is probably to have one pulse oximetry screening during the first 24 hours of life to prevent circulatory collapse in hospital of babies with duct dependent [CCHD].</a:t>
            </a:r>
            <a:r>
              <a:rPr lang="en-GB" sz="2800" baseline="30000" dirty="0" smtClean="0">
                <a:latin typeface="Calibri"/>
                <a:ea typeface="Calibri" pitchFamily="-65" charset="0"/>
                <a:cs typeface="Calibri" pitchFamily="-65" charset="0"/>
              </a:rPr>
              <a:t>1</a:t>
            </a:r>
            <a:r>
              <a:rPr lang="en-GB" sz="2800" dirty="0" smtClean="0">
                <a:latin typeface="Calibri"/>
                <a:ea typeface="Calibri" pitchFamily="-65" charset="0"/>
                <a:cs typeface="Calibri" pitchFamily="-65" charset="0"/>
              </a:rPr>
              <a:t>’</a:t>
            </a:r>
            <a:endParaRPr lang="en-GB" sz="2800" baseline="30000" dirty="0" smtClean="0">
              <a:latin typeface="Calibri"/>
              <a:ea typeface="Calibri" pitchFamily="-65" charset="0"/>
              <a:cs typeface="Calibri" pitchFamily="-65" charset="0"/>
            </a:endParaRPr>
          </a:p>
          <a:p>
            <a:pPr>
              <a:lnSpc>
                <a:spcPct val="90000"/>
              </a:lnSpc>
            </a:pPr>
            <a:endParaRPr lang="en-GB" sz="3600" baseline="300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GB" sz="1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r>
              <a:rPr lang="en-GB" sz="2800" b="1" dirty="0" err="1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Granelli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  <a:r>
              <a:rPr lang="en-GB" sz="2800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BMJ 2009</a:t>
            </a:r>
            <a:r>
              <a:rPr lang="en-GB" sz="2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</a:p>
          <a:p>
            <a:pPr algn="r">
              <a:lnSpc>
                <a:spcPct val="90000"/>
              </a:lnSpc>
              <a:buNone/>
            </a:pPr>
            <a:endParaRPr lang="en-GB" sz="1800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endParaRPr lang="en-GB" sz="1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Non-cardiac conditions</a:t>
            </a:r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</a:p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Pneumonia, sepsis and PPHN all more likely to present in first 24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hours (false positives)</a:t>
            </a:r>
          </a:p>
          <a:p>
            <a:pPr>
              <a:buNone/>
            </a:pPr>
            <a:endParaRPr lang="en-GB" sz="3600" baseline="300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None/>
            </a:pPr>
            <a:r>
              <a:rPr lang="en-GB" sz="3600" baseline="300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Although not target conditions a baby is just as likely to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die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from undiagnosed sepsis as undiagnosed CCHD</a:t>
            </a:r>
            <a:endParaRPr lang="en-GB" sz="2800" baseline="30000" dirty="0" smtClean="0">
              <a:latin typeface="Calibri"/>
              <a:ea typeface="Calibri" pitchFamily="-65" charset="0"/>
              <a:cs typeface="Calibri" pitchFamily="-65" charset="0"/>
            </a:endParaRPr>
          </a:p>
          <a:p>
            <a:pPr>
              <a:lnSpc>
                <a:spcPct val="90000"/>
              </a:lnSpc>
            </a:pPr>
            <a:endParaRPr lang="en-GB" sz="3600" baseline="300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en-GB" sz="18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</a:p>
          <a:p>
            <a:pPr algn="r">
              <a:lnSpc>
                <a:spcPct val="90000"/>
              </a:lnSpc>
              <a:buNone/>
            </a:pPr>
            <a:endParaRPr lang="en-GB" sz="1800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endParaRPr lang="en-GB" sz="1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Calibri" pitchFamily="-1" charset="0"/>
                <a:ea typeface="Calibri" pitchFamily="-1" charset="0"/>
                <a:cs typeface="Calibri" pitchFamily="-1" charset="0"/>
              </a:rPr>
              <a:t>CCHD presenting before screening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3600" baseline="300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lnSpc>
                <a:spcPct val="90000"/>
              </a:lnSpc>
            </a:pPr>
            <a:endParaRPr lang="en-GB" sz="36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lnSpc>
                <a:spcPct val="90000"/>
              </a:lnSpc>
            </a:pPr>
            <a:r>
              <a:rPr lang="en-GB" sz="36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New </a:t>
            </a:r>
            <a:r>
              <a:rPr lang="en-GB" sz="3600" dirty="0">
                <a:latin typeface="Calibri" pitchFamily="-1" charset="0"/>
                <a:ea typeface="Calibri" pitchFamily="-1" charset="0"/>
                <a:cs typeface="Calibri" pitchFamily="-1" charset="0"/>
              </a:rPr>
              <a:t>Jersey experience – </a:t>
            </a:r>
            <a:r>
              <a:rPr lang="en-GB" sz="36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2011-2012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36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	</a:t>
            </a:r>
            <a:r>
              <a:rPr lang="en-GB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72 </a:t>
            </a:r>
            <a:r>
              <a:rPr lang="en-GB" dirty="0">
                <a:latin typeface="Calibri" pitchFamily="-1" charset="0"/>
                <a:ea typeface="Calibri" pitchFamily="-1" charset="0"/>
                <a:cs typeface="Calibri" pitchFamily="-1" charset="0"/>
              </a:rPr>
              <a:t>694 babies screened – 3 </a:t>
            </a:r>
            <a:r>
              <a:rPr lang="en-GB" dirty="0" err="1">
                <a:latin typeface="Calibri" pitchFamily="-1" charset="0"/>
                <a:ea typeface="Calibri" pitchFamily="-1" charset="0"/>
                <a:cs typeface="Calibri" pitchFamily="-1" charset="0"/>
              </a:rPr>
              <a:t>CCHDs</a:t>
            </a:r>
            <a:r>
              <a:rPr lang="en-GB" dirty="0"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GB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identified</a:t>
            </a:r>
            <a:r>
              <a:rPr lang="en-GB" baseline="300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1</a:t>
            </a:r>
          </a:p>
          <a:p>
            <a:pPr>
              <a:lnSpc>
                <a:spcPct val="90000"/>
              </a:lnSpc>
            </a:pPr>
            <a:endParaRPr lang="en-GB" baseline="300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lnSpc>
                <a:spcPct val="90000"/>
              </a:lnSpc>
            </a:pPr>
            <a:endParaRPr lang="en-GB" baseline="300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Not specified, but likely many </a:t>
            </a:r>
            <a:r>
              <a:rPr lang="en-GB" dirty="0" err="1" smtClean="0">
                <a:latin typeface="Calibri" pitchFamily="-1" charset="0"/>
                <a:ea typeface="Calibri" pitchFamily="-1" charset="0"/>
                <a:cs typeface="Calibri" pitchFamily="-1" charset="0"/>
              </a:rPr>
              <a:t>CCHDs</a:t>
            </a:r>
            <a:r>
              <a:rPr lang="en-GB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 presented before screening (70-140 CCHD expected)</a:t>
            </a:r>
            <a:endParaRPr lang="en-GB" baseline="300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 lvl="1">
              <a:lnSpc>
                <a:spcPct val="90000"/>
              </a:lnSpc>
              <a:buFont typeface="Arial" pitchFamily="-1" charset="0"/>
              <a:buChar char="•"/>
            </a:pPr>
            <a:endParaRPr lang="en-GB" sz="3200" dirty="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GB" sz="1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r>
              <a:rPr lang="en-GB" sz="1800" dirty="0" err="1" smtClean="0">
                <a:latin typeface="Calibri" pitchFamily="-1" charset="0"/>
                <a:ea typeface="Calibri" pitchFamily="-1" charset="0"/>
                <a:cs typeface="Calibri" pitchFamily="-1" charset="0"/>
              </a:rPr>
              <a:t>Garg</a:t>
            </a:r>
            <a:r>
              <a:rPr lang="en-GB" sz="18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en-GB" sz="1800" dirty="0">
                <a:latin typeface="Calibri" pitchFamily="-1" charset="0"/>
                <a:ea typeface="Calibri" pitchFamily="-1" charset="0"/>
                <a:cs typeface="Calibri" pitchFamily="-1" charset="0"/>
              </a:rPr>
              <a:t>et al </a:t>
            </a:r>
            <a:r>
              <a:rPr lang="en-GB" sz="1800" dirty="0" err="1">
                <a:latin typeface="Calibri" pitchFamily="-1" charset="0"/>
                <a:ea typeface="Calibri" pitchFamily="-1" charset="0"/>
                <a:cs typeface="Calibri" pitchFamily="-1" charset="0"/>
              </a:rPr>
              <a:t>Pediatrics</a:t>
            </a:r>
            <a:r>
              <a:rPr lang="en-GB" sz="1800" dirty="0">
                <a:latin typeface="Calibri" pitchFamily="-1" charset="0"/>
                <a:ea typeface="Calibri" pitchFamily="-1" charset="0"/>
                <a:cs typeface="Calibri" pitchFamily="-1" charset="0"/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usleOxAttendees2 01 14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082213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8778" y="6172200"/>
            <a:ext cx="3751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Heart House Jan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Calibri" pitchFamily="-1" charset="0"/>
                <a:ea typeface="Calibri" pitchFamily="-1" charset="0"/>
                <a:cs typeface="Calibri" pitchFamily="-1" charset="0"/>
              </a:rPr>
              <a:t>CCHD presenting before screening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3600" smtClean="0">
                <a:latin typeface="Calibri" pitchFamily="-1" charset="0"/>
                <a:ea typeface="Calibri" pitchFamily="-1" charset="0"/>
                <a:cs typeface="Calibri" pitchFamily="-1" charset="0"/>
              </a:rPr>
              <a:t>	New </a:t>
            </a:r>
            <a:r>
              <a:rPr lang="en-GB" sz="3600">
                <a:latin typeface="Calibri" pitchFamily="-1" charset="0"/>
                <a:ea typeface="Calibri" pitchFamily="-1" charset="0"/>
                <a:cs typeface="Calibri" pitchFamily="-1" charset="0"/>
              </a:rPr>
              <a:t>Jersey experience – </a:t>
            </a:r>
            <a:r>
              <a:rPr lang="en-GB" sz="3600" smtClean="0">
                <a:latin typeface="Calibri" pitchFamily="-1" charset="0"/>
                <a:ea typeface="Calibri" pitchFamily="-1" charset="0"/>
                <a:cs typeface="Calibri" pitchFamily="-1" charset="0"/>
              </a:rPr>
              <a:t>2011-2014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3600" smtClean="0">
                <a:latin typeface="Calibri" pitchFamily="-1" charset="0"/>
                <a:ea typeface="Calibri" pitchFamily="-1" charset="0"/>
                <a:cs typeface="Calibri" pitchFamily="-1" charset="0"/>
              </a:rPr>
              <a:t>	</a:t>
            </a:r>
            <a:r>
              <a:rPr lang="en-GB" smtClean="0">
                <a:latin typeface="Calibri" pitchFamily="-1" charset="0"/>
                <a:ea typeface="Calibri" pitchFamily="-1" charset="0"/>
                <a:cs typeface="Calibri" pitchFamily="-1" charset="0"/>
              </a:rPr>
              <a:t>327 447 </a:t>
            </a:r>
            <a:r>
              <a:rPr lang="en-GB">
                <a:latin typeface="Calibri" pitchFamily="-1" charset="0"/>
                <a:ea typeface="Calibri" pitchFamily="-1" charset="0"/>
                <a:cs typeface="Calibri" pitchFamily="-1" charset="0"/>
              </a:rPr>
              <a:t>babies screened</a:t>
            </a:r>
            <a:r>
              <a:rPr lang="en-GB" smtClean="0"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endParaRPr lang="en-GB" baseline="3000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lnSpc>
                <a:spcPct val="90000"/>
              </a:lnSpc>
            </a:pPr>
            <a:endParaRPr lang="en-GB" baseline="3000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>
              <a:lnSpc>
                <a:spcPct val="90000"/>
              </a:lnSpc>
            </a:pPr>
            <a:endParaRPr lang="en-GB" baseline="3000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 lvl="1">
              <a:lnSpc>
                <a:spcPct val="90000"/>
              </a:lnSpc>
              <a:buFont typeface="Arial" pitchFamily="-1" charset="0"/>
              <a:buChar char="•"/>
            </a:pPr>
            <a:endParaRPr lang="en-GB" sz="3200" smtClean="0"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GB" sz="180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268787" y="2817813"/>
            <a:ext cx="455613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5" name="TextBox 14"/>
          <p:cNvSpPr txBox="1">
            <a:spLocks noChangeArrowheads="1"/>
          </p:cNvSpPr>
          <p:nvPr/>
        </p:nvSpPr>
        <p:spPr bwMode="auto">
          <a:xfrm>
            <a:off x="2895600" y="3048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Test positive n=133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268787" y="3732213"/>
            <a:ext cx="455613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7" name="TextBox 16"/>
          <p:cNvSpPr txBox="1">
            <a:spLocks noChangeArrowheads="1"/>
          </p:cNvSpPr>
          <p:nvPr/>
        </p:nvSpPr>
        <p:spPr bwMode="auto">
          <a:xfrm>
            <a:off x="1447800" y="396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CCHD </a:t>
            </a:r>
            <a:r>
              <a:rPr lang="en-US" sz="2400" b="1" dirty="0" err="1"/>
              <a:t>n</a:t>
            </a:r>
            <a:r>
              <a:rPr lang="en-US" sz="2400" b="1" dirty="0"/>
              <a:t>=25 Other medical conditions </a:t>
            </a:r>
            <a:r>
              <a:rPr lang="en-US" sz="2400" b="1" dirty="0" err="1"/>
              <a:t>n</a:t>
            </a:r>
            <a:r>
              <a:rPr lang="en-US" sz="2400" b="1" dirty="0"/>
              <a:t>=10</a:t>
            </a:r>
          </a:p>
        </p:txBody>
      </p:sp>
      <p:sp>
        <p:nvSpPr>
          <p:cNvPr id="40968" name="TextBox 17"/>
          <p:cNvSpPr txBox="1">
            <a:spLocks noChangeArrowheads="1"/>
          </p:cNvSpPr>
          <p:nvPr/>
        </p:nvSpPr>
        <p:spPr bwMode="auto">
          <a:xfrm>
            <a:off x="1295400" y="4572000"/>
            <a:ext cx="8991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             </a:t>
            </a:r>
          </a:p>
          <a:p>
            <a:r>
              <a:rPr lang="en-US" sz="2400" dirty="0"/>
              <a:t>	      Test positive rate = 0.04%</a:t>
            </a:r>
          </a:p>
          <a:p>
            <a:endParaRPr lang="en-US" sz="2400" dirty="0"/>
          </a:p>
          <a:p>
            <a:r>
              <a:rPr lang="en-US" sz="2400" dirty="0"/>
              <a:t>      Estimated CCHD prevalence  327 –</a:t>
            </a:r>
            <a:r>
              <a:rPr lang="en-US" sz="2400" dirty="0" smtClean="0"/>
              <a:t> </a:t>
            </a:r>
            <a:r>
              <a:rPr lang="en-US" sz="2400" dirty="0" smtClean="0"/>
              <a:t>654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0133" y="6324600"/>
            <a:ext cx="51498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 err="1" smtClean="0">
                <a:latin typeface="Calibri" pitchFamily="-1" charset="0"/>
                <a:ea typeface="Calibri" pitchFamily="-1" charset="0"/>
                <a:cs typeface="Calibri" pitchFamily="-1" charset="0"/>
              </a:rPr>
              <a:t>Garg</a:t>
            </a:r>
            <a:r>
              <a:rPr lang="en-GB" sz="20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 et al </a:t>
            </a:r>
            <a:r>
              <a:rPr lang="en-GB" sz="2000" dirty="0" err="1" smtClean="0">
                <a:latin typeface="Calibri" pitchFamily="-1" charset="0"/>
                <a:ea typeface="Calibri" pitchFamily="-1" charset="0"/>
                <a:cs typeface="Calibri" pitchFamily="-1" charset="0"/>
              </a:rPr>
              <a:t>Pediatrics</a:t>
            </a:r>
            <a:r>
              <a:rPr lang="en-GB" sz="2000" dirty="0" smtClean="0">
                <a:latin typeface="Calibri" pitchFamily="-1" charset="0"/>
                <a:ea typeface="Calibri" pitchFamily="-1" charset="0"/>
                <a:cs typeface="Calibri" pitchFamily="-1" charset="0"/>
              </a:rPr>
              <a:t> 2013 and unpublished data</a:t>
            </a:r>
            <a:endParaRPr lang="en-GB" sz="2000" dirty="0">
              <a:latin typeface="Calibri" pitchFamily="-1" charset="0"/>
              <a:ea typeface="Calibri" pitchFamily="-1" charset="0"/>
              <a:cs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4450" cy="2602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35280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&gt;77 000 babies screened </a:t>
            </a:r>
          </a:p>
          <a:p>
            <a:r>
              <a:rPr lang="en-US" dirty="0" smtClean="0">
                <a:latin typeface="Calibri"/>
              </a:rPr>
              <a:t>Only 1 case of CCHD detected</a:t>
            </a:r>
          </a:p>
          <a:p>
            <a:r>
              <a:rPr lang="en-US" dirty="0" smtClean="0">
                <a:latin typeface="Calibri"/>
              </a:rPr>
              <a:t>(Estimated CCH prevalence 77-154 cases)</a:t>
            </a:r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Only 10 cases of non-CCHD illness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32" y="990600"/>
            <a:ext cx="9223375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423" y="5334000"/>
            <a:ext cx="6609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many babies are presenting with </a:t>
            </a:r>
          </a:p>
          <a:p>
            <a:r>
              <a:rPr lang="en-US" b="1" dirty="0" smtClean="0"/>
              <a:t>collapse prior to diagnosis?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-83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-83" charset="-128"/>
            </a:endParaRPr>
          </a:p>
          <a:p>
            <a:endParaRPr lang="en-US" altLang="en-US" dirty="0" smtClean="0">
              <a:ea typeface="ＭＳ Ｐゴシック" pitchFamily="-83" charset="-128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333375"/>
            <a:ext cx="9155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1295400" y="4038600"/>
            <a:ext cx="62692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 smtClean="0">
              <a:latin typeface="Calibri" pitchFamily="-83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Calibri" pitchFamily="-83" charset="0"/>
              </a:rPr>
              <a:t>Death from CCHD in 1</a:t>
            </a:r>
            <a:r>
              <a:rPr lang="en-GB" altLang="en-US" sz="2400" b="1" baseline="30000" dirty="0" smtClean="0">
                <a:latin typeface="Calibri" pitchFamily="-83" charset="0"/>
              </a:rPr>
              <a:t>st</a:t>
            </a:r>
            <a:r>
              <a:rPr lang="en-GB" altLang="en-US" sz="2400" b="1" dirty="0" smtClean="0">
                <a:latin typeface="Calibri" pitchFamily="-83" charset="0"/>
              </a:rPr>
              <a:t> 24 hours not analysed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 smtClean="0">
              <a:latin typeface="Calibri" pitchFamily="-83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Calibri" pitchFamily="-83" charset="0"/>
              </a:rPr>
              <a:t>Are </a:t>
            </a:r>
            <a:r>
              <a:rPr lang="en-GB" altLang="en-US" sz="2400" b="1" dirty="0" smtClean="0">
                <a:latin typeface="Calibri" pitchFamily="-83" charset="0"/>
              </a:rPr>
              <a:t>babies</a:t>
            </a:r>
            <a:r>
              <a:rPr lang="en-GB" altLang="en-US" sz="2400" b="1" dirty="0" smtClean="0">
                <a:latin typeface="Calibri" pitchFamily="-83" charset="0"/>
              </a:rPr>
              <a:t> with first day collapse being </a:t>
            </a:r>
            <a:r>
              <a:rPr lang="en-GB" altLang="en-US" sz="2400" b="1" dirty="0" smtClean="0">
                <a:latin typeface="Calibri" pitchFamily="-83" charset="0"/>
              </a:rPr>
              <a:t>missed</a:t>
            </a:r>
            <a:r>
              <a:rPr lang="en-GB" altLang="en-US" sz="2400" b="1" dirty="0" smtClean="0">
                <a:latin typeface="Calibri" pitchFamily="-83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 smtClean="0">
              <a:latin typeface="Calibri" pitchFamily="-83" charset="0"/>
            </a:endParaRP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52775"/>
            <a:ext cx="4048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0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Calibri" pitchFamily="-83" charset="0"/>
              </a:rPr>
              <a:t>Early </a:t>
            </a:r>
            <a:r>
              <a:rPr lang="en-GB" altLang="en-US" b="1" dirty="0" smtClean="0">
                <a:latin typeface="Calibri" pitchFamily="-83" charset="0"/>
              </a:rPr>
              <a:t>screening (&lt;24 hours) </a:t>
            </a:r>
            <a:endParaRPr lang="en-US" altLang="en-US" dirty="0" smtClean="0">
              <a:ea typeface="ＭＳ Ｐゴシック" pitchFamily="-83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-83" charset="-128"/>
            </a:endParaRPr>
          </a:p>
          <a:p>
            <a:endParaRPr lang="en-US" altLang="en-US" dirty="0" smtClean="0">
              <a:ea typeface="ＭＳ Ｐゴシック" pitchFamily="-83" charset="-128"/>
            </a:endParaRP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193112" y="3048000"/>
            <a:ext cx="103841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 smtClean="0">
              <a:latin typeface="Calibri" pitchFamily="-83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latin typeface="Calibri" pitchFamily="-83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latin typeface="Calibri" pitchFamily="-83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latin typeface="Calibri" pitchFamily="-83" charset="0"/>
              </a:rPr>
              <a:t>	</a:t>
            </a:r>
            <a:endParaRPr lang="en-GB" altLang="en-US" sz="3600" b="1" dirty="0" smtClean="0">
              <a:latin typeface="Calibri" pitchFamily="-83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 smtClean="0">
              <a:latin typeface="Calibri" pitchFamily="-8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057400"/>
            <a:ext cx="7156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200" b="1" dirty="0" smtClean="0">
                <a:latin typeface="Calibri" pitchFamily="-83" charset="0"/>
              </a:rPr>
              <a:t>Will reduce the risk of first day collapse…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819400"/>
            <a:ext cx="672471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200" b="1" dirty="0" smtClean="0">
                <a:latin typeface="Calibri" pitchFamily="-83" charset="0"/>
              </a:rPr>
              <a:t>… both from undiagnosed CCHD </a:t>
            </a:r>
            <a:endParaRPr lang="en-GB" altLang="en-US" sz="3200" b="1" dirty="0" smtClean="0">
              <a:latin typeface="Calibri" pitchFamily="-83" charset="0"/>
            </a:endParaRPr>
          </a:p>
          <a:p>
            <a:r>
              <a:rPr lang="en-GB" altLang="en-US" sz="3200" b="1" dirty="0" smtClean="0">
                <a:latin typeface="Calibri" pitchFamily="-83" charset="0"/>
              </a:rPr>
              <a:t>and </a:t>
            </a:r>
            <a:r>
              <a:rPr lang="en-GB" altLang="en-US" sz="3200" b="1" dirty="0" smtClean="0">
                <a:latin typeface="Calibri" pitchFamily="-83" charset="0"/>
              </a:rPr>
              <a:t>other potentially lethal conditions </a:t>
            </a:r>
            <a:endParaRPr lang="en-GB" altLang="en-US" sz="3200" b="1" dirty="0" smtClean="0">
              <a:latin typeface="Calibri" pitchFamily="-83" charset="0"/>
            </a:endParaRPr>
          </a:p>
          <a:p>
            <a:r>
              <a:rPr lang="en-GB" altLang="en-US" sz="3200" b="1" dirty="0" smtClean="0">
                <a:latin typeface="Calibri" pitchFamily="-83" charset="0"/>
              </a:rPr>
              <a:t>such </a:t>
            </a:r>
            <a:r>
              <a:rPr lang="en-GB" altLang="en-US" sz="3200" b="1" dirty="0" smtClean="0">
                <a:latin typeface="Calibri" pitchFamily="-83" charset="0"/>
              </a:rPr>
              <a:t>as GBS sepsis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7556" y="4876800"/>
            <a:ext cx="5404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200" b="1" dirty="0" smtClean="0">
                <a:latin typeface="Calibri" pitchFamily="-83" charset="0"/>
              </a:rPr>
              <a:t>But… the FP rate will be higher</a:t>
            </a:r>
            <a:endParaRPr lang="en-US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0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165850"/>
            <a:ext cx="24733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TextBox 5"/>
          <p:cNvSpPr txBox="1">
            <a:spLocks noChangeArrowheads="1"/>
          </p:cNvSpPr>
          <p:nvPr/>
        </p:nvSpPr>
        <p:spPr bwMode="auto">
          <a:xfrm>
            <a:off x="3352800" y="381000"/>
            <a:ext cx="3241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latin typeface="Calibri" pitchFamily="-65" charset="0"/>
                <a:ea typeface="Calibri" pitchFamily="-65" charset="0"/>
                <a:cs typeface="Calibri" pitchFamily="-65" charset="0"/>
              </a:rPr>
              <a:t>US algorithm</a:t>
            </a:r>
          </a:p>
        </p:txBody>
      </p:sp>
      <p:pic>
        <p:nvPicPr>
          <p:cNvPr id="645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447800"/>
            <a:ext cx="453548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" y="5943600"/>
            <a:ext cx="3276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435024"/>
            <a:ext cx="5791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But… there are variations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397522" cy="6172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V="1">
            <a:off x="1295400" y="3276600"/>
            <a:ext cx="27432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679781" cy="2115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41461"/>
            <a:ext cx="7467600" cy="98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869" y="2895600"/>
            <a:ext cx="4782207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95600"/>
            <a:ext cx="1600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2971800" y="3352800"/>
            <a:ext cx="2971800" cy="990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4450" cy="2602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87528"/>
            <a:ext cx="6445250" cy="42704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flipV="1">
            <a:off x="3886200" y="4191000"/>
            <a:ext cx="16764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Comparison of algorithms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US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 ‘</a:t>
            </a:r>
            <a:r>
              <a:rPr lang="en-US" b="1" dirty="0" err="1" smtClean="0">
                <a:ea typeface="ＭＳ Ｐゴシック" pitchFamily="-65" charset="-128"/>
                <a:cs typeface="ＭＳ Ｐゴシック" pitchFamily="-65" charset="-128"/>
              </a:rPr>
              <a:t>Granelli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’ algorithm</a:t>
            </a:r>
            <a:endParaRPr lang="en-US" b="1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UK ‘</a:t>
            </a:r>
            <a:r>
              <a:rPr lang="en-US" b="1" dirty="0" err="1" smtClean="0">
                <a:ea typeface="ＭＳ Ｐゴシック" pitchFamily="-65" charset="-128"/>
                <a:cs typeface="ＭＳ Ｐゴシック" pitchFamily="-65" charset="-128"/>
              </a:rPr>
              <a:t>PulseOx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’ algorithm</a:t>
            </a:r>
          </a:p>
          <a:p>
            <a:endParaRPr lang="en-US" sz="20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400" b="1" dirty="0" smtClean="0">
                <a:ea typeface="ＭＳ Ｐゴシック" pitchFamily="-65" charset="-128"/>
                <a:cs typeface="ＭＳ Ｐゴシック" pitchFamily="-65" charset="-128"/>
              </a:rPr>
              <a:t>US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– 			screen &gt;24 hours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				pre/post </a:t>
            </a:r>
            <a:r>
              <a:rPr lang="en-US" sz="2400" i="1" dirty="0" smtClean="0">
                <a:ea typeface="ＭＳ Ｐゴシック" pitchFamily="-65" charset="-128"/>
                <a:cs typeface="ＭＳ Ｐゴシック" pitchFamily="-65" charset="-128"/>
              </a:rPr>
              <a:t>both 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&lt;95%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				diff &gt;3% 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				90-94% - 2 repeats then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assmnt</a:t>
            </a:r>
            <a:endParaRPr lang="en-US" sz="24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1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400" b="1" dirty="0" err="1" smtClean="0">
                <a:ea typeface="ＭＳ Ｐゴシック" pitchFamily="-65" charset="-128"/>
                <a:cs typeface="ＭＳ Ｐゴシック" pitchFamily="-65" charset="-128"/>
              </a:rPr>
              <a:t>PulseOx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- 		screen &lt;24hours (6-8)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				pre/post </a:t>
            </a:r>
            <a:r>
              <a:rPr lang="en-US" sz="2400" i="1" dirty="0" smtClean="0">
                <a:ea typeface="ＭＳ Ｐゴシック" pitchFamily="-65" charset="-128"/>
                <a:cs typeface="ＭＳ Ｐゴシック" pitchFamily="-65" charset="-128"/>
              </a:rPr>
              <a:t>either 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&lt;95%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				diff &gt;2% </a:t>
            </a:r>
          </a:p>
          <a:p>
            <a:pPr>
              <a:buFontTx/>
              <a:buNone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				90-94% clinical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assmnt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and 1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ea typeface="ＭＳ Ｐゴシック" pitchFamily="-65" charset="-128"/>
                <a:cs typeface="ＭＳ Ｐゴシック" pitchFamily="-65" charset="-128"/>
              </a:rPr>
              <a:t>	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0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pPr marL="0" indent="0">
              <a:buNone/>
            </a:pPr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3796" name="Picture 7" descr="S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16632"/>
            <a:ext cx="89122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3505200"/>
            <a:ext cx="547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studies involving 36 000 babies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3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Pre/post </a:t>
            </a:r>
            <a:r>
              <a:rPr lang="en-US" b="1" i="1" dirty="0" smtClean="0"/>
              <a:t>either or both </a:t>
            </a:r>
            <a:r>
              <a:rPr lang="en-US" b="1" dirty="0" smtClean="0"/>
              <a:t>&lt;95%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Clinical conundrum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latin typeface="Calibri"/>
              </a:rPr>
              <a:t>	</a:t>
            </a:r>
          </a:p>
          <a:p>
            <a:pPr>
              <a:buNone/>
            </a:pPr>
            <a:r>
              <a:rPr lang="en-US" sz="4400" b="1" dirty="0" err="1" smtClean="0">
                <a:latin typeface="Calibri"/>
              </a:rPr>
              <a:t>Sats</a:t>
            </a:r>
            <a:r>
              <a:rPr lang="en-US" sz="4400" b="1" dirty="0" smtClean="0">
                <a:latin typeface="Calibri"/>
              </a:rPr>
              <a:t> - 				post 92% 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Pre/post either or both &lt;95%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Clinical conundrum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Calibri"/>
              </a:rPr>
              <a:t>	</a:t>
            </a:r>
          </a:p>
          <a:p>
            <a:pPr>
              <a:buNone/>
            </a:pPr>
            <a:r>
              <a:rPr lang="en-US" sz="4400" b="1" dirty="0" err="1" smtClean="0">
                <a:latin typeface="Calibri"/>
              </a:rPr>
              <a:t>Sats</a:t>
            </a:r>
            <a:r>
              <a:rPr lang="en-US" sz="4400" b="1" dirty="0" smtClean="0">
                <a:latin typeface="Calibri"/>
              </a:rPr>
              <a:t> - pre 95% and post 92% 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  <a:endParaRPr lang="en-US" sz="4000" dirty="0" smtClean="0">
              <a:latin typeface="Calibri"/>
            </a:endParaRP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US algorithm 			- Pass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Post-ductal algorithm	-</a:t>
            </a:r>
            <a:r>
              <a:rPr lang="en-US" sz="4400" dirty="0" smtClean="0">
                <a:latin typeface="Calibri"/>
              </a:rPr>
              <a:t> Retest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UK algorithm			-</a:t>
            </a:r>
            <a:r>
              <a:rPr lang="en-US" sz="4400" dirty="0" smtClean="0">
                <a:latin typeface="Calibri"/>
              </a:rPr>
              <a:t> Retest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</a:rPr>
              <a:t>Clinical conundrum (2)</a:t>
            </a:r>
            <a:endParaRPr lang="en-US" b="1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Calibri"/>
              </a:rPr>
              <a:t>	</a:t>
            </a:r>
            <a:r>
              <a:rPr lang="en-US" sz="4400" b="1" dirty="0" smtClean="0">
                <a:latin typeface="Calibri"/>
              </a:rPr>
              <a:t>First </a:t>
            </a:r>
            <a:r>
              <a:rPr lang="en-US" sz="4400" b="1" dirty="0" err="1" smtClean="0">
                <a:latin typeface="Calibri"/>
              </a:rPr>
              <a:t>sats</a:t>
            </a:r>
            <a:r>
              <a:rPr lang="en-US" sz="4400" b="1" dirty="0" smtClean="0">
                <a:latin typeface="Calibri"/>
              </a:rPr>
              <a:t> - pre 98%/post 94% 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US algorithm 			- Retest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Post-ductal algorithm	- Retest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UK algorithm			- Retest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</a:rPr>
              <a:t>Clinical conundrum (2)</a:t>
            </a:r>
            <a:endParaRPr lang="en-US" b="1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Calibri"/>
              </a:rPr>
              <a:t>	</a:t>
            </a:r>
            <a:r>
              <a:rPr lang="en-US" sz="4400" b="1" dirty="0" smtClean="0">
                <a:latin typeface="Calibri"/>
              </a:rPr>
              <a:t>Retest </a:t>
            </a:r>
            <a:r>
              <a:rPr lang="en-US" sz="4400" b="1" dirty="0" err="1" smtClean="0">
                <a:latin typeface="Calibri"/>
              </a:rPr>
              <a:t>sats</a:t>
            </a:r>
            <a:r>
              <a:rPr lang="en-US" sz="4400" b="1" dirty="0" smtClean="0">
                <a:latin typeface="Calibri"/>
              </a:rPr>
              <a:t> - pre 97%/post 93% 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US algorithm 			- Retest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Post-ductal algorithm	- Fail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UK algorithm			- Fail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</a:rPr>
              <a:t>Clinical conundrum (2)</a:t>
            </a:r>
            <a:endParaRPr lang="en-US" b="1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Calibri"/>
              </a:rPr>
              <a:t>	</a:t>
            </a:r>
            <a:r>
              <a:rPr lang="en-US" sz="4400" b="1" dirty="0" smtClean="0">
                <a:latin typeface="Calibri"/>
              </a:rPr>
              <a:t>2</a:t>
            </a:r>
            <a:r>
              <a:rPr lang="en-US" sz="4400" b="1" baseline="30000" dirty="0" smtClean="0">
                <a:latin typeface="Calibri"/>
              </a:rPr>
              <a:t>nd</a:t>
            </a:r>
            <a:r>
              <a:rPr lang="en-US" sz="4400" dirty="0" smtClean="0">
                <a:latin typeface="Calibri"/>
              </a:rPr>
              <a:t> </a:t>
            </a:r>
            <a:r>
              <a:rPr lang="en-US" sz="4400" b="1" dirty="0" smtClean="0">
                <a:latin typeface="Calibri"/>
              </a:rPr>
              <a:t>Retest </a:t>
            </a:r>
            <a:r>
              <a:rPr lang="en-US" sz="4400" b="1" dirty="0" err="1" smtClean="0">
                <a:latin typeface="Calibri"/>
              </a:rPr>
              <a:t>Sats</a:t>
            </a:r>
            <a:r>
              <a:rPr lang="en-US" sz="4400" b="1" dirty="0" smtClean="0">
                <a:latin typeface="Calibri"/>
              </a:rPr>
              <a:t> - pre 95%/post 92% 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US algorithm 			- Pass</a:t>
            </a:r>
          </a:p>
          <a:p>
            <a:pPr>
              <a:buNone/>
            </a:pPr>
            <a:endParaRPr lang="en-US" sz="4400" dirty="0" smtClean="0">
              <a:latin typeface="Calibri"/>
            </a:endParaRPr>
          </a:p>
          <a:p>
            <a:pPr>
              <a:buNone/>
            </a:pPr>
            <a:r>
              <a:rPr lang="en-US" sz="4400" dirty="0" err="1" smtClean="0">
                <a:latin typeface="Calibri"/>
              </a:rPr>
              <a:t>Sats</a:t>
            </a:r>
            <a:r>
              <a:rPr lang="en-US" sz="4400" dirty="0" smtClean="0">
                <a:latin typeface="Calibri"/>
              </a:rPr>
              <a:t> - 98/94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4400" dirty="0" smtClean="0">
                <a:latin typeface="Calibri"/>
              </a:rPr>
              <a:t> 97/93 </a:t>
            </a:r>
            <a:r>
              <a:rPr lang="en-US" sz="4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4400" dirty="0" smtClean="0">
                <a:latin typeface="Calibri"/>
              </a:rPr>
              <a:t> 95/92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</a:p>
          <a:p>
            <a:pPr>
              <a:buNone/>
            </a:pPr>
            <a:r>
              <a:rPr lang="en-US" sz="4400" dirty="0" smtClean="0">
                <a:latin typeface="Calibri"/>
              </a:rPr>
              <a:t>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Pre and post-ductal difference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&gt;3% (</a:t>
            </a:r>
            <a:r>
              <a:rPr lang="en-GB" dirty="0" err="1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Granelli</a:t>
            </a:r>
            <a:r>
              <a:rPr lang="en-GB" dirty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, Sweden)</a:t>
            </a:r>
          </a:p>
          <a:p>
            <a:pPr>
              <a:buFontTx/>
              <a:buNone/>
            </a:pPr>
            <a:r>
              <a:rPr lang="en-GB" dirty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FP rate 0.17%, sensitivity 62%</a:t>
            </a:r>
          </a:p>
          <a:p>
            <a:pPr>
              <a:buFontTx/>
              <a:buNone/>
            </a:pPr>
            <a:endParaRPr lang="en-GB" dirty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r>
              <a:rPr lang="en-GB" dirty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&gt;2% (Ewer, UK)</a:t>
            </a:r>
          </a:p>
          <a:p>
            <a:pPr>
              <a:buFontTx/>
              <a:buNone/>
            </a:pPr>
            <a:r>
              <a:rPr lang="en-GB" dirty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FP rate 0.8%, sensitivity 75%</a:t>
            </a:r>
          </a:p>
          <a:p>
            <a:pPr>
              <a:buFontTx/>
              <a:buNone/>
            </a:pPr>
            <a:endParaRPr lang="en-GB" dirty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r>
              <a:rPr lang="en-GB" dirty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2 CHD (1 critical) identified by &gt;2% </a:t>
            </a:r>
            <a:r>
              <a:rPr lang="en-GB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alone.</a:t>
            </a:r>
          </a:p>
          <a:p>
            <a:pPr>
              <a:buFontTx/>
              <a:buNone/>
            </a:pPr>
            <a:r>
              <a:rPr lang="en-GB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More evidence may come from national datasets</a:t>
            </a:r>
          </a:p>
          <a:p>
            <a:pPr>
              <a:buFontTx/>
              <a:buNone/>
            </a:pPr>
            <a:endParaRPr lang="en-GB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Repeat testing </a:t>
            </a:r>
            <a:endParaRPr lang="en-US" b="1" dirty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dirty="0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	Repeat testing without prior assessment may </a:t>
            </a:r>
            <a:r>
              <a:rPr lang="en-GB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delay </a:t>
            </a:r>
            <a:r>
              <a:rPr lang="en-GB" dirty="0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t>the identification of a sick baby</a:t>
            </a:r>
            <a:endParaRPr lang="en-GB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GB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False negatives</a:t>
            </a:r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Not a perfect test, but better than existing</a:t>
            </a:r>
          </a:p>
          <a:p>
            <a:endParaRPr lang="en-US" sz="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Will miss approximately 20 - 25% of CCHD</a:t>
            </a:r>
          </a:p>
          <a:p>
            <a:endParaRPr lang="en-US" sz="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Commonest defects missed – </a:t>
            </a:r>
            <a:r>
              <a:rPr lang="en-US" sz="28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CoA</a:t>
            </a:r>
            <a:r>
              <a:rPr lang="en-US" sz="2800" dirty="0">
                <a:latin typeface="Calibri" pitchFamily="-65" charset="0"/>
                <a:ea typeface="Calibri" pitchFamily="-65" charset="0"/>
                <a:cs typeface="Calibri" pitchFamily="-65" charset="0"/>
              </a:rPr>
              <a:t>, IAA</a:t>
            </a:r>
          </a:p>
          <a:p>
            <a:pPr>
              <a:buFontTx/>
              <a:buNone/>
            </a:pPr>
            <a:r>
              <a:rPr lang="en-US" dirty="0">
                <a:latin typeface="Calibri" pitchFamily="-65" charset="0"/>
                <a:ea typeface="Calibri" pitchFamily="-65" charset="0"/>
                <a:cs typeface="Calibri" pitchFamily="-65" charset="0"/>
              </a:rPr>
              <a:t>		</a:t>
            </a: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Ewer 			– 43% (3/7)</a:t>
            </a:r>
          </a:p>
          <a:p>
            <a:pPr>
              <a:buFontTx/>
              <a:buNone/>
            </a:pP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Zhao 			– 42% (5/12)</a:t>
            </a:r>
          </a:p>
          <a:p>
            <a:pPr>
              <a:buFontTx/>
              <a:buNone/>
            </a:pP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</a:t>
            </a:r>
            <a:r>
              <a:rPr lang="en-US" sz="24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Turska−Kmieć</a:t>
            </a: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 		– 33% (1/3)</a:t>
            </a:r>
          </a:p>
          <a:p>
            <a:pPr>
              <a:buFontTx/>
              <a:buNone/>
            </a:pP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</a:t>
            </a:r>
            <a:r>
              <a:rPr lang="en-US" sz="24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Granelli</a:t>
            </a: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– 21% (3/14)</a:t>
            </a:r>
          </a:p>
          <a:p>
            <a:pPr>
              <a:buFontTx/>
              <a:buNone/>
            </a:pP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		</a:t>
            </a:r>
            <a:r>
              <a:rPr lang="en-US" sz="2400" dirty="0" err="1">
                <a:latin typeface="Calibri" pitchFamily="-65" charset="0"/>
                <a:ea typeface="Calibri" pitchFamily="-65" charset="0"/>
                <a:cs typeface="Calibri" pitchFamily="-65" charset="0"/>
              </a:rPr>
              <a:t>Riede</a:t>
            </a:r>
            <a:r>
              <a:rPr lang="en-US" sz="2400" dirty="0">
                <a:latin typeface="Calibri" pitchFamily="-65" charset="0"/>
                <a:ea typeface="Calibri" pitchFamily="-65" charset="0"/>
                <a:cs typeface="Calibri" pitchFamily="-65" charset="0"/>
              </a:rPr>
              <a:t> 			– 0%   (0/2)</a:t>
            </a:r>
          </a:p>
          <a:p>
            <a:pPr>
              <a:buFontTx/>
              <a:buNone/>
            </a:pPr>
            <a:endParaRPr lang="en-US" sz="14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None/>
            </a:pPr>
            <a:endParaRPr lang="en-US" sz="2800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 sz="2400" dirty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648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GB" sz="36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There are </a:t>
            </a:r>
            <a:r>
              <a:rPr lang="en-GB" sz="3600" b="1" i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insufficient data</a:t>
            </a:r>
            <a:r>
              <a:rPr lang="en-GB" sz="3600" b="1" i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(from only </a:t>
            </a:r>
          </a:p>
          <a:p>
            <a:pPr>
              <a:buNone/>
            </a:pP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  <a:r>
              <a:rPr lang="en-GB" sz="36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60 000 screened babies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)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to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precisely define the most sensitive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algorithm</a:t>
            </a:r>
            <a:endParaRPr lang="en-GB" sz="3600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>
              <a:buNone/>
            </a:pPr>
            <a:r>
              <a:rPr lang="en-GB" sz="36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</a:p>
          <a:p>
            <a:pPr>
              <a:buNone/>
            </a:pPr>
            <a:r>
              <a:rPr lang="en-GB" sz="3600" b="1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	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UK </a:t>
            </a:r>
            <a:r>
              <a:rPr lang="en-GB" sz="3600" dirty="0" smtClean="0">
                <a:latin typeface="Calibri" pitchFamily="-65" charset="0"/>
                <a:ea typeface="Calibri" pitchFamily="-65" charset="0"/>
                <a:cs typeface="Calibri" pitchFamily="-65" charset="0"/>
              </a:rPr>
              <a:t>algorithm has the potential to detect more babies at expense of higher FP rate</a:t>
            </a:r>
            <a:endParaRPr lang="en-GB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GB" sz="1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algn="r">
              <a:lnSpc>
                <a:spcPct val="90000"/>
              </a:lnSpc>
              <a:buNone/>
            </a:pPr>
            <a:endParaRPr lang="en-GB" sz="1800" b="1" dirty="0" smtClean="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>
              <a:lnSpc>
                <a:spcPct val="90000"/>
              </a:lnSpc>
              <a:buFontTx/>
              <a:buAutoNum type="arabicPeriod"/>
            </a:pPr>
            <a:endParaRPr lang="en-GB" sz="1800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65125" y="908050"/>
            <a:ext cx="8229600" cy="4525963"/>
          </a:xfrm>
        </p:spPr>
        <p:txBody>
          <a:bodyPr/>
          <a:lstStyle/>
          <a:p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r>
              <a:rPr lang="en-US" sz="3600">
                <a:latin typeface="Calibri" pitchFamily="-65" charset="0"/>
                <a:ea typeface="Calibri" pitchFamily="-65" charset="0"/>
                <a:cs typeface="Calibri" pitchFamily="-65" charset="0"/>
              </a:rPr>
              <a:t>BWH screening programme</a:t>
            </a:r>
          </a:p>
          <a:p>
            <a:pPr>
              <a:buFontTx/>
              <a:buNone/>
            </a:pPr>
            <a:r>
              <a:rPr lang="en-US" sz="3600">
                <a:latin typeface="Calibri" pitchFamily="-65" charset="0"/>
                <a:ea typeface="Calibri" pitchFamily="-65" charset="0"/>
                <a:cs typeface="Calibri" pitchFamily="-65" charset="0"/>
              </a:rPr>
              <a:t>    2010-2013 (40 months)</a:t>
            </a:r>
            <a:endParaRPr lang="en-GB" sz="360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88913"/>
            <a:ext cx="8958262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2205038"/>
            <a:ext cx="8540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ea typeface="ＭＳ Ｐゴシック" pitchFamily="-65" charset="-128"/>
                <a:cs typeface="ＭＳ Ｐゴシック" pitchFamily="-65" charset="-128"/>
              </a:rPr>
              <a:t>	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GB" sz="20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GB" sz="1800" dirty="0">
              <a:ea typeface="ＭＳ Ｐゴシック" pitchFamily="-65" charset="-128"/>
              <a:cs typeface="ＭＳ Ｐゴシック" pitchFamily="-65" charset="-128"/>
            </a:endParaRPr>
          </a:p>
          <a:p>
            <a:pPr marL="0" indent="0">
              <a:buNone/>
            </a:pPr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3796" name="Picture 7" descr="S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16632"/>
            <a:ext cx="89122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70" y="2510011"/>
            <a:ext cx="6881782" cy="38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3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8458200" cy="4433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pitchFamily="-65" charset="0"/>
                <a:ea typeface="Calibri" pitchFamily="-65" charset="0"/>
                <a:cs typeface="Calibri" pitchFamily="-65" charset="0"/>
              </a:rPr>
              <a:t>Total Livebirths: 			25 859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pitchFamily="-65" charset="0"/>
                <a:ea typeface="Calibri" pitchFamily="-65" charset="0"/>
                <a:cs typeface="Calibri" pitchFamily="-65" charset="0"/>
              </a:rPr>
              <a:t>Most babies screened &lt;12 hrs (mean age 7 hrs)</a:t>
            </a: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pitchFamily="-65" charset="0"/>
                <a:ea typeface="Calibri" pitchFamily="-65" charset="0"/>
                <a:cs typeface="Calibri" pitchFamily="-65" charset="0"/>
              </a:rPr>
              <a:t>Test positive pulse oximetry:  	</a:t>
            </a:r>
            <a:r>
              <a:rPr lang="en-GB" sz="2400">
                <a:latin typeface="Calibri" pitchFamily="-65" charset="0"/>
                <a:ea typeface="Calibri" pitchFamily="-65" charset="0"/>
                <a:cs typeface="Calibri" pitchFamily="-65" charset="0"/>
              </a:rPr>
              <a:t>208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>
                <a:latin typeface="Calibri" pitchFamily="-65" charset="0"/>
                <a:ea typeface="Calibri" pitchFamily="-65" charset="0"/>
                <a:cs typeface="Calibri" pitchFamily="-65" charset="0"/>
              </a:rPr>
              <a:t>       0.8% of all livebirths - </a:t>
            </a:r>
            <a:r>
              <a:rPr lang="en-US" sz="2400">
                <a:latin typeface="Calibri" pitchFamily="-65" charset="0"/>
                <a:ea typeface="Calibri" pitchFamily="-65" charset="0"/>
                <a:cs typeface="Calibri" pitchFamily="-65" charset="0"/>
              </a:rPr>
              <a:t>Just &gt;1 admission a week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libri" pitchFamily="-65" charset="0"/>
                <a:ea typeface="Calibri" pitchFamily="-65" charset="0"/>
                <a:cs typeface="Calibri" pitchFamily="-65" charset="0"/>
              </a:rPr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libri" pitchFamily="-65" charset="0"/>
                <a:ea typeface="Calibri" pitchFamily="-65" charset="0"/>
                <a:cs typeface="Calibri" pitchFamily="-65" charset="0"/>
              </a:rPr>
              <a:t>      Congenital heart defects identified: 17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pitchFamily="-65" charset="0"/>
                <a:ea typeface="Calibri" pitchFamily="-65" charset="0"/>
                <a:cs typeface="Calibri" pitchFamily="-65" charset="0"/>
              </a:rPr>
              <a:t>Critical CHD: 			9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pitchFamily="-65" charset="0"/>
                <a:ea typeface="Calibri" pitchFamily="-65" charset="0"/>
                <a:cs typeface="Calibri" pitchFamily="-65" charset="0"/>
              </a:rPr>
              <a:t>Serious CHD: 			3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pitchFamily="-65" charset="0"/>
                <a:ea typeface="Calibri" pitchFamily="-65" charset="0"/>
                <a:cs typeface="Calibri" pitchFamily="-65" charset="0"/>
              </a:rPr>
              <a:t>Significant CHD: 		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Calibri" pitchFamily="-65" charset="0"/>
                <a:ea typeface="Calibri" pitchFamily="-65" charset="0"/>
                <a:cs typeface="Calibri" pitchFamily="-65" charset="0"/>
              </a:rPr>
              <a:t>2 CCHD missed by all screening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latin typeface="Calibri" pitchFamily="-65" charset="0"/>
                <a:ea typeface="Calibri" pitchFamily="-65" charset="0"/>
                <a:cs typeface="Calibri" pitchFamily="-65" charset="0"/>
              </a:rPr>
              <a:t>Singh, Rasiah, Ewer Arch Dis Child FN 2014</a:t>
            </a:r>
            <a:r>
              <a:rPr lang="en-GB" sz="1800" b="1">
                <a:latin typeface="Calibri" pitchFamily="-65" charset="0"/>
                <a:ea typeface="Calibri" pitchFamily="-65" charset="0"/>
                <a:cs typeface="Calibri" pitchFamily="-65" charset="0"/>
              </a:rPr>
              <a:t>;99:F297-F302.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28813"/>
            <a:ext cx="4316412" cy="4433887"/>
          </a:xfrm>
        </p:spPr>
        <p:txBody>
          <a:bodyPr/>
          <a:lstStyle/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r>
              <a:rPr lang="en-US" sz="2000">
                <a:latin typeface="Calibri" pitchFamily="-65" charset="0"/>
                <a:ea typeface="Calibri" pitchFamily="-65" charset="0"/>
                <a:cs typeface="Calibri" pitchFamily="-65" charset="0"/>
              </a:rPr>
              <a:t>Congenital pneumonia: 	55</a:t>
            </a: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r>
              <a:rPr lang="en-US" sz="2000">
                <a:latin typeface="Calibri" pitchFamily="-65" charset="0"/>
                <a:ea typeface="Calibri" pitchFamily="-65" charset="0"/>
                <a:cs typeface="Calibri" pitchFamily="-65" charset="0"/>
              </a:rPr>
              <a:t>Sepsis: 			30</a:t>
            </a: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r>
              <a:rPr lang="en-US" sz="2000">
                <a:latin typeface="Calibri" pitchFamily="-65" charset="0"/>
                <a:ea typeface="Calibri" pitchFamily="-65" charset="0"/>
                <a:cs typeface="Calibri" pitchFamily="-65" charset="0"/>
              </a:rPr>
              <a:t>PPHN: 			12</a:t>
            </a: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r>
              <a:rPr lang="en-US" sz="2000">
                <a:latin typeface="Calibri" pitchFamily="-65" charset="0"/>
                <a:ea typeface="Calibri" pitchFamily="-65" charset="0"/>
                <a:cs typeface="Calibri" pitchFamily="-65" charset="0"/>
              </a:rPr>
              <a:t>MAS: 			  4</a:t>
            </a: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r>
              <a:rPr lang="en-US" sz="2000">
                <a:latin typeface="Calibri" pitchFamily="-65" charset="0"/>
                <a:ea typeface="Calibri" pitchFamily="-65" charset="0"/>
                <a:cs typeface="Calibri" pitchFamily="-65" charset="0"/>
              </a:rPr>
              <a:t>TTN requiring oxygen:       	41</a:t>
            </a: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r>
              <a:rPr lang="en-US" sz="2000">
                <a:latin typeface="Calibri" pitchFamily="-65" charset="0"/>
                <a:ea typeface="Calibri" pitchFamily="-65" charset="0"/>
                <a:cs typeface="Calibri" pitchFamily="-65" charset="0"/>
              </a:rPr>
              <a:t>Pneumothorax		  3</a:t>
            </a: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/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/>
          </a:p>
          <a:p>
            <a:pPr marL="639763" lvl="1" indent="-246063" eaLnBrk="1" hangingPunct="1">
              <a:lnSpc>
                <a:spcPct val="80000"/>
              </a:lnSpc>
              <a:buFont typeface="Wingdings 2" pitchFamily="-65" charset="2"/>
              <a:buChar char=""/>
            </a:pPr>
            <a:endParaRPr lang="en-US" sz="2000"/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8813"/>
            <a:ext cx="4038600" cy="4433887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Char char=""/>
            </a:pPr>
            <a:r>
              <a:rPr lang="en-GB" sz="1400" b="1">
                <a:latin typeface="Calibri" pitchFamily="-65" charset="0"/>
                <a:ea typeface="Calibri" pitchFamily="-65" charset="0"/>
                <a:cs typeface="Calibri" pitchFamily="-65" charset="0"/>
              </a:rPr>
              <a:t>Congenital Pneumonia</a:t>
            </a:r>
            <a:r>
              <a:rPr lang="en-GB" sz="1400">
                <a:latin typeface="Calibri" pitchFamily="-65" charset="0"/>
                <a:ea typeface="Calibri" pitchFamily="-65" charset="0"/>
                <a:cs typeface="Calibri" pitchFamily="-65" charset="0"/>
              </a:rPr>
              <a:t>- ↑inflam markers ± +ve culture, X-Ray changes, O2 requirement, abs ≥ 5 days.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None/>
            </a:pPr>
            <a:endParaRPr lang="en-GB" sz="14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Char char=""/>
            </a:pPr>
            <a:r>
              <a:rPr lang="en-GB" sz="1400" b="1">
                <a:latin typeface="Calibri" pitchFamily="-65" charset="0"/>
                <a:ea typeface="Calibri" pitchFamily="-65" charset="0"/>
                <a:cs typeface="Calibri" pitchFamily="-65" charset="0"/>
              </a:rPr>
              <a:t>Sepsis </a:t>
            </a:r>
            <a:r>
              <a:rPr lang="en-GB" sz="1400">
                <a:latin typeface="Calibri" pitchFamily="-65" charset="0"/>
                <a:ea typeface="Calibri" pitchFamily="-65" charset="0"/>
                <a:cs typeface="Calibri" pitchFamily="-65" charset="0"/>
              </a:rPr>
              <a:t>- ↑ inflammatory markers ± culture +ve, abs ≥ 5 days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None/>
            </a:pPr>
            <a:endParaRPr lang="en-GB" sz="14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Char char=""/>
            </a:pPr>
            <a:r>
              <a:rPr lang="en-GB" sz="1400" b="1">
                <a:latin typeface="Calibri" pitchFamily="-65" charset="0"/>
                <a:ea typeface="Calibri" pitchFamily="-65" charset="0"/>
                <a:cs typeface="Calibri" pitchFamily="-65" charset="0"/>
              </a:rPr>
              <a:t>MAS </a:t>
            </a:r>
            <a:r>
              <a:rPr lang="en-GB" sz="1400">
                <a:latin typeface="Calibri" pitchFamily="-65" charset="0"/>
                <a:ea typeface="Calibri" pitchFamily="-65" charset="0"/>
                <a:cs typeface="Calibri" pitchFamily="-65" charset="0"/>
              </a:rPr>
              <a:t>– h/o meconium , respiratory  distress, O2 requirement, X-Ray changes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None/>
            </a:pPr>
            <a:endParaRPr lang="en-GB" sz="14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Char char=""/>
            </a:pPr>
            <a:r>
              <a:rPr lang="en-GB" sz="1400" b="1">
                <a:latin typeface="Calibri" pitchFamily="-65" charset="0"/>
                <a:ea typeface="Calibri" pitchFamily="-65" charset="0"/>
                <a:cs typeface="Calibri" pitchFamily="-65" charset="0"/>
              </a:rPr>
              <a:t>TTN requiring oxygen: </a:t>
            </a:r>
            <a:r>
              <a:rPr lang="en-GB" sz="1400">
                <a:latin typeface="Calibri" pitchFamily="-65" charset="0"/>
                <a:ea typeface="Calibri" pitchFamily="-65" charset="0"/>
                <a:cs typeface="Calibri" pitchFamily="-65" charset="0"/>
              </a:rPr>
              <a:t>Tachypnoea with X-Ray changes of fluid retention, oxygen requirement, no rise in inflam markers or +ve culture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 2" pitchFamily="-65" charset="2"/>
              <a:buChar char=""/>
            </a:pPr>
            <a:endParaRPr lang="en-GB" sz="1400">
              <a:ea typeface="ＭＳ Ｐゴシック" pitchFamily="-65" charset="-128"/>
              <a:cs typeface="ＭＳ Ｐゴシック" pitchFamily="-65" charset="-128"/>
            </a:endParaRPr>
          </a:p>
          <a:p>
            <a:pPr marL="273050" indent="-273050" eaLnBrk="1" hangingPunct="1">
              <a:lnSpc>
                <a:spcPct val="90000"/>
              </a:lnSpc>
              <a:buClr>
                <a:srgbClr val="FFFFFF"/>
              </a:buClr>
              <a:buFont typeface="Wingdings 2" pitchFamily="-65" charset="2"/>
              <a:buNone/>
            </a:pPr>
            <a:endParaRPr lang="en-GB" sz="140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7108" name="Text Placeholder 3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/>
            <a:r>
              <a:rPr lang="en-US" sz="4100" b="1">
                <a:latin typeface="Calibri" pitchFamily="-65" charset="0"/>
                <a:ea typeface="Calibri" pitchFamily="-65" charset="0"/>
                <a:cs typeface="Calibri" pitchFamily="-65" charset="0"/>
              </a:rPr>
              <a:t>Other significant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pitchFamily="-65" charset="0"/>
                <a:ea typeface="Calibri" pitchFamily="-65" charset="0"/>
                <a:cs typeface="Calibri" pitchFamily="-65" charset="0"/>
              </a:rPr>
              <a:t>Results</a:t>
            </a:r>
            <a:endParaRPr lang="en-GB" b="1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Transitional circulation/mild TTN: 43 (21%)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No collapse in the postnatal wards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Echos performed for test +ve pulse Ox: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			61/208 (29%)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Abnormal Echos: 29/61 (48%)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pitchFamily="-65" charset="0"/>
                <a:ea typeface="Calibri" pitchFamily="-65" charset="0"/>
                <a:cs typeface="Calibri" pitchFamily="-65" charset="0"/>
              </a:rPr>
              <a:t>Murmurs and echocardiography</a:t>
            </a:r>
            <a:endParaRPr lang="en-GB" b="1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3 year data from Birmingham Women’s Hospital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Calibri" pitchFamily="-65" charset="0"/>
                <a:ea typeface="Calibri" pitchFamily="-65" charset="0"/>
                <a:cs typeface="Calibri" pitchFamily="-65" charset="0"/>
              </a:rPr>
              <a:t>205 echos for babies with murmur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pitchFamily="-65" charset="0"/>
                <a:ea typeface="Calibri" pitchFamily="-65" charset="0"/>
                <a:cs typeface="Calibri" pitchFamily="-65" charset="0"/>
              </a:rPr>
              <a:t>123 (60%) no significant abnormality </a:t>
            </a: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pitchFamily="-65" charset="0"/>
                <a:ea typeface="Calibri" pitchFamily="-65" charset="0"/>
                <a:cs typeface="Calibri" pitchFamily="-65" charset="0"/>
              </a:rPr>
              <a:t>72 (35%) septal defects </a:t>
            </a:r>
          </a:p>
          <a:p>
            <a:pPr eaLnBrk="1" hangingPunct="1">
              <a:lnSpc>
                <a:spcPct val="80000"/>
              </a:lnSpc>
            </a:pPr>
            <a:endParaRPr lang="en-GB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pitchFamily="-65" charset="0"/>
                <a:ea typeface="Calibri" pitchFamily="-65" charset="0"/>
                <a:cs typeface="Calibri" pitchFamily="-65" charset="0"/>
              </a:rPr>
              <a:t>2 (1%) CCHD – 1 CCHD/100 scans</a:t>
            </a:r>
          </a:p>
          <a:p>
            <a:pPr eaLnBrk="1" hangingPunct="1">
              <a:lnSpc>
                <a:spcPct val="80000"/>
              </a:lnSpc>
            </a:pPr>
            <a:endParaRPr lang="en-GB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>
                <a:latin typeface="Calibri" pitchFamily="-65" charset="0"/>
                <a:ea typeface="Calibri" pitchFamily="-65" charset="0"/>
                <a:cs typeface="Calibri" pitchFamily="-65" charset="0"/>
              </a:rPr>
              <a:t>[PulseOx 9/61 (15%) CCHD] – 1 CCHD/6.5 scans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700">
              <a:latin typeface="Calibri" pitchFamily="-65" charset="0"/>
              <a:ea typeface="Calibri" pitchFamily="-65" charset="0"/>
              <a:cs typeface="Calibri" pitchFamily="-65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GB" sz="1700">
                <a:latin typeface="Calibri" pitchFamily="-65" charset="0"/>
                <a:ea typeface="Calibri" pitchFamily="-65" charset="0"/>
                <a:cs typeface="Calibri" pitchFamily="-65" charset="0"/>
              </a:rPr>
              <a:t>Singh A et al. Acta Paed 2012;101:1651-2227</a:t>
            </a:r>
            <a:r>
              <a:rPr lang="en-GB" sz="1700"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algn="r"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93" charset="-128"/>
              <a:cs typeface="ＭＳ Ｐゴシック" pitchFamily="-93" charset="-128"/>
            </a:endParaRPr>
          </a:p>
        </p:txBody>
      </p:sp>
      <p:pic>
        <p:nvPicPr>
          <p:cNvPr id="63491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0" r="-71220"/>
          <a:stretch>
            <a:fillRect/>
          </a:stretch>
        </p:blipFill>
        <p:spPr>
          <a:xfrm>
            <a:off x="-2286000" y="-1219200"/>
            <a:ext cx="14549438" cy="800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568700" cy="175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7289800" cy="424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UK pilot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32 836 babies screened</a:t>
            </a: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239 test positives (0.73%)</a:t>
            </a: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14 CHD (8 CCHD) – [2 FNs]</a:t>
            </a: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82  significant non-cardiac disease</a:t>
            </a: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839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533400"/>
            <a:ext cx="9286875" cy="6965950"/>
          </a:xfrm>
        </p:spPr>
      </p:pic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1752600" y="228600"/>
            <a:ext cx="603408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Screen positive outcomes          </a:t>
            </a:r>
          </a:p>
        </p:txBody>
      </p:sp>
      <p:sp>
        <p:nvSpPr>
          <p:cNvPr id="83973" name="TextBox 4"/>
          <p:cNvSpPr txBox="1">
            <a:spLocks noChangeArrowheads="1"/>
          </p:cNvSpPr>
          <p:nvPr/>
        </p:nvSpPr>
        <p:spPr bwMode="auto">
          <a:xfrm>
            <a:off x="457200" y="914400"/>
            <a:ext cx="5791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8499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8" y="747713"/>
            <a:ext cx="9183688" cy="6888162"/>
          </a:xfrm>
        </p:spPr>
      </p:pic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282575" y="152400"/>
            <a:ext cx="8861425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Screen positives – Management and Investigations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3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4567238"/>
            <a:ext cx="58801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alibri" pitchFamily="-65" charset="0"/>
              <a:ea typeface="Calibri" pitchFamily="-65" charset="0"/>
              <a:cs typeface="Calibri" pitchFamily="-65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endParaRPr lang="en-US" sz="2800">
              <a:ea typeface="ＭＳ Ｐゴシック" pitchFamily="-65" charset="-128"/>
              <a:cs typeface="ＭＳ Ｐゴシック" pitchFamily="-65" charset="-128"/>
            </a:endParaRPr>
          </a:p>
          <a:p>
            <a:pPr>
              <a:buFontTx/>
              <a:buNone/>
            </a:pPr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				   		 </a:t>
            </a: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1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-1"/>
            <a:ext cx="4499992" cy="61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_lanc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202580"/>
            <a:ext cx="20208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2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6" name="Picture 5" descr="Screen Shot 2018-06-09 at 06.49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5532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96000" y="3733800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Milan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69863"/>
            <a:ext cx="63928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800" y="2592388"/>
            <a:ext cx="24892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2592388"/>
            <a:ext cx="5765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572000"/>
            <a:ext cx="6923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294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304800"/>
            <a:ext cx="867886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3429000"/>
            <a:ext cx="7315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294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304800"/>
            <a:ext cx="867886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4267200"/>
            <a:ext cx="7315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294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304800"/>
            <a:ext cx="867886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4267200"/>
            <a:ext cx="7315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0"/>
            <a:ext cx="8516937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24200" y="5562600"/>
            <a:ext cx="51816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5" name="Content Placeholder 4" descr="World-Geographical-map-%28edited-010518%2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10" b="-810"/>
          <a:stretch>
            <a:fillRect/>
          </a:stretch>
        </p:blipFill>
        <p:spPr>
          <a:xfrm>
            <a:off x="41535" y="457200"/>
            <a:ext cx="9102465" cy="5006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18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905000" y="0"/>
            <a:ext cx="12747074" cy="7010400"/>
          </a:xfrm>
        </p:spPr>
      </p:pic>
      <p:sp>
        <p:nvSpPr>
          <p:cNvPr id="5" name="Rectangle 4"/>
          <p:cNvSpPr/>
          <p:nvPr/>
        </p:nvSpPr>
        <p:spPr>
          <a:xfrm>
            <a:off x="0" y="990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ＭＳ Ｐゴシック" pitchFamily="-93" charset="-128"/>
                <a:cs typeface="ＭＳ Ｐゴシック" pitchFamily="-93" charset="-128"/>
              </a:rPr>
              <a:t>NSC Workgroup meeting 22</a:t>
            </a:r>
            <a:r>
              <a:rPr lang="en-US" baseline="30000" dirty="0" smtClean="0">
                <a:ea typeface="ＭＳ Ｐゴシック" pitchFamily="-93" charset="-128"/>
                <a:cs typeface="ＭＳ Ｐゴシック" pitchFamily="-93" charset="-128"/>
              </a:rPr>
              <a:t>nd</a:t>
            </a:r>
            <a:r>
              <a:rPr lang="en-US" dirty="0" smtClean="0">
                <a:ea typeface="ＭＳ Ｐゴシック" pitchFamily="-93" charset="-128"/>
                <a:cs typeface="ＭＳ Ｐゴシック" pitchFamily="-93" charset="-128"/>
              </a:rPr>
              <a:t>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Pulse </a:t>
            </a:r>
            <a:r>
              <a:rPr lang="en-GB" dirty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oximetry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GB" b="1" i="1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with any algorithm 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reduces </a:t>
            </a:r>
            <a:r>
              <a:rPr lang="en-GB" dirty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the diagnostic gap for 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CCHD and saves lives.</a:t>
            </a:r>
          </a:p>
          <a:p>
            <a:endParaRPr lang="en-GB" sz="1800" dirty="0" smtClean="0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Early (&lt;24 hours) and pre/post ductal screening has potential advantages with sl. higher FP rate</a:t>
            </a:r>
          </a:p>
          <a:p>
            <a:endParaRPr lang="en-GB" sz="1600" dirty="0" smtClean="0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More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pre/post 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data from large populations needed </a:t>
            </a:r>
            <a:r>
              <a:rPr lang="en-GB" dirty="0" smtClean="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for precise sensitivity modelling</a:t>
            </a:r>
          </a:p>
          <a:p>
            <a:endParaRPr lang="en-GB" sz="1200" dirty="0" smtClean="0">
              <a:latin typeface="Calibri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</a:rPr>
              <a:t>Final thought</a:t>
            </a:r>
            <a:endParaRPr lang="en-US" b="1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57200" y="167640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alibri"/>
              </a:rPr>
              <a:t>   	</a:t>
            </a:r>
            <a:r>
              <a:rPr lang="en-GB" sz="3600" b="1" dirty="0" smtClean="0">
                <a:latin typeface="Calibri"/>
              </a:rPr>
              <a:t>Which is </a:t>
            </a:r>
            <a:r>
              <a:rPr lang="en-GB" sz="3600" b="1" smtClean="0">
                <a:latin typeface="Calibri"/>
              </a:rPr>
              <a:t>better</a:t>
            </a:r>
            <a:r>
              <a:rPr lang="en-GB" sz="3600" b="1" smtClean="0">
                <a:latin typeface="Calibri"/>
              </a:rPr>
              <a:t>…?</a:t>
            </a:r>
          </a:p>
          <a:p>
            <a:endParaRPr lang="en-GB" sz="1600" b="1" dirty="0" smtClean="0">
              <a:latin typeface="Calibri"/>
            </a:endParaRPr>
          </a:p>
          <a:p>
            <a:r>
              <a:rPr lang="en-GB" sz="3600" dirty="0" smtClean="0">
                <a:latin typeface="Calibri"/>
              </a:rPr>
              <a:t>	detecting more babies with significant 	illness before they become unwell (at the 	expense of a moderately higher FP rate), or 	a test with a very low FP rate which detects 	relatively few ill babies?</a:t>
            </a:r>
          </a:p>
          <a:p>
            <a:pPr algn="ctr"/>
            <a:endParaRPr lang="en-GB" sz="3600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algn="ctr"/>
            <a:r>
              <a:rPr lang="en-GB" b="1" dirty="0" err="1" smtClean="0">
                <a:ea typeface="ＭＳ Ｐゴシック" pitchFamily="-110" charset="-128"/>
                <a:cs typeface="ＭＳ Ｐゴシック" pitchFamily="-110" charset="-128"/>
              </a:rPr>
              <a:t>a.k.ewer@bham.ac.uk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38592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51133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557463"/>
            <a:ext cx="439261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437063"/>
            <a:ext cx="82804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2987675" y="5589588"/>
            <a:ext cx="6516688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2040077</TotalTime>
  <Words>2888</Words>
  <Application>Microsoft Macintosh PowerPoint</Application>
  <PresentationFormat>On-screen Show (4:3)</PresentationFormat>
  <Paragraphs>606</Paragraphs>
  <Slides>88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Default Design</vt:lpstr>
      <vt:lpstr>Photo Editor Photo</vt:lpstr>
      <vt:lpstr>Slide 1</vt:lpstr>
      <vt:lpstr>Slide 2</vt:lpstr>
      <vt:lpstr>Slide 3</vt:lpstr>
      <vt:lpstr>Overview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Pulse oximetry screening for CCHD Back to basics</vt:lpstr>
      <vt:lpstr>Oxygen transport</vt:lpstr>
      <vt:lpstr>Pulse oximetry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Screening algorithms</vt:lpstr>
      <vt:lpstr>Pre and post-ductal vs Post-ductal</vt:lpstr>
      <vt:lpstr>Slide 40</vt:lpstr>
      <vt:lpstr>Pulse oximetry screening</vt:lpstr>
      <vt:lpstr>Pulse oximetry screening</vt:lpstr>
      <vt:lpstr>Early or late screening  (&lt;24 or &gt;24hrs)</vt:lpstr>
      <vt:lpstr>False positives</vt:lpstr>
      <vt:lpstr>CCHD presenting before screening</vt:lpstr>
      <vt:lpstr>CCHD presenting before screening</vt:lpstr>
      <vt:lpstr>CCHD presenting before screening</vt:lpstr>
      <vt:lpstr>Non-cardiac conditions</vt:lpstr>
      <vt:lpstr>CCHD presenting before screening</vt:lpstr>
      <vt:lpstr>CCHD presenting before screening</vt:lpstr>
      <vt:lpstr>Slide 51</vt:lpstr>
      <vt:lpstr>Slide 52</vt:lpstr>
      <vt:lpstr>Slide 53</vt:lpstr>
      <vt:lpstr>Early screening (&lt;24 hours) </vt:lpstr>
      <vt:lpstr>Slide 55</vt:lpstr>
      <vt:lpstr>Slide 56</vt:lpstr>
      <vt:lpstr>Slide 57</vt:lpstr>
      <vt:lpstr>Slide 58</vt:lpstr>
      <vt:lpstr>Comparison of algorithms</vt:lpstr>
      <vt:lpstr> Pre/post either or both &lt;95%  Clinical conundrum (1)</vt:lpstr>
      <vt:lpstr> Pre/post either or both &lt;95%  Clinical conundrum (1)</vt:lpstr>
      <vt:lpstr>Clinical conundrum (2)</vt:lpstr>
      <vt:lpstr>Clinical conundrum (2)</vt:lpstr>
      <vt:lpstr>Clinical conundrum (2)</vt:lpstr>
      <vt:lpstr>Pre and post-ductal difference</vt:lpstr>
      <vt:lpstr>Repeat testing </vt:lpstr>
      <vt:lpstr>False negatives</vt:lpstr>
      <vt:lpstr>Slide 68</vt:lpstr>
      <vt:lpstr>Slide 69</vt:lpstr>
      <vt:lpstr>Slide 70</vt:lpstr>
      <vt:lpstr>Other significant diagnosis</vt:lpstr>
      <vt:lpstr>Results</vt:lpstr>
      <vt:lpstr>Murmurs and echocardiography</vt:lpstr>
      <vt:lpstr>Slide 74</vt:lpstr>
      <vt:lpstr>Slide 75</vt:lpstr>
      <vt:lpstr>UK pilot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Summary</vt:lpstr>
      <vt:lpstr>Final thought</vt:lpstr>
    </vt:vector>
  </TitlesOfParts>
  <Company>UHB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nnuae</dc:creator>
  <cp:lastModifiedBy>Andrew Ewer</cp:lastModifiedBy>
  <cp:revision>341</cp:revision>
  <dcterms:created xsi:type="dcterms:W3CDTF">2018-09-20T19:16:36Z</dcterms:created>
  <dcterms:modified xsi:type="dcterms:W3CDTF">2018-09-21T10:58:15Z</dcterms:modified>
</cp:coreProperties>
</file>