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handoutMasterIdLst>
    <p:handoutMasterId r:id="rId20"/>
  </p:handoutMasterIdLst>
  <p:sldIdLst>
    <p:sldId id="407" r:id="rId2"/>
    <p:sldId id="421" r:id="rId3"/>
    <p:sldId id="422" r:id="rId4"/>
    <p:sldId id="406" r:id="rId5"/>
    <p:sldId id="444" r:id="rId6"/>
    <p:sldId id="436" r:id="rId7"/>
    <p:sldId id="442" r:id="rId8"/>
    <p:sldId id="445" r:id="rId9"/>
    <p:sldId id="447" r:id="rId10"/>
    <p:sldId id="443" r:id="rId11"/>
    <p:sldId id="428" r:id="rId12"/>
    <p:sldId id="430" r:id="rId13"/>
    <p:sldId id="448" r:id="rId14"/>
    <p:sldId id="424" r:id="rId15"/>
    <p:sldId id="434" r:id="rId16"/>
    <p:sldId id="423" r:id="rId17"/>
    <p:sldId id="414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CFD5"/>
    <a:srgbClr val="4FBABF"/>
    <a:srgbClr val="00B0F0"/>
    <a:srgbClr val="FFFF99"/>
    <a:srgbClr val="68E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9" autoAdjust="0"/>
    <p:restoredTop sz="76978" autoAdjust="0"/>
  </p:normalViewPr>
  <p:slideViewPr>
    <p:cSldViewPr>
      <p:cViewPr>
        <p:scale>
          <a:sx n="66" d="100"/>
          <a:sy n="66" d="100"/>
        </p:scale>
        <p:origin x="-1512" y="-18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25" d="100"/>
        <a:sy n="125" d="100"/>
      </p:scale>
      <p:origin x="0" y="29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5E3199-1464-49FA-B8EB-9293BF020CF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0DD299-FEE8-4409-B475-B064E00BD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75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F391B6-03D7-4EF7-9DD8-6C2E9D645A3B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2C01B1-218D-4D69-A058-BD95143BE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25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A68D787-392E-4710-B89D-561675B3BB2F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Sept 20 PR was hit by one of the</a:t>
            </a:r>
            <a:r>
              <a:rPr lang="en-US" baseline="0" dirty="0" smtClean="0"/>
              <a:t> most powerful hurricanes of our history.  This hurricane </a:t>
            </a:r>
            <a:r>
              <a:rPr lang="en-US" baseline="0" dirty="0" err="1" smtClean="0"/>
              <a:t>Cathegory</a:t>
            </a:r>
            <a:r>
              <a:rPr lang="en-US" baseline="0" dirty="0" smtClean="0"/>
              <a:t> 5 passed through the middle of our island causing </a:t>
            </a:r>
            <a:r>
              <a:rPr lang="en-US" baseline="0" dirty="0" err="1" smtClean="0"/>
              <a:t>unprecendented</a:t>
            </a:r>
            <a:r>
              <a:rPr lang="en-US" baseline="0" dirty="0" smtClean="0"/>
              <a:t> damage.  Also important to mention two weeks earlier PR was also hit by Hurricane Irma.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C01B1-218D-4D69-A058-BD95143BE4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21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of the consequences</a:t>
            </a:r>
            <a:r>
              <a:rPr lang="en-US" baseline="0" dirty="0" smtClean="0"/>
              <a:t> of this hurricane were:</a:t>
            </a:r>
          </a:p>
          <a:p>
            <a:r>
              <a:rPr lang="en-US" baseline="0" dirty="0" smtClean="0"/>
              <a:t>Complete destruction of houses and buildings specially those in wooden structures</a:t>
            </a:r>
          </a:p>
          <a:p>
            <a:r>
              <a:rPr lang="en-US" baseline="0" dirty="0" smtClean="0"/>
              <a:t>Floods in different areas</a:t>
            </a:r>
          </a:p>
          <a:p>
            <a:r>
              <a:rPr lang="en-US" baseline="0" dirty="0" smtClean="0"/>
              <a:t>Collapse of the power system</a:t>
            </a:r>
          </a:p>
          <a:p>
            <a:r>
              <a:rPr lang="en-US" baseline="0" dirty="0" smtClean="0"/>
              <a:t>Loss of communication;  After the hurricane just one radio station was operational</a:t>
            </a:r>
          </a:p>
          <a:p>
            <a:r>
              <a:rPr lang="en-US" baseline="0" dirty="0" smtClean="0"/>
              <a:t>Scarcity of food, water, gas</a:t>
            </a:r>
          </a:p>
          <a:p>
            <a:r>
              <a:rPr lang="en-US" baseline="0" dirty="0" smtClean="0"/>
              <a:t>Destruction of roads and isolation of some residents</a:t>
            </a:r>
          </a:p>
          <a:p>
            <a:r>
              <a:rPr lang="en-US" baseline="0" dirty="0" smtClean="0"/>
              <a:t>Families that lost everything; Many that lost their jobs; In general the poor and vulnerable people were the most affected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C01B1-218D-4D69-A058-BD95143BE4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06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 an</a:t>
            </a:r>
            <a:r>
              <a:rPr lang="en-US" baseline="0" dirty="0" smtClean="0"/>
              <a:t> emergency, no time for contracts, POs, you need to have a back-up plan already established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C01B1-218D-4D69-A058-BD95143BE4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1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Are the key words</a:t>
            </a:r>
            <a:r>
              <a:rPr lang="en-US" sz="1200" baseline="0" dirty="0" smtClean="0"/>
              <a:t> to describe what you need in an experience like Hurricane Maria.  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capacity to recover quickly from difficulties; toughness.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C01B1-218D-4D69-A058-BD95143BE4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94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APHL</a:t>
            </a:r>
          </a:p>
          <a:p>
            <a:r>
              <a:rPr lang="en-US" sz="1200" b="1" dirty="0" smtClean="0"/>
              <a:t>CDC</a:t>
            </a:r>
          </a:p>
          <a:p>
            <a:r>
              <a:rPr lang="en-US" sz="1200" b="1" dirty="0" smtClean="0"/>
              <a:t>NY NBS Program</a:t>
            </a:r>
          </a:p>
          <a:p>
            <a:r>
              <a:rPr lang="en-US" sz="1200" b="1" dirty="0" err="1" smtClean="0"/>
              <a:t>NewSTEPs</a:t>
            </a:r>
            <a:r>
              <a:rPr lang="en-US" sz="1200" b="1" dirty="0" smtClean="0"/>
              <a:t> </a:t>
            </a:r>
          </a:p>
          <a:p>
            <a:r>
              <a:rPr lang="en-US" sz="1200" b="1" dirty="0" smtClean="0"/>
              <a:t>Other NBS Programs</a:t>
            </a:r>
          </a:p>
          <a:p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 were resolved or for other presumptive positive, instructions were provided to family</a:t>
            </a:r>
            <a:r>
              <a:rPr lang="en-US" baseline="0" dirty="0" smtClean="0"/>
              <a:t> or pediatrician.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r>
              <a:rPr lang="en-US" dirty="0" smtClean="0"/>
              <a:t>All the equipment was covered and if possible they were placed over counters (not left on floor).</a:t>
            </a:r>
          </a:p>
          <a:p>
            <a:endParaRPr lang="en-US" dirty="0" smtClean="0"/>
          </a:p>
          <a:p>
            <a:r>
              <a:rPr lang="en-US" dirty="0" smtClean="0"/>
              <a:t>Equipment was turned off (if possible), disconnected and/or protected with a battery system. </a:t>
            </a:r>
          </a:p>
          <a:p>
            <a:endParaRPr lang="en-US" dirty="0" smtClean="0"/>
          </a:p>
          <a:p>
            <a:r>
              <a:rPr lang="en-US" dirty="0" smtClean="0"/>
              <a:t>Materials and equipment next to windows were moved to another area.</a:t>
            </a:r>
          </a:p>
          <a:p>
            <a:endParaRPr lang="en-US" dirty="0" smtClean="0"/>
          </a:p>
          <a:p>
            <a:r>
              <a:rPr lang="en-US" dirty="0" smtClean="0"/>
              <a:t>The keys of our rooms were provided to the Administrative/Security staff of the hospital in case of an emergency.  Instructions were also provided about areas with possible roof leaks or in which water could enter through the  windows.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Instructions were given to the staff to do back up to important files </a:t>
            </a:r>
          </a:p>
          <a:p>
            <a:endParaRPr lang="en-US" dirty="0" smtClean="0"/>
          </a:p>
          <a:p>
            <a:r>
              <a:rPr lang="en-US" dirty="0" smtClean="0"/>
              <a:t>We evaluated all our pending patient cases.  </a:t>
            </a:r>
          </a:p>
          <a:p>
            <a:endParaRPr lang="en-US" dirty="0" smtClean="0"/>
          </a:p>
          <a:p>
            <a:pPr marL="342900" indent="-342900">
              <a:buAutoNum type="arabicPeriod" startAt="2"/>
            </a:pPr>
            <a:r>
              <a:rPr lang="en-US" sz="1400" b="1" dirty="0" smtClean="0">
                <a:solidFill>
                  <a:schemeClr val="accent1"/>
                </a:solidFill>
              </a:rPr>
              <a:t>Sample collection and delivery to NBS laboratory </a:t>
            </a:r>
          </a:p>
          <a:p>
            <a:endParaRPr lang="en-US" sz="1600" b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200" b="1" dirty="0" smtClean="0"/>
              <a:t>Messengers from hospitals started to come that week to bring samples.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 smtClean="0"/>
              <a:t>	No sample rejected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 smtClean="0"/>
              <a:t>	Additional Contact Information was requested to hospitals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 smtClean="0"/>
              <a:t>	A letter was sent to hospitals with  instructions for </a:t>
            </a:r>
          </a:p>
          <a:p>
            <a:r>
              <a:rPr lang="en-US" sz="1200" b="1" dirty="0" smtClean="0"/>
              <a:t>             sample collection and  storage</a:t>
            </a:r>
          </a:p>
          <a:p>
            <a:endParaRPr lang="en-US" sz="1200" b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200" b="1" dirty="0" smtClean="0"/>
              <a:t>Calls were made to the hospitals to inform that the NBS Program was operational and that we were waiting for the samples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1200" b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200" b="1" dirty="0" smtClean="0"/>
              <a:t>CDC Hurricane Response Division  contacted us and we reported them the hospitals that were not sending samples to evaluate their status.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C01B1-218D-4D69-A058-BD95143BE4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5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7B01CE-AD1E-4628-8A07-213492BEC150}" type="datetimeFigureOut">
              <a:rPr lang="en-US" smtClean="0"/>
              <a:pPr>
                <a:defRPr/>
              </a:pPr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89C23-AC24-4A1A-9C5D-F4DCDD38B6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9DFDA4-316D-450C-BCEA-6A604064481C}" type="datetimeFigureOut">
              <a:rPr lang="en-US" smtClean="0"/>
              <a:pPr>
                <a:defRPr/>
              </a:pPr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433E9-2C2E-4CAD-988C-DD8EBA21F1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5127DA-937C-47CB-8A78-827B8890986A}" type="datetimeFigureOut">
              <a:rPr lang="en-US" smtClean="0"/>
              <a:pPr>
                <a:defRPr/>
              </a:pPr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4F9E4-55BB-474B-B43C-2CEDFD8ABF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45E1E2-AA45-4F63-8321-6B2C33A9315E}" type="datetimeFigureOut">
              <a:rPr lang="en-US" smtClean="0"/>
              <a:pPr>
                <a:defRPr/>
              </a:pPr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E467F-37CB-4C24-BA05-9EEF914D39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A777-213E-40B4-B60E-98F04D488E72}" type="datetimeFigureOut">
              <a:rPr lang="en-US" smtClean="0"/>
              <a:pPr>
                <a:defRPr/>
              </a:pPr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C6163-D4F4-4972-BB24-A44945254A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240E4B-DC58-4027-9443-4FA219B1626F}" type="datetimeFigureOut">
              <a:rPr lang="en-US" smtClean="0"/>
              <a:pPr>
                <a:defRPr/>
              </a:pPr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85D7C-B6A3-4E1F-9BAE-972E59609A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6344C5-351E-428A-ADEE-EDF3F6968E1A}" type="datetimeFigureOut">
              <a:rPr lang="en-US" smtClean="0"/>
              <a:pPr>
                <a:defRPr/>
              </a:pPr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56E51-006B-4D0B-9299-42726A2A0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4BA934-0D9B-4C94-BA8E-38D6FC6632CC}" type="datetimeFigureOut">
              <a:rPr lang="en-US" smtClean="0"/>
              <a:pPr>
                <a:defRPr/>
              </a:pPr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F5699-62B5-44CE-BB62-B0A20C3F51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053D0-C23C-4214-ABB2-B2806016051D}" type="datetimeFigureOut">
              <a:rPr lang="en-US" smtClean="0"/>
              <a:pPr>
                <a:defRPr/>
              </a:pPr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7FD7E1-6062-4285-B6E6-F1ABF83ABB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635D58-F7AA-4254-B958-150109357055}" type="datetimeFigureOut">
              <a:rPr lang="en-US" smtClean="0"/>
              <a:pPr>
                <a:defRPr/>
              </a:pPr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62B56-C170-43E6-A7CE-29F8495A1A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C7C7E0-E877-4514-89B9-988980FCEA9B}" type="datetimeFigureOut">
              <a:rPr lang="en-US" smtClean="0"/>
              <a:pPr>
                <a:defRPr/>
              </a:pPr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2D556-D47E-469F-9420-72936E2490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F888A8-6B7C-441B-B4AC-944031DCAD9A}" type="datetimeFigureOut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10/22/2018</a:t>
            </a:fld>
            <a:endParaRPr lang="en-US"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8A6DD8-6105-447B-9842-FFEA7C2802A3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12257"/>
            <a:ext cx="8915399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Calibri" panose="020F0502020204030204" pitchFamily="34" charset="0"/>
                <a:cs typeface="Lowvetica"/>
              </a:rPr>
              <a:t>NBS Follow-up after Hurricane Maria:  Experience of the Puerto Rico Program</a:t>
            </a:r>
            <a:br>
              <a:rPr lang="en-US" sz="3200" b="1" dirty="0" smtClean="0">
                <a:latin typeface="Calibri" panose="020F0502020204030204" pitchFamily="34" charset="0"/>
                <a:cs typeface="Lowvetica"/>
              </a:rPr>
            </a:br>
            <a:r>
              <a:rPr lang="en-US" sz="3200" b="1" dirty="0">
                <a:latin typeface="Calibri" panose="020F0502020204030204" pitchFamily="34" charset="0"/>
                <a:cs typeface="Lowvetica"/>
              </a:rPr>
              <a:t> </a:t>
            </a:r>
            <a:r>
              <a:rPr lang="en-US" sz="3200" b="1" dirty="0" smtClean="0">
                <a:latin typeface="Calibri" panose="020F0502020204030204" pitchFamily="34" charset="0"/>
                <a:cs typeface="Lowvetica"/>
              </a:rPr>
              <a:t>                           </a:t>
            </a:r>
            <a:endParaRPr lang="en-US" sz="3200" b="1" dirty="0">
              <a:latin typeface="Calibri" panose="020F0502020204030204" pitchFamily="34" charset="0"/>
              <a:cs typeface="Lowvetica"/>
            </a:endParaRP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1788886" y="230902"/>
            <a:ext cx="54864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Puerto Rico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Sciences Campus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Medicine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Pediatrics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38200" y="486569"/>
            <a:ext cx="7543799" cy="1098550"/>
            <a:chOff x="940" y="612"/>
            <a:chExt cx="10400" cy="1730"/>
          </a:xfrm>
        </p:grpSpPr>
        <p:pic>
          <p:nvPicPr>
            <p:cNvPr id="1027" name="Picture 1" descr="C:\Users\Karina\Downloads\Logo_0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" y="612"/>
              <a:ext cx="1698" cy="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2" descr="C:\Users\Nancy Torres-Torres\AppData\Local\Microsoft\Windows\Temporary Internet Files\Low\Content.IE5\2VN9WII5\LOGO_ESC._DE_MEDICINA[1]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7" y="612"/>
              <a:ext cx="1663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895600" y="5562600"/>
            <a:ext cx="354077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Sulay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Rivera-Sánchez</a:t>
            </a:r>
          </a:p>
          <a:p>
            <a:pPr algn="ctr"/>
            <a:r>
              <a:rPr lang="en-US" alt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Director</a:t>
            </a:r>
          </a:p>
          <a:p>
            <a:pPr algn="ctr"/>
            <a:endParaRPr lang="en-US" altLang="en-US" sz="1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22, 2018 </a:t>
            </a:r>
          </a:p>
          <a:p>
            <a:pPr algn="ctr"/>
            <a:r>
              <a:rPr lang="en-US" alt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Term Follow Up National Webinar</a:t>
            </a:r>
            <a:endParaRPr lang="en-US" altLang="en-US" sz="1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27061" y="2895600"/>
            <a:ext cx="4210050" cy="2524980"/>
            <a:chOff x="2427061" y="2895600"/>
            <a:chExt cx="4210050" cy="2524980"/>
          </a:xfrm>
        </p:grpSpPr>
        <p:pic>
          <p:nvPicPr>
            <p:cNvPr id="5" name="Picture 2" descr="Image result for hurricane mari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061" y="2895600"/>
              <a:ext cx="4210050" cy="2524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429000" y="415809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PR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1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Time to report out results</a:t>
            </a:r>
            <a:endParaRPr lang="en-US" sz="3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371600" y="838200"/>
            <a:ext cx="7339963" cy="5991999"/>
            <a:chOff x="1371600" y="838200"/>
            <a:chExt cx="7339963" cy="5991999"/>
          </a:xfrm>
        </p:grpSpPr>
        <p:pic>
          <p:nvPicPr>
            <p:cNvPr id="2050" name="Picture 2" descr="C:\Users\SURIVE~1.000\AppData\Local\Temp\QI5d.i Bar D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838200"/>
              <a:ext cx="6865620" cy="5818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686" y="1603375"/>
              <a:ext cx="377825" cy="22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019800" y="6553200"/>
              <a:ext cx="26917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Obtained from </a:t>
              </a:r>
              <a:r>
                <a:rPr lang="en-US" sz="1200" b="1" dirty="0" err="1" smtClean="0"/>
                <a:t>NewSTEPs</a:t>
              </a:r>
              <a:r>
                <a:rPr lang="en-US" sz="1200" b="1" dirty="0" smtClean="0"/>
                <a:t> website</a:t>
              </a:r>
              <a:endParaRPr lang="en-US" sz="1200" b="1" dirty="0"/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885" y="2133601"/>
              <a:ext cx="188912" cy="112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087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2971800" y="381000"/>
            <a:ext cx="8793162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base"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chemeClr val="tx2"/>
                </a:solidFill>
              </a:rPr>
              <a:t>Repeats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1148477"/>
            <a:ext cx="75207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Increase in the number of repetitions for some tests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n-US" b="1" dirty="0"/>
              <a:t>Aged samples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n-US" b="1" dirty="0"/>
              <a:t>Not adequate storage of </a:t>
            </a:r>
            <a:r>
              <a:rPr lang="en-US" b="1" dirty="0" smtClean="0"/>
              <a:t>samples</a:t>
            </a: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marL="800100" lvl="1" indent="-342900">
              <a:buAutoNum type="arabicPeriod" startAt="2"/>
            </a:pPr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756948" cy="435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0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3124200" y="381000"/>
            <a:ext cx="8793162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base"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chemeClr val="tx2"/>
                </a:solidFill>
              </a:rPr>
              <a:t>Follow-up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685800"/>
            <a:ext cx="6019799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4FBABF"/>
              </a:solidFill>
            </a:endParaRPr>
          </a:p>
          <a:p>
            <a:r>
              <a:rPr lang="en-US" sz="2400" b="1" dirty="0" smtClean="0">
                <a:solidFill>
                  <a:schemeClr val="tx2"/>
                </a:solidFill>
              </a:rPr>
              <a:t>Situation: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NO communication in our country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Increase in the number of repetitions needed for some tests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We were running with a delay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24 presumptive positive cases were identified the next weeks after Maria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r>
              <a:rPr lang="en-US" sz="2400" b="1" dirty="0" smtClean="0">
                <a:solidFill>
                  <a:schemeClr val="tx2"/>
                </a:solidFill>
              </a:rPr>
              <a:t>Strategies to find families: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Social media (</a:t>
            </a:r>
            <a:r>
              <a:rPr lang="en-US" sz="1600" b="1" dirty="0" err="1" smtClean="0"/>
              <a:t>facebook</a:t>
            </a:r>
            <a:r>
              <a:rPr lang="en-US" sz="1600" b="1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Police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List of cases sent to hospitals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Volunteers from different municipalities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Mail office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Text messages sent by our Follow-up staff  during the day and night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WhatsApp Groups</a:t>
            </a:r>
          </a:p>
          <a:p>
            <a:r>
              <a:rPr lang="en-US" sz="1600" b="1" dirty="0"/>
              <a:t>               Department of Pediatrics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Government Offices and Churches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Our Follow-up  supervisor visited two families to inform the results and  bring the newborn to evaluation</a:t>
            </a:r>
          </a:p>
          <a:p>
            <a:endParaRPr lang="en-US" sz="2400" b="1" dirty="0" smtClean="0">
              <a:solidFill>
                <a:srgbClr val="4FBABF"/>
              </a:solidFill>
            </a:endParaRPr>
          </a:p>
          <a:p>
            <a:endParaRPr lang="en-US" sz="2400" b="1" dirty="0" smtClean="0">
              <a:solidFill>
                <a:srgbClr val="4FBABF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48401" y="1388373"/>
            <a:ext cx="2667000" cy="4001095"/>
          </a:xfrm>
          <a:prstGeom prst="rect">
            <a:avLst/>
          </a:prstGeom>
          <a:noFill/>
          <a:ln w="31750">
            <a:solidFill>
              <a:srgbClr val="4FBAB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36 Confirmed Cases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39% identified after  Maria</a:t>
            </a:r>
          </a:p>
          <a:p>
            <a:r>
              <a:rPr lang="en-US" sz="1400" b="1" dirty="0" smtClean="0"/>
              <a:t>       5 Metabolic Diseases</a:t>
            </a:r>
          </a:p>
          <a:p>
            <a:r>
              <a:rPr lang="en-US" sz="1400" b="1" dirty="0" smtClean="0"/>
              <a:t>       5 SCD</a:t>
            </a:r>
          </a:p>
          <a:p>
            <a:r>
              <a:rPr lang="en-US" sz="1400" b="1" dirty="0" smtClean="0"/>
              <a:t>       3 CH</a:t>
            </a:r>
          </a:p>
          <a:p>
            <a:r>
              <a:rPr lang="en-US" sz="1400" b="1" dirty="0" smtClean="0"/>
              <a:t>       1 BIOT Deficiency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All cases were efficiently managed with no consequences on newborns.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48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Lost to follow-up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93838"/>
            <a:ext cx="7172722" cy="467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35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Emergency </a:t>
            </a:r>
            <a:r>
              <a:rPr lang="en-US" b="1" dirty="0" smtClean="0"/>
              <a:t>Preparedness </a:t>
            </a:r>
            <a:r>
              <a:rPr lang="en-US" b="1" dirty="0"/>
              <a:t>for Newborn Screening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209800"/>
            <a:ext cx="4343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4FBABF"/>
                </a:solidFill>
              </a:rPr>
              <a:t>Laboratory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4FBABF"/>
                </a:solidFill>
              </a:rPr>
              <a:t> </a:t>
            </a:r>
            <a:r>
              <a:rPr lang="en-US" b="1" dirty="0" smtClean="0">
                <a:solidFill>
                  <a:srgbClr val="4FBABF"/>
                </a:solidFill>
              </a:rPr>
              <a:t>Service contract with other laboratory </a:t>
            </a:r>
            <a:r>
              <a:rPr lang="en-US" b="1" dirty="0">
                <a:solidFill>
                  <a:srgbClr val="4FBABF"/>
                </a:solidFill>
              </a:rPr>
              <a:t>prior </a:t>
            </a:r>
            <a:r>
              <a:rPr lang="en-US" b="1" dirty="0" smtClean="0">
                <a:solidFill>
                  <a:srgbClr val="4FBABF"/>
                </a:solidFill>
              </a:rPr>
              <a:t>the emergency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b="1" dirty="0" smtClean="0">
              <a:solidFill>
                <a:srgbClr val="4FBABF"/>
              </a:solidFill>
            </a:endParaRPr>
          </a:p>
          <a:p>
            <a:pPr marL="274320" lvl="1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4FBABF"/>
                </a:solidFill>
              </a:rPr>
              <a:t>Follow-up plan</a:t>
            </a:r>
            <a:endParaRPr lang="en-US" b="1" dirty="0" smtClean="0">
              <a:solidFill>
                <a:srgbClr val="4FBAB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81400"/>
            <a:ext cx="486294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12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b="1" dirty="0" smtClean="0"/>
              <a:t>Lessons learned!!!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 fontScale="25000" lnSpcReduction="20000"/>
          </a:bodyPr>
          <a:lstStyle/>
          <a:p>
            <a:r>
              <a:rPr lang="en-US" sz="5600" b="1" dirty="0" smtClean="0"/>
              <a:t>Every NBS Program need to have a back up plan to provide the service during an emergency.  Ideally, a contract with other laboratory should be in place prior the situation.</a:t>
            </a:r>
          </a:p>
          <a:p>
            <a:endParaRPr lang="en-US" sz="5600" b="1" dirty="0" smtClean="0"/>
          </a:p>
          <a:p>
            <a:r>
              <a:rPr lang="en-US" sz="5600" b="1" dirty="0"/>
              <a:t>Prepare for the worst, prepare for what you don’t expect</a:t>
            </a:r>
            <a:r>
              <a:rPr lang="en-US" sz="5600" b="1" dirty="0" smtClean="0"/>
              <a:t>.</a:t>
            </a:r>
          </a:p>
          <a:p>
            <a:pPr lvl="2"/>
            <a:r>
              <a:rPr lang="en-US" sz="5600" b="1" dirty="0"/>
              <a:t>Evaluation of facilities </a:t>
            </a:r>
          </a:p>
          <a:p>
            <a:pPr lvl="2"/>
            <a:r>
              <a:rPr lang="en-US" sz="5600" b="1" dirty="0"/>
              <a:t>No water</a:t>
            </a:r>
          </a:p>
          <a:p>
            <a:pPr lvl="2"/>
            <a:r>
              <a:rPr lang="en-US" sz="5600" b="1" dirty="0"/>
              <a:t>No power; Is any backup power system available in your facility?</a:t>
            </a:r>
          </a:p>
          <a:p>
            <a:pPr lvl="2"/>
            <a:r>
              <a:rPr lang="en-US" sz="5600" b="1" dirty="0"/>
              <a:t>No internet</a:t>
            </a:r>
          </a:p>
          <a:p>
            <a:pPr lvl="2"/>
            <a:r>
              <a:rPr lang="en-US" sz="5600" b="1" dirty="0"/>
              <a:t>No communication with hospitals, families or healthcare providers</a:t>
            </a:r>
          </a:p>
          <a:p>
            <a:pPr lvl="2"/>
            <a:r>
              <a:rPr lang="en-US" sz="5600" b="1" dirty="0"/>
              <a:t>Reduced personnel</a:t>
            </a:r>
          </a:p>
          <a:p>
            <a:pPr lvl="2"/>
            <a:r>
              <a:rPr lang="en-US" sz="5600" b="1" dirty="0"/>
              <a:t>Birthing facility is not operational</a:t>
            </a:r>
          </a:p>
          <a:p>
            <a:pPr lvl="2"/>
            <a:r>
              <a:rPr lang="en-US" sz="5600" b="1" dirty="0"/>
              <a:t>Problems with the delivery of samples</a:t>
            </a:r>
          </a:p>
          <a:p>
            <a:pPr lvl="2"/>
            <a:r>
              <a:rPr lang="en-US" sz="5600" b="1" dirty="0"/>
              <a:t>No reporting </a:t>
            </a:r>
            <a:r>
              <a:rPr lang="en-US" sz="5600" b="1" dirty="0" smtClean="0"/>
              <a:t>system</a:t>
            </a:r>
          </a:p>
          <a:p>
            <a:pPr marL="548640" lvl="2" indent="0">
              <a:buNone/>
            </a:pPr>
            <a:endParaRPr lang="en-US" sz="5600" b="1" dirty="0" smtClean="0"/>
          </a:p>
          <a:p>
            <a:r>
              <a:rPr lang="en-US" sz="5600" b="1" dirty="0" smtClean="0"/>
              <a:t>Do back-up constantly</a:t>
            </a:r>
          </a:p>
          <a:p>
            <a:pPr lvl="1"/>
            <a:r>
              <a:rPr lang="en-US" sz="5600" b="1" dirty="0"/>
              <a:t>Important </a:t>
            </a:r>
            <a:r>
              <a:rPr lang="en-US" sz="5600" b="1" dirty="0" smtClean="0"/>
              <a:t>files</a:t>
            </a:r>
          </a:p>
          <a:p>
            <a:pPr lvl="1"/>
            <a:r>
              <a:rPr lang="en-US" sz="5600" b="1" dirty="0" smtClean="0"/>
              <a:t>List of pending </a:t>
            </a:r>
            <a:r>
              <a:rPr lang="en-US" sz="5600" b="1" dirty="0"/>
              <a:t>cases</a:t>
            </a:r>
          </a:p>
          <a:p>
            <a:pPr lvl="1"/>
            <a:r>
              <a:rPr lang="en-US" sz="5600" b="1" dirty="0">
                <a:solidFill>
                  <a:srgbClr val="FF0000"/>
                </a:solidFill>
              </a:rPr>
              <a:t>You can lose everything in an emergency</a:t>
            </a:r>
          </a:p>
          <a:p>
            <a:endParaRPr lang="en-US" sz="5600" b="1" dirty="0" smtClean="0"/>
          </a:p>
          <a:p>
            <a:r>
              <a:rPr lang="en-US" sz="5600" b="1" dirty="0"/>
              <a:t>Identify the state </a:t>
            </a:r>
            <a:r>
              <a:rPr lang="en-US" sz="5600" b="1" dirty="0" smtClean="0"/>
              <a:t>agencies or community groups to </a:t>
            </a:r>
            <a:r>
              <a:rPr lang="en-US" sz="5600" b="1" dirty="0"/>
              <a:t>contact who can provide </a:t>
            </a:r>
            <a:r>
              <a:rPr lang="en-US" sz="5600" b="1" dirty="0" smtClean="0"/>
              <a:t>help with the NBS service during the emergency</a:t>
            </a:r>
          </a:p>
          <a:p>
            <a:endParaRPr lang="en-US" sz="5600" b="1" dirty="0" smtClean="0"/>
          </a:p>
          <a:p>
            <a:r>
              <a:rPr lang="en-US" sz="5600" b="1" dirty="0" smtClean="0"/>
              <a:t>Have contact information of </a:t>
            </a:r>
            <a:r>
              <a:rPr lang="en-US" sz="5600" b="1" dirty="0" smtClean="0"/>
              <a:t>hospitals, neonatologists </a:t>
            </a:r>
            <a:r>
              <a:rPr lang="en-US" sz="5600" b="1" dirty="0" smtClean="0"/>
              <a:t>and pediatricians</a:t>
            </a:r>
          </a:p>
          <a:p>
            <a:endParaRPr lang="en-US" sz="5600" b="1" dirty="0"/>
          </a:p>
          <a:p>
            <a:r>
              <a:rPr lang="en-US" sz="5600" b="1" dirty="0" smtClean="0"/>
              <a:t>Revise emergency plans and develop strategies considering different situations</a:t>
            </a:r>
          </a:p>
          <a:p>
            <a:pPr lvl="2"/>
            <a:r>
              <a:rPr lang="en-US" sz="5600" b="1" dirty="0" smtClean="0"/>
              <a:t>Discuss this plan with the staff and define roles</a:t>
            </a:r>
            <a:endParaRPr lang="en-US" sz="5600" b="1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182880" lvl="1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37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Commitment and Resilience!!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54712" y="983343"/>
            <a:ext cx="7651088" cy="5317977"/>
            <a:chOff x="76200" y="983343"/>
            <a:chExt cx="7651088" cy="5317977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990600"/>
              <a:ext cx="3711244" cy="257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03" y="3562327"/>
              <a:ext cx="3690841" cy="273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444" y="983343"/>
              <a:ext cx="3939844" cy="2682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444" y="3673475"/>
              <a:ext cx="3939844" cy="2627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261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4600" y="-29029"/>
            <a:ext cx="8458199" cy="16764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Thanks!!!</a:t>
            </a:r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Image result for baby with a puerto rico fla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0" r="7739"/>
          <a:stretch/>
        </p:blipFill>
        <p:spPr bwMode="auto">
          <a:xfrm>
            <a:off x="1981200" y="1524000"/>
            <a:ext cx="475488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57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Hurricane Maria:  September 20, 2017</a:t>
            </a:r>
            <a:endParaRPr lang="en-US" b="1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870521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0" y="6550223"/>
            <a:ext cx="2870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Obtained from Los Angeles Times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1108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8" y="155927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Hurricane Maria:  September 20, 2017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64" y="958205"/>
            <a:ext cx="2089128" cy="153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79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246" y="1039358"/>
            <a:ext cx="2520497" cy="163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89" y="48768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8" y="4636861"/>
            <a:ext cx="2628899" cy="202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26" y="2962674"/>
            <a:ext cx="2226386" cy="148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64" y="2602557"/>
            <a:ext cx="2150566" cy="195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2856720"/>
            <a:ext cx="2980189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61" y="1100654"/>
            <a:ext cx="2309212" cy="163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1058852" y="1126054"/>
            <a:ext cx="283167" cy="4306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7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371600" y="304800"/>
            <a:ext cx="8793162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base"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chemeClr val="tx2"/>
                </a:solidFill>
              </a:rPr>
              <a:t>After the hurricane…….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9218" name="Picture 2" descr="C:\Users\surivera.UPRCM.000\Desktop\SCID implementation grant\Activities\Suplemento en El Nuevo Día\Suplemento Versión Final\Fotos tomadas por El Nuevo Dia\CENTRO ENFERMEDADES HEREDITARIAS-GLA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80610"/>
            <a:ext cx="381396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7677" y="6211669"/>
            <a:ext cx="4288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Localized in the University Pediatric Hospital at San Juan Medical Center </a:t>
            </a:r>
            <a:endParaRPr lang="en-US" sz="16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533400" y="1304925"/>
            <a:ext cx="4076700" cy="1743075"/>
            <a:chOff x="351387" y="1800225"/>
            <a:chExt cx="4076700" cy="17430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87" y="1800225"/>
              <a:ext cx="4076700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3581400" y="1800225"/>
              <a:ext cx="846687" cy="333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/>
          <p:cNvSpPr/>
          <p:nvPr/>
        </p:nvSpPr>
        <p:spPr>
          <a:xfrm>
            <a:off x="2381250" y="24765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84729" y="27813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86400" y="533400"/>
            <a:ext cx="3429000" cy="904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chemeClr val="accent1"/>
              </a:solidFill>
            </a:endParaRPr>
          </a:p>
          <a:p>
            <a:r>
              <a:rPr lang="en-US" sz="2400" b="1" dirty="0" smtClean="0">
                <a:solidFill>
                  <a:schemeClr val="accent1"/>
                </a:solidFill>
              </a:rPr>
              <a:t>What we found?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sz="1600" b="1" dirty="0" smtClean="0">
                <a:solidFill>
                  <a:srgbClr val="C00000"/>
                </a:solidFill>
              </a:rPr>
              <a:t>The building and our facilities (cement-based) suffered minor damages.</a:t>
            </a:r>
          </a:p>
          <a:p>
            <a:endParaRPr lang="en-US" sz="1600" b="1" dirty="0">
              <a:solidFill>
                <a:srgbClr val="C00000"/>
              </a:solidFill>
            </a:endParaRPr>
          </a:p>
          <a:p>
            <a:r>
              <a:rPr lang="en-US" sz="1600" b="1" dirty="0" smtClean="0">
                <a:solidFill>
                  <a:srgbClr val="C00000"/>
                </a:solidFill>
              </a:rPr>
              <a:t>Water</a:t>
            </a:r>
            <a:endParaRPr lang="en-US" sz="1600" b="1" dirty="0">
              <a:solidFill>
                <a:srgbClr val="C00000"/>
              </a:solidFill>
            </a:endParaRPr>
          </a:p>
          <a:p>
            <a:endParaRPr lang="en-US" sz="1600" b="1" dirty="0">
              <a:solidFill>
                <a:srgbClr val="C00000"/>
              </a:solidFill>
            </a:endParaRPr>
          </a:p>
          <a:p>
            <a:r>
              <a:rPr lang="en-US" sz="1600" b="1" dirty="0">
                <a:solidFill>
                  <a:srgbClr val="C00000"/>
                </a:solidFill>
              </a:rPr>
              <a:t>Power (no stable)</a:t>
            </a:r>
          </a:p>
          <a:p>
            <a:endParaRPr lang="en-US" sz="1600" b="1" dirty="0">
              <a:solidFill>
                <a:srgbClr val="C00000"/>
              </a:solidFill>
            </a:endParaRPr>
          </a:p>
          <a:p>
            <a:r>
              <a:rPr lang="en-US" sz="1600" b="1" dirty="0">
                <a:solidFill>
                  <a:srgbClr val="C00000"/>
                </a:solidFill>
              </a:rPr>
              <a:t>Internet (no stable)</a:t>
            </a:r>
          </a:p>
          <a:p>
            <a:endParaRPr lang="en-US" sz="1600" b="1" dirty="0">
              <a:solidFill>
                <a:srgbClr val="C00000"/>
              </a:solidFill>
            </a:endParaRPr>
          </a:p>
          <a:p>
            <a:r>
              <a:rPr lang="en-US" sz="1600" b="1" dirty="0">
                <a:solidFill>
                  <a:srgbClr val="C00000"/>
                </a:solidFill>
              </a:rPr>
              <a:t>One telephone line (with some occasional problems but working)</a:t>
            </a:r>
          </a:p>
          <a:p>
            <a:endParaRPr lang="en-US" sz="1600" b="1" dirty="0">
              <a:solidFill>
                <a:srgbClr val="C00000"/>
              </a:solidFill>
            </a:endParaRPr>
          </a:p>
          <a:p>
            <a:r>
              <a:rPr lang="en-US" sz="1600" b="1" dirty="0">
                <a:solidFill>
                  <a:srgbClr val="C00000"/>
                </a:solidFill>
              </a:rPr>
              <a:t>Health information </a:t>
            </a:r>
            <a:r>
              <a:rPr lang="en-US" sz="1600" b="1" dirty="0" smtClean="0">
                <a:solidFill>
                  <a:srgbClr val="C00000"/>
                </a:solidFill>
              </a:rPr>
              <a:t>system available</a:t>
            </a:r>
            <a:endParaRPr lang="en-US" sz="1600" b="1" dirty="0">
              <a:solidFill>
                <a:srgbClr val="C00000"/>
              </a:solidFill>
            </a:endParaRPr>
          </a:p>
          <a:p>
            <a:endParaRPr lang="en-US" sz="1600" b="1" dirty="0">
              <a:solidFill>
                <a:srgbClr val="C00000"/>
              </a:solidFill>
            </a:endParaRPr>
          </a:p>
          <a:p>
            <a:r>
              <a:rPr lang="en-US" sz="1600" b="1" dirty="0">
                <a:solidFill>
                  <a:srgbClr val="C00000"/>
                </a:solidFill>
              </a:rPr>
              <a:t>Reduced personnel available   </a:t>
            </a:r>
          </a:p>
          <a:p>
            <a:endParaRPr lang="en-US" sz="1600" b="1" dirty="0">
              <a:solidFill>
                <a:srgbClr val="C00000"/>
              </a:solidFill>
            </a:endParaRPr>
          </a:p>
          <a:p>
            <a:r>
              <a:rPr lang="en-US" sz="1600" b="1" dirty="0">
                <a:solidFill>
                  <a:srgbClr val="C00000"/>
                </a:solidFill>
              </a:rPr>
              <a:t>No major damages so we were ready to continue saving babies!!</a:t>
            </a:r>
          </a:p>
          <a:p>
            <a:endParaRPr lang="en-US" b="1" dirty="0" smtClean="0"/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An old air conditioner fell from the wall.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Some water came in through the windows.</a:t>
            </a:r>
          </a:p>
          <a:p>
            <a:endParaRPr lang="en-US" b="1" dirty="0"/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6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990600"/>
          </a:xfrm>
        </p:spPr>
        <p:txBody>
          <a:bodyPr/>
          <a:lstStyle/>
          <a:p>
            <a:pPr algn="ctr" fontAlgn="base">
              <a:spcAft>
                <a:spcPct val="0"/>
              </a:spcAft>
              <a:defRPr/>
            </a:pPr>
            <a:r>
              <a:rPr lang="en-US" b="1" dirty="0"/>
              <a:t>Impact on PR NBS Service</a:t>
            </a:r>
          </a:p>
        </p:txBody>
      </p:sp>
    </p:spTree>
    <p:extLst>
      <p:ext uri="{BB962C8B-B14F-4D97-AF65-F5344CB8AC3E}">
        <p14:creationId xmlns:p14="http://schemas.microsoft.com/office/powerpoint/2010/main" val="40301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2016" y="478971"/>
            <a:ext cx="8793162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base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Age of Sample Collection</a:t>
            </a:r>
            <a:endParaRPr lang="en-US" sz="2800" b="1" dirty="0">
              <a:solidFill>
                <a:schemeClr val="tx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1068534"/>
            <a:ext cx="8077200" cy="5722289"/>
            <a:chOff x="381000" y="1068534"/>
            <a:chExt cx="8077200" cy="5722289"/>
          </a:xfrm>
        </p:grpSpPr>
        <p:sp>
          <p:nvSpPr>
            <p:cNvPr id="2" name="TextBox 1"/>
            <p:cNvSpPr txBox="1"/>
            <p:nvPr/>
          </p:nvSpPr>
          <p:spPr>
            <a:xfrm>
              <a:off x="5745313" y="6544602"/>
              <a:ext cx="21707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Obtained from </a:t>
              </a:r>
              <a:r>
                <a:rPr lang="en-US" sz="1000" dirty="0" err="1" smtClean="0"/>
                <a:t>NewSTEPS</a:t>
              </a:r>
              <a:r>
                <a:rPr lang="en-US" sz="1000" dirty="0" smtClean="0"/>
                <a:t> website</a:t>
              </a:r>
              <a:endParaRPr lang="en-US" sz="1000" dirty="0"/>
            </a:p>
          </p:txBody>
        </p:sp>
        <p:pic>
          <p:nvPicPr>
            <p:cNvPr id="3074" name="Picture 2" descr="C:\Users\SURIVE~1.000\AppData\Local\Temp\Run Chart_ Fixed Y-Axis-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068534"/>
              <a:ext cx="8077200" cy="5476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57200" y="2209800"/>
              <a:ext cx="3048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33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249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Transit Time</a:t>
            </a:r>
            <a:endParaRPr lang="en-US" sz="3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0" y="845948"/>
            <a:ext cx="7187563" cy="6012051"/>
            <a:chOff x="1524000" y="845948"/>
            <a:chExt cx="7187563" cy="6012051"/>
          </a:xfrm>
        </p:grpSpPr>
        <p:grpSp>
          <p:nvGrpSpPr>
            <p:cNvPr id="5" name="Group 4"/>
            <p:cNvGrpSpPr/>
            <p:nvPr/>
          </p:nvGrpSpPr>
          <p:grpSpPr>
            <a:xfrm>
              <a:off x="1524000" y="845948"/>
              <a:ext cx="7187563" cy="6012051"/>
              <a:chOff x="1524000" y="845948"/>
              <a:chExt cx="7187563" cy="6012051"/>
            </a:xfrm>
          </p:grpSpPr>
          <p:pic>
            <p:nvPicPr>
              <p:cNvPr id="1026" name="Picture 2" descr="C:\Users\SURIVE~1.000\AppData\Local\Temp\QI5b.i Bar DB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0" y="845948"/>
                <a:ext cx="7094220" cy="60120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6019800" y="6553200"/>
                <a:ext cx="26917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Obtained from </a:t>
                </a:r>
                <a:r>
                  <a:rPr lang="en-US" sz="1200" b="1" dirty="0" err="1" smtClean="0"/>
                  <a:t>NewSTEPs</a:t>
                </a:r>
                <a:r>
                  <a:rPr lang="en-US" sz="1200" b="1" dirty="0" smtClean="0"/>
                  <a:t> website</a:t>
                </a:r>
                <a:endParaRPr lang="en-US" sz="1200" b="1" dirty="0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600200" y="1447800"/>
                <a:ext cx="381000" cy="228600"/>
              </a:xfrm>
              <a:prstGeom prst="rect">
                <a:avLst/>
              </a:prstGeom>
              <a:solidFill>
                <a:srgbClr val="61CF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8797" y="1828800"/>
              <a:ext cx="188912" cy="112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447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6" y="685800"/>
            <a:ext cx="8839200" cy="57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18837" y="6553200"/>
            <a:ext cx="2691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Obtained from </a:t>
            </a:r>
            <a:r>
              <a:rPr lang="en-US" sz="1200" b="1" dirty="0" err="1" smtClean="0"/>
              <a:t>NewSTEPs</a:t>
            </a:r>
            <a:r>
              <a:rPr lang="en-US" sz="1200" b="1" dirty="0" smtClean="0"/>
              <a:t> website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1031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657"/>
            <a:ext cx="9144000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9800" y="6400800"/>
            <a:ext cx="2691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Obtained from </a:t>
            </a:r>
            <a:r>
              <a:rPr lang="en-US" sz="1200" b="1" dirty="0" err="1" smtClean="0"/>
              <a:t>NewSTEPs</a:t>
            </a:r>
            <a:r>
              <a:rPr lang="en-US" sz="1200" b="1" dirty="0" smtClean="0"/>
              <a:t> website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1465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7956</TotalTime>
  <Words>846</Words>
  <Application>Microsoft Office PowerPoint</Application>
  <PresentationFormat>On-screen Show (4:3)</PresentationFormat>
  <Paragraphs>186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NBS Follow-up after Hurricane Maria:  Experience of the Puerto Rico Program                             </vt:lpstr>
      <vt:lpstr>Hurricane Maria:  September 20, 2017</vt:lpstr>
      <vt:lpstr>Hurricane Maria:  September 20, 2017</vt:lpstr>
      <vt:lpstr>PowerPoint Presentation</vt:lpstr>
      <vt:lpstr>Impact on PR NBS Service</vt:lpstr>
      <vt:lpstr>PowerPoint Presentation</vt:lpstr>
      <vt:lpstr>Transit Time</vt:lpstr>
      <vt:lpstr>PowerPoint Presentation</vt:lpstr>
      <vt:lpstr>PowerPoint Presentation</vt:lpstr>
      <vt:lpstr>Time to report out results</vt:lpstr>
      <vt:lpstr>PowerPoint Presentation</vt:lpstr>
      <vt:lpstr>PowerPoint Presentation</vt:lpstr>
      <vt:lpstr>Lost to follow-up</vt:lpstr>
      <vt:lpstr>Emergency Preparedness for Newborn Screening</vt:lpstr>
      <vt:lpstr>Lessons learned!!!</vt:lpstr>
      <vt:lpstr>PowerPoint Presentation</vt:lpstr>
      <vt:lpstr>Thanks!!!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Sulay Rivera Sanchez</dc:creator>
  <cp:lastModifiedBy>Sulay Rivera Sanchez</cp:lastModifiedBy>
  <cp:revision>454</cp:revision>
  <cp:lastPrinted>2015-12-11T13:30:00Z</cp:lastPrinted>
  <dcterms:created xsi:type="dcterms:W3CDTF">2014-06-11T13:15:20Z</dcterms:created>
  <dcterms:modified xsi:type="dcterms:W3CDTF">2018-10-22T15:04:54Z</dcterms:modified>
</cp:coreProperties>
</file>