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 id="2147484012" r:id="rId2"/>
  </p:sldMasterIdLst>
  <p:notesMasterIdLst>
    <p:notesMasterId r:id="rId35"/>
  </p:notesMasterIdLst>
  <p:sldIdLst>
    <p:sldId id="361" r:id="rId3"/>
    <p:sldId id="435" r:id="rId4"/>
    <p:sldId id="369" r:id="rId5"/>
    <p:sldId id="436" r:id="rId6"/>
    <p:sldId id="270" r:id="rId7"/>
    <p:sldId id="271" r:id="rId8"/>
    <p:sldId id="437" r:id="rId9"/>
    <p:sldId id="438" r:id="rId10"/>
    <p:sldId id="434" r:id="rId11"/>
    <p:sldId id="277" r:id="rId12"/>
    <p:sldId id="433" r:id="rId13"/>
    <p:sldId id="415" r:id="rId14"/>
    <p:sldId id="425" r:id="rId15"/>
    <p:sldId id="280" r:id="rId16"/>
    <p:sldId id="440" r:id="rId17"/>
    <p:sldId id="432" r:id="rId18"/>
    <p:sldId id="442" r:id="rId19"/>
    <p:sldId id="279" r:id="rId20"/>
    <p:sldId id="443" r:id="rId21"/>
    <p:sldId id="424" r:id="rId22"/>
    <p:sldId id="417" r:id="rId23"/>
    <p:sldId id="416" r:id="rId24"/>
    <p:sldId id="426" r:id="rId25"/>
    <p:sldId id="430" r:id="rId26"/>
    <p:sldId id="444" r:id="rId27"/>
    <p:sldId id="423" r:id="rId28"/>
    <p:sldId id="419" r:id="rId29"/>
    <p:sldId id="414" r:id="rId30"/>
    <p:sldId id="439" r:id="rId31"/>
    <p:sldId id="429" r:id="rId32"/>
    <p:sldId id="441" r:id="rId33"/>
    <p:sldId id="427" r:id="rId3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BE8"/>
    <a:srgbClr val="DA291C"/>
    <a:srgbClr val="746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1652" autoAdjust="0"/>
  </p:normalViewPr>
  <p:slideViewPr>
    <p:cSldViewPr>
      <p:cViewPr>
        <p:scale>
          <a:sx n="60" d="100"/>
          <a:sy n="60" d="100"/>
        </p:scale>
        <p:origin x="-1422" y="-246"/>
      </p:cViewPr>
      <p:guideLst>
        <p:guide orient="horz" pos="595"/>
        <p:guide orient="horz" pos="1661"/>
        <p:guide orient="horz" pos="4156"/>
        <p:guide pos="388"/>
        <p:guide pos="4195"/>
        <p:guide pos="4445"/>
      </p:guideLst>
    </p:cSldViewPr>
  </p:slideViewPr>
  <p:notesTextViewPr>
    <p:cViewPr>
      <p:scale>
        <a:sx n="100" d="100"/>
        <a:sy n="100" d="100"/>
      </p:scale>
      <p:origin x="0" y="0"/>
    </p:cViewPr>
  </p:notesTextViewPr>
  <p:sorterViewPr>
    <p:cViewPr varScale="1">
      <p:scale>
        <a:sx n="100" d="100"/>
        <a:sy n="100" d="100"/>
      </p:scale>
      <p:origin x="0" y="582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CAF366D-01BF-46F3-8435-9CC6E1086779}" type="datetimeFigureOut">
              <a:rPr lang="en-US" smtClean="0"/>
              <a:t>9/11/2018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52E1EF0B-A4CA-4DD5-A4D1-22396EE39894}" type="slidenum">
              <a:rPr lang="en-US" smtClean="0"/>
              <a:t>‹#›</a:t>
            </a:fld>
            <a:endParaRPr lang="en-US"/>
          </a:p>
        </p:txBody>
      </p:sp>
    </p:spTree>
    <p:extLst>
      <p:ext uri="{BB962C8B-B14F-4D97-AF65-F5344CB8AC3E}">
        <p14:creationId xmlns:p14="http://schemas.microsoft.com/office/powerpoint/2010/main" val="158766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t>1</a:t>
            </a:fld>
            <a:endParaRPr lang="en-US"/>
          </a:p>
        </p:txBody>
      </p:sp>
    </p:spTree>
    <p:extLst>
      <p:ext uri="{BB962C8B-B14F-4D97-AF65-F5344CB8AC3E}">
        <p14:creationId xmlns:p14="http://schemas.microsoft.com/office/powerpoint/2010/main" val="101591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t>3</a:t>
            </a:fld>
            <a:endParaRPr lang="en-US"/>
          </a:p>
        </p:txBody>
      </p:sp>
    </p:spTree>
    <p:extLst>
      <p:ext uri="{BB962C8B-B14F-4D97-AF65-F5344CB8AC3E}">
        <p14:creationId xmlns:p14="http://schemas.microsoft.com/office/powerpoint/2010/main" val="228590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971081" y="8773011"/>
            <a:ext cx="3037735" cy="46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9" tIns="46409" rIns="92819" bIns="46409" anchor="b"/>
          <a:lstStyle>
            <a:lvl1pPr defTabSz="933450" eaLnBrk="0" hangingPunct="0">
              <a:defRPr>
                <a:solidFill>
                  <a:schemeClr val="tx1"/>
                </a:solidFill>
                <a:latin typeface="Arial" pitchFamily="34" charset="0"/>
                <a:ea typeface="ＭＳ Ｐゴシック" pitchFamily="34" charset="-128"/>
              </a:defRPr>
            </a:lvl1pPr>
            <a:lvl2pPr marL="742950" indent="-285750" defTabSz="933450" eaLnBrk="0" hangingPunct="0">
              <a:defRPr>
                <a:solidFill>
                  <a:schemeClr val="tx1"/>
                </a:solidFill>
                <a:latin typeface="Arial" pitchFamily="34" charset="0"/>
                <a:ea typeface="ＭＳ Ｐゴシック" pitchFamily="34" charset="-128"/>
              </a:defRPr>
            </a:lvl2pPr>
            <a:lvl3pPr marL="1143000" indent="-228600" defTabSz="933450" eaLnBrk="0" hangingPunct="0">
              <a:defRPr>
                <a:solidFill>
                  <a:schemeClr val="tx1"/>
                </a:solidFill>
                <a:latin typeface="Arial" pitchFamily="34" charset="0"/>
                <a:ea typeface="ＭＳ Ｐゴシック" pitchFamily="34" charset="-128"/>
              </a:defRPr>
            </a:lvl3pPr>
            <a:lvl4pPr marL="1600200" indent="-228600" defTabSz="933450" eaLnBrk="0" hangingPunct="0">
              <a:defRPr>
                <a:solidFill>
                  <a:schemeClr val="tx1"/>
                </a:solidFill>
                <a:latin typeface="Arial" pitchFamily="34" charset="0"/>
                <a:ea typeface="ＭＳ Ｐゴシック" pitchFamily="34" charset="-128"/>
              </a:defRPr>
            </a:lvl4pPr>
            <a:lvl5pPr marL="2057400" indent="-228600" defTabSz="933450" eaLnBrk="0" hangingPunct="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DDAE661E-8667-40CB-877F-20B27F696D7D}" type="slidenum">
              <a:rPr lang="en-US" sz="1200"/>
              <a:pPr algn="r" eaLnBrk="1" hangingPunct="1"/>
              <a:t>5</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In 1995.. </a:t>
            </a:r>
          </a:p>
          <a:p>
            <a:pPr eaLnBrk="1" hangingPunct="1"/>
            <a:r>
              <a:rPr lang="en-US" smtClean="0">
                <a:latin typeface="Arial" pitchFamily="34" charset="0"/>
              </a:rPr>
              <a:t>In 2009, AHA AAP supported this position but felt we needed more population and implementation studies.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971081" y="8773011"/>
            <a:ext cx="3037735" cy="46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9" tIns="46409" rIns="92819" bIns="46409" anchor="b"/>
          <a:lstStyle>
            <a:lvl1pPr defTabSz="933450" eaLnBrk="0" hangingPunct="0">
              <a:defRPr>
                <a:solidFill>
                  <a:schemeClr val="tx1"/>
                </a:solidFill>
                <a:latin typeface="Arial" pitchFamily="34" charset="0"/>
                <a:ea typeface="ＭＳ Ｐゴシック" pitchFamily="34" charset="-128"/>
              </a:defRPr>
            </a:lvl1pPr>
            <a:lvl2pPr marL="742950" indent="-285750" defTabSz="933450" eaLnBrk="0" hangingPunct="0">
              <a:defRPr>
                <a:solidFill>
                  <a:schemeClr val="tx1"/>
                </a:solidFill>
                <a:latin typeface="Arial" pitchFamily="34" charset="0"/>
                <a:ea typeface="ＭＳ Ｐゴシック" pitchFamily="34" charset="-128"/>
              </a:defRPr>
            </a:lvl2pPr>
            <a:lvl3pPr marL="1143000" indent="-228600" defTabSz="933450" eaLnBrk="0" hangingPunct="0">
              <a:defRPr>
                <a:solidFill>
                  <a:schemeClr val="tx1"/>
                </a:solidFill>
                <a:latin typeface="Arial" pitchFamily="34" charset="0"/>
                <a:ea typeface="ＭＳ Ｐゴシック" pitchFamily="34" charset="-128"/>
              </a:defRPr>
            </a:lvl3pPr>
            <a:lvl4pPr marL="1600200" indent="-228600" defTabSz="933450" eaLnBrk="0" hangingPunct="0">
              <a:defRPr>
                <a:solidFill>
                  <a:schemeClr val="tx1"/>
                </a:solidFill>
                <a:latin typeface="Arial" pitchFamily="34" charset="0"/>
                <a:ea typeface="ＭＳ Ｐゴシック" pitchFamily="34" charset="-128"/>
              </a:defRPr>
            </a:lvl4pPr>
            <a:lvl5pPr marL="2057400" indent="-228600" defTabSz="933450" eaLnBrk="0" hangingPunct="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53359D1-9C2B-42C6-86E2-0053F95C418D}" type="slidenum">
              <a:rPr lang="en-US" sz="1200"/>
              <a:pPr algn="r" eaLnBrk="1" hangingPunct="1"/>
              <a:t>6</a:t>
            </a:fld>
            <a:endParaRPr lang="en-US" sz="1200"/>
          </a:p>
        </p:txBody>
      </p:sp>
      <p:sp>
        <p:nvSpPr>
          <p:cNvPr id="106499" name="Rectangle 2"/>
          <p:cNvSpPr>
            <a:spLocks noGrp="1" noRot="1" noChangeAspect="1" noChangeArrowheads="1" noTextEdit="1"/>
          </p:cNvSpPr>
          <p:nvPr>
            <p:ph type="sldImg"/>
          </p:nvPr>
        </p:nvSpPr>
        <p:spPr>
          <a:xfrm>
            <a:off x="1195388" y="692150"/>
            <a:ext cx="4619625" cy="3463925"/>
          </a:xfrm>
          <a:ln/>
        </p:spPr>
      </p:sp>
      <p:sp>
        <p:nvSpPr>
          <p:cNvPr id="106500" name="Rectangle 3"/>
          <p:cNvSpPr>
            <a:spLocks noGrp="1" noChangeArrowheads="1"/>
          </p:cNvSpPr>
          <p:nvPr>
            <p:ph type="body" idx="1"/>
          </p:nvPr>
        </p:nvSpPr>
        <p:spPr>
          <a:xfrm>
            <a:off x="934932" y="4386507"/>
            <a:ext cx="5140538" cy="41565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Shortly after the AHA/AAP statement was released there were two impressive studies that just were published from a European experience.  Granelli in Sweden looked at some 46,000 live births with pulse oximetry and compared strategy of PE alone with pulse ox alone with combination physical exam and pulse ox.  Interesting results!</a:t>
            </a:r>
          </a:p>
          <a:p>
            <a:pPr eaLnBrk="1" hangingPunct="1"/>
            <a:endParaRPr lang="en-US" smtClean="0">
              <a:latin typeface="Arial" pitchFamily="34" charset="0"/>
            </a:endParaRPr>
          </a:p>
          <a:p>
            <a:pPr eaLnBrk="1" hangingPunct="1"/>
            <a:r>
              <a:rPr lang="en-US" smtClean="0">
                <a:latin typeface="Arial" pitchFamily="34" charset="0"/>
              </a:rPr>
              <a:t>In addition to have an acceptable sensitivity and specificity, another interesting finding from this study had to do with the FPs that were detected.  While the FPs were not CCHD, many of them true positive for other important pathologies… PPHN, Pneumonia, Infections.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Through guidance from the Child  Health Advocacy Institute and our department of government affairs, we worked with parent advocates Olivia and Kevin Easley, Delegate Tom </a:t>
            </a:r>
            <a:r>
              <a:rPr lang="en-US" dirty="0" err="1" smtClean="0">
                <a:latin typeface="Arial" pitchFamily="34" charset="0"/>
              </a:rPr>
              <a:t>Hucker</a:t>
            </a:r>
            <a:r>
              <a:rPr lang="en-US" dirty="0" smtClean="0">
                <a:latin typeface="Arial" pitchFamily="34" charset="0"/>
              </a:rPr>
              <a:t> and Senator Karen Montgomery to introduce a bill in the state of Maryland, mandating the evaluation and creation of implementation standards for the state. </a:t>
            </a:r>
          </a:p>
          <a:p>
            <a:endParaRPr lang="en-US" dirty="0" smtClean="0">
              <a:latin typeface="Arial" pitchFamily="34" charset="0"/>
            </a:endParaRPr>
          </a:p>
          <a:p>
            <a:r>
              <a:rPr lang="en-US" dirty="0" smtClean="0">
                <a:latin typeface="Arial" pitchFamily="34" charset="0"/>
              </a:rPr>
              <a:t>On May 19, 2011 Maryland became the first state to sign legislation related to pulse </a:t>
            </a:r>
            <a:r>
              <a:rPr lang="en-US" dirty="0" err="1" smtClean="0">
                <a:latin typeface="Arial" pitchFamily="34" charset="0"/>
              </a:rPr>
              <a:t>oximetry</a:t>
            </a:r>
            <a:r>
              <a:rPr lang="en-US" dirty="0" smtClean="0">
                <a:latin typeface="Arial" pitchFamily="34" charset="0"/>
              </a:rPr>
              <a:t> screening and we are currently working with the DOH to complete this.  Later that month, the state of New Jersey signed legislation to mandate screening of all newborns- New Jersey was the first state to mandate screening.  </a:t>
            </a:r>
          </a:p>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rPr>
              <a:t>Current total is 48 states, Idaho</a:t>
            </a:r>
            <a:r>
              <a:rPr lang="en-US" baseline="0" dirty="0" smtClean="0">
                <a:latin typeface="Calibri" pitchFamily="34" charset="0"/>
              </a:rPr>
              <a:t> and Kansas are screening without mandates.  U.S. is now around 99% of births being screened (4 million births a year, remaining states are comparatively small…</a:t>
            </a:r>
          </a:p>
          <a:p>
            <a:endParaRPr lang="en-US" baseline="0" dirty="0" smtClean="0">
              <a:latin typeface="Calibri" pitchFamily="34" charset="0"/>
            </a:endParaRPr>
          </a:p>
          <a:p>
            <a:r>
              <a:rPr lang="en-US" baseline="0" dirty="0" smtClean="0">
                <a:latin typeface="Calibri" pitchFamily="34" charset="0"/>
              </a:rPr>
              <a:t>CA makes up 12.6% of US births, NY about 6%; KS only 1 % (~40,000) and only ~6 or 7,000 births in WY and VT (0.2% for each).  Idaho is 0.6% (~22,000 births/year)</a:t>
            </a:r>
          </a:p>
          <a:p>
            <a:endParaRPr lang="en-US" baseline="0" dirty="0" smtClean="0">
              <a:latin typeface="Calibri" pitchFamily="34" charset="0"/>
            </a:endParaRPr>
          </a:p>
          <a:p>
            <a:endParaRPr lang="en-US" baseline="0" dirty="0" smtClean="0">
              <a:latin typeface="Calibri" pitchFamily="34" charset="0"/>
            </a:endParaRPr>
          </a:p>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p:nvPicPr>
        <p:blipFill>
          <a:blip r:embed="rId2"/>
          <a:srcRect/>
          <a:stretch>
            <a:fillRect/>
          </a:stretch>
        </p:blipFill>
        <p:spPr bwMode="auto">
          <a:xfrm>
            <a:off x="0" y="179343"/>
            <a:ext cx="9144001" cy="5321300"/>
          </a:xfrm>
          <a:prstGeom prst="rect">
            <a:avLst/>
          </a:prstGeom>
          <a:noFill/>
        </p:spPr>
      </p:pic>
      <p:sp>
        <p:nvSpPr>
          <p:cNvPr id="2" name="Title 1"/>
          <p:cNvSpPr>
            <a:spLocks noGrp="1"/>
          </p:cNvSpPr>
          <p:nvPr>
            <p:ph type="ctrTitle"/>
          </p:nvPr>
        </p:nvSpPr>
        <p:spPr>
          <a:xfrm>
            <a:off x="685800" y="940918"/>
            <a:ext cx="7772400" cy="1470025"/>
          </a:xfrm>
        </p:spPr>
        <p:txBody>
          <a:bodyPr anchor="t">
            <a:normAutofit/>
          </a:bodyPr>
          <a:lstStyle>
            <a:lvl1pPr algn="l">
              <a:defRPr sz="2800" i="0">
                <a:solidFill>
                  <a:schemeClr val="bg1"/>
                </a:solidFill>
                <a:latin typeface="Corbel"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908" y="6356350"/>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5"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0" y="179343"/>
            <a:ext cx="9144001" cy="5321300"/>
          </a:xfrm>
          <a:prstGeom prst="rect">
            <a:avLst/>
          </a:prstGeom>
          <a:noFill/>
        </p:spPr>
      </p:pic>
    </p:spTree>
    <p:extLst>
      <p:ext uri="{BB962C8B-B14F-4D97-AF65-F5344CB8AC3E}">
        <p14:creationId xmlns:p14="http://schemas.microsoft.com/office/powerpoint/2010/main" val="316223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381000" y="6356350"/>
            <a:ext cx="2133600" cy="365125"/>
          </a:xfrm>
          <a:prstGeom prst="rect">
            <a:avLst/>
          </a:prstGeom>
        </p:spPr>
        <p:txBody>
          <a:bodyPr/>
          <a:lstStyle>
            <a:lvl1pPr>
              <a:defRPr/>
            </a:lvl1pPr>
          </a:lstStyle>
          <a:p>
            <a:pPr>
              <a:defRPr/>
            </a:pPr>
            <a:fld id="{7DE0109D-0EBA-40EF-BA39-FCB0C1AB7E0A}" type="datetime1">
              <a:rPr lang="en-US"/>
              <a:pPr>
                <a:defRPr/>
              </a:pPr>
              <a:t>9/11/2018</a:t>
            </a:fld>
            <a:endParaRPr lang="en-US" dirty="0"/>
          </a:p>
        </p:txBody>
      </p:sp>
      <p:sp>
        <p:nvSpPr>
          <p:cNvPr id="3" name="Footer Placeholder 4"/>
          <p:cNvSpPr>
            <a:spLocks noGrp="1"/>
          </p:cNvSpPr>
          <p:nvPr>
            <p:ph type="ftr" sz="quarter" idx="11"/>
          </p:nvPr>
        </p:nvSpPr>
        <p:spPr>
          <a:xfrm>
            <a:off x="3048000" y="6356350"/>
            <a:ext cx="2895600" cy="365125"/>
          </a:xfrm>
          <a:prstGeom prst="rect">
            <a:avLst/>
          </a:prstGeom>
        </p:spPr>
        <p:txBody>
          <a:bodyPr/>
          <a:lstStyle>
            <a:lvl1pPr>
              <a:defRPr/>
            </a:lvl1pPr>
          </a:lstStyle>
          <a:p>
            <a:pPr>
              <a:defRPr/>
            </a:pPr>
            <a:r>
              <a:rPr lang="en-US" dirty="0"/>
              <a:t>Pediatric Subspecialty Services</a:t>
            </a:r>
          </a:p>
        </p:txBody>
      </p:sp>
      <p:sp>
        <p:nvSpPr>
          <p:cNvPr id="4" name="Slide Number Placeholder 5"/>
          <p:cNvSpPr>
            <a:spLocks noGrp="1"/>
          </p:cNvSpPr>
          <p:nvPr>
            <p:ph type="sldNum" sz="quarter" idx="12"/>
          </p:nvPr>
        </p:nvSpPr>
        <p:spPr/>
        <p:txBody>
          <a:bodyPr/>
          <a:lstStyle>
            <a:lvl1pPr>
              <a:defRPr/>
            </a:lvl1pPr>
          </a:lstStyle>
          <a:p>
            <a:fld id="{59D6AFC0-52AE-4F5C-8E96-1E94F63276FA}" type="slidenum">
              <a:rPr lang="en-US" smtClean="0"/>
              <a:t>‹#›</a:t>
            </a:fld>
            <a:endParaRPr lang="en-US" dirty="0"/>
          </a:p>
        </p:txBody>
      </p:sp>
    </p:spTree>
    <p:extLst>
      <p:ext uri="{BB962C8B-B14F-4D97-AF65-F5344CB8AC3E}">
        <p14:creationId xmlns:p14="http://schemas.microsoft.com/office/powerpoint/2010/main" val="814222712"/>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04206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solidFill>
                  <a:prstClr val="black"/>
                </a:solidFill>
              </a:rPr>
              <a:pPr/>
              <a:t>9/11/2018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6707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solidFill>
                  <a:prstClr val="black"/>
                </a:solidFill>
              </a:rPr>
              <a:pPr/>
              <a:t>9/11/2018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0617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solidFill>
                  <a:prstClr val="black"/>
                </a:solidFill>
              </a:rPr>
              <a:pPr/>
              <a:t>9/11/2018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2733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solidFill>
                  <a:prstClr val="black"/>
                </a:solidFill>
              </a:rPr>
              <a:pPr/>
              <a:t>9/11/2018</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2617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solidFill>
                  <a:prstClr val="black"/>
                </a:solidFill>
              </a:rPr>
              <a:pPr/>
              <a:t>9/11/2018</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8604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solidFill>
                  <a:prstClr val="black"/>
                </a:solidFill>
              </a:rPr>
              <a:pPr/>
              <a:t>9/11/2018</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22629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solidFill>
                  <a:prstClr val="black"/>
                </a:solidFill>
              </a:rPr>
              <a:pPr/>
              <a:t>9/11/2018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1878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solidFill>
                  <a:prstClr val="black"/>
                </a:solidFill>
              </a:rPr>
              <a:pPr/>
              <a:t>9/11/2018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583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7_Content - One Column">
    <p:spTree>
      <p:nvGrpSpPr>
        <p:cNvPr id="1" name=""/>
        <p:cNvGrpSpPr/>
        <p:nvPr/>
      </p:nvGrpSpPr>
      <p:grpSpPr>
        <a:xfrm>
          <a:off x="0" y="0"/>
          <a:ext cx="0" cy="0"/>
          <a:chOff x="0" y="0"/>
          <a:chExt cx="0" cy="0"/>
        </a:xfrm>
      </p:grpSpPr>
      <p:pic>
        <p:nvPicPr>
          <p:cNvPr id="5" name="Picture 2" descr="O:\MAC-SERVER\Jobs\CNM_Childrens_National_Medical_Center\12495-08_Collateral_Templates\PPT\Links\CN_Color_ba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8020" y="361908"/>
            <a:ext cx="8229600" cy="669925"/>
          </a:xfrm>
          <a:prstGeom prst="rect">
            <a:avLst/>
          </a:prstGeo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1174" y="1311275"/>
            <a:ext cx="8223307" cy="4454557"/>
          </a:xfrm>
          <a:prstGeom prst="rect">
            <a:avLst/>
          </a:prstGeo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4"/>
          </p:nvPr>
        </p:nvSpPr>
        <p:spPr>
          <a:xfrm>
            <a:off x="514350" y="6356350"/>
            <a:ext cx="2133600" cy="365125"/>
          </a:xfrm>
          <a:prstGeom prst="rect">
            <a:avLst/>
          </a:prstGeom>
        </p:spPr>
        <p:txBody>
          <a:bodyPr/>
          <a:lstStyle>
            <a:lvl1pPr>
              <a:defRPr/>
            </a:lvl1pPr>
          </a:lstStyle>
          <a:p>
            <a:pPr>
              <a:defRPr/>
            </a:pPr>
            <a:fld id="{62045B49-5D16-41B4-B655-378ECCB9D7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2775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solidFill>
                  <a:prstClr val="black"/>
                </a:solidFill>
              </a:rPr>
              <a:pPr/>
              <a:t>9/11/2018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6503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solidFill>
                  <a:prstClr val="black"/>
                </a:solidFill>
              </a:rPr>
              <a:pPr/>
              <a:t>9/11/2018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4408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Slide -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0"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spTree>
    <p:extLst>
      <p:ext uri="{BB962C8B-B14F-4D97-AF65-F5344CB8AC3E}">
        <p14:creationId xmlns:p14="http://schemas.microsoft.com/office/powerpoint/2010/main" val="39766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0" y="171179"/>
            <a:ext cx="9144001" cy="5321301"/>
          </a:xfrm>
          <a:prstGeom prst="rect">
            <a:avLst/>
          </a:prstGeom>
          <a:noFill/>
        </p:spPr>
      </p:pic>
      <p:sp>
        <p:nvSpPr>
          <p:cNvPr id="2" name="Title 1"/>
          <p:cNvSpPr>
            <a:spLocks noGrp="1"/>
          </p:cNvSpPr>
          <p:nvPr>
            <p:ph type="ctrTitle"/>
          </p:nvPr>
        </p:nvSpPr>
        <p:spPr>
          <a:xfrm>
            <a:off x="685800" y="940468"/>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0"/>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4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0" y="179343"/>
            <a:ext cx="9144001" cy="5321300"/>
          </a:xfrm>
          <a:prstGeom prst="rect">
            <a:avLst/>
          </a:prstGeom>
          <a:noFill/>
        </p:spPr>
      </p:pic>
      <p:sp>
        <p:nvSpPr>
          <p:cNvPr id="2" name="Title 1"/>
          <p:cNvSpPr>
            <a:spLocks noGrp="1"/>
          </p:cNvSpPr>
          <p:nvPr>
            <p:ph type="ctrTitle"/>
          </p:nvPr>
        </p:nvSpPr>
        <p:spPr>
          <a:xfrm>
            <a:off x="685800" y="940918"/>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0"/>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4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6_Content -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2"/>
          <a:srcRect/>
          <a:stretch>
            <a:fillRect/>
          </a:stretch>
        </p:blipFill>
        <p:spPr bwMode="auto">
          <a:xfrm>
            <a:off x="0" y="0"/>
            <a:ext cx="9144000" cy="171450"/>
          </a:xfrm>
          <a:prstGeom prst="rect">
            <a:avLst/>
          </a:prstGeom>
          <a:noFill/>
        </p:spPr>
      </p:pic>
    </p:spTree>
    <p:extLst>
      <p:ext uri="{BB962C8B-B14F-4D97-AF65-F5344CB8AC3E}">
        <p14:creationId xmlns:p14="http://schemas.microsoft.com/office/powerpoint/2010/main" val="384472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EECAEA09-1A12-5C40-AA1E-B48A9709FB6E}"/>
              </a:ext>
            </a:extLst>
          </p:cNvPr>
          <p:cNvSpPr>
            <a:spLocks noGrp="1"/>
          </p:cNvSpPr>
          <p:nvPr>
            <p:ph type="sldNum" sz="quarter" idx="10"/>
          </p:nvPr>
        </p:nvSpPr>
        <p:spPr/>
        <p:txBody>
          <a:bodyPr/>
          <a:lstStyle/>
          <a:p>
            <a:fld id="{6615B01D-6495-D946-84E2-4521B8EB2265}" type="slidenum">
              <a:rPr lang="en-US" smtClean="0"/>
              <a:pPr/>
              <a:t>‹#›</a:t>
            </a:fld>
            <a:endParaRPr lang="en-US" dirty="0"/>
          </a:p>
        </p:txBody>
      </p:sp>
      <p:sp>
        <p:nvSpPr>
          <p:cNvPr id="9" name="Text Placeholder 8">
            <a:extLst>
              <a:ext uri="{FF2B5EF4-FFF2-40B4-BE49-F238E27FC236}">
                <a16:creationId xmlns="" xmlns:a16="http://schemas.microsoft.com/office/drawing/2014/main" id="{6AF10ABC-8CEC-D04A-B7F8-243C24279DA1}"/>
              </a:ext>
            </a:extLst>
          </p:cNvPr>
          <p:cNvSpPr>
            <a:spLocks noGrp="1"/>
          </p:cNvSpPr>
          <p:nvPr>
            <p:ph type="body" sz="quarter" idx="11"/>
          </p:nvPr>
        </p:nvSpPr>
        <p:spPr>
          <a:xfrm>
            <a:off x="496491" y="537938"/>
            <a:ext cx="6663909" cy="641350"/>
          </a:xfrm>
          <a:prstGeom prst="rect">
            <a:avLst/>
          </a:prstGeom>
        </p:spPr>
        <p:txBody>
          <a:bodyPr/>
          <a:lstStyle>
            <a:lvl1pPr marL="0" indent="0">
              <a:buNone/>
              <a:defRPr sz="3600" b="1">
                <a:solidFill>
                  <a:schemeClr val="bg2"/>
                </a:solidFill>
              </a:defRPr>
            </a:lvl1pPr>
          </a:lstStyle>
          <a:p>
            <a:pPr lvl="0"/>
            <a:endParaRPr lang="en-US" dirty="0"/>
          </a:p>
        </p:txBody>
      </p:sp>
      <p:sp>
        <p:nvSpPr>
          <p:cNvPr id="11" name="Text Placeholder 10">
            <a:extLst>
              <a:ext uri="{FF2B5EF4-FFF2-40B4-BE49-F238E27FC236}">
                <a16:creationId xmlns="" xmlns:a16="http://schemas.microsoft.com/office/drawing/2014/main" id="{1F163ED2-6DDF-5141-BB16-B543DF960E05}"/>
              </a:ext>
            </a:extLst>
          </p:cNvPr>
          <p:cNvSpPr>
            <a:spLocks noGrp="1"/>
          </p:cNvSpPr>
          <p:nvPr>
            <p:ph type="body" sz="quarter" idx="12"/>
          </p:nvPr>
        </p:nvSpPr>
        <p:spPr>
          <a:xfrm>
            <a:off x="496491" y="1368000"/>
            <a:ext cx="8186738" cy="4601000"/>
          </a:xfrm>
          <a:prstGeom prst="rect">
            <a:avLst/>
          </a:prstGeom>
        </p:spPr>
        <p:txBody>
          <a:bodyPr/>
          <a:lstStyle>
            <a:lvl1pPr marL="0" indent="0">
              <a:buNone/>
              <a:defRPr sz="1200">
                <a:solidFill>
                  <a:schemeClr val="tx1">
                    <a:lumMod val="50000"/>
                    <a:lumOff val="50000"/>
                  </a:schemeClr>
                </a:solidFill>
              </a:defRPr>
            </a:lvl1pPr>
          </a:lstStyle>
          <a:p>
            <a:pPr lvl="0"/>
            <a:endParaRPr lang="en-US" dirty="0"/>
          </a:p>
        </p:txBody>
      </p:sp>
    </p:spTree>
    <p:extLst>
      <p:ext uri="{BB962C8B-B14F-4D97-AF65-F5344CB8AC3E}">
        <p14:creationId xmlns:p14="http://schemas.microsoft.com/office/powerpoint/2010/main" val="66699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3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3200">
                <a:solidFill>
                  <a:srgbClr val="DA291C"/>
                </a:solidFill>
                <a:latin typeface="Corbel" pitchFamily="34" charset="0"/>
              </a:defRPr>
            </a:lvl1pPr>
          </a:lstStyle>
          <a:p>
            <a:r>
              <a:rPr lang="en-US" dirty="0" smtClean="0"/>
              <a:t>Headline or Title</a:t>
            </a:r>
            <a:endParaRPr lang="en-US" dirty="0"/>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2"/>
          <a:srcRect/>
          <a:stretch>
            <a:fillRect/>
          </a:stretch>
        </p:blipFill>
        <p:spPr bwMode="auto">
          <a:xfrm>
            <a:off x="0" y="0"/>
            <a:ext cx="9144000" cy="171450"/>
          </a:xfrm>
          <a:prstGeom prst="rect">
            <a:avLst/>
          </a:prstGeom>
          <a:noFill/>
        </p:spPr>
      </p:pic>
    </p:spTree>
    <p:extLst>
      <p:ext uri="{BB962C8B-B14F-4D97-AF65-F5344CB8AC3E}">
        <p14:creationId xmlns:p14="http://schemas.microsoft.com/office/powerpoint/2010/main" val="45362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0"/>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504" y="5573325"/>
            <a:ext cx="1828436" cy="1204047"/>
          </a:xfrm>
          <a:prstGeom prst="rect">
            <a:avLst/>
          </a:prstGeom>
        </p:spPr>
      </p:pic>
    </p:spTree>
    <p:extLst>
      <p:ext uri="{BB962C8B-B14F-4D97-AF65-F5344CB8AC3E}">
        <p14:creationId xmlns:p14="http://schemas.microsoft.com/office/powerpoint/2010/main" val="3887285112"/>
      </p:ext>
    </p:extLst>
  </p:cSld>
  <p:clrMap bg1="lt1" tx1="dk1" bg2="lt2" tx2="dk2" accent1="accent1" accent2="accent2" accent3="accent3" accent4="accent4" accent5="accent5" accent6="accent6" hlink="hlink" folHlink="folHlink"/>
  <p:sldLayoutIdLst>
    <p:sldLayoutId id="2147483916" r:id="rId1"/>
    <p:sldLayoutId id="2147483941" r:id="rId2"/>
    <p:sldLayoutId id="2147483951" r:id="rId3"/>
    <p:sldLayoutId id="2147483953" r:id="rId4"/>
    <p:sldLayoutId id="2147483954" r:id="rId5"/>
    <p:sldLayoutId id="2147483963" r:id="rId6"/>
    <p:sldLayoutId id="2147484024" r:id="rId7"/>
    <p:sldLayoutId id="2147484025" r:id="rId8"/>
    <p:sldLayoutId id="2147484026" r:id="rId9"/>
    <p:sldLayoutId id="2147484027"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HD CHL Logo.jpg"/>
          <p:cNvPicPr>
            <a:picLocks noChangeAspect="1"/>
          </p:cNvPicPr>
          <p:nvPr/>
        </p:nvPicPr>
        <p:blipFill>
          <a:blip r:embed="rId13" cstate="print"/>
          <a:stretch>
            <a:fillRect/>
          </a:stretch>
        </p:blipFill>
        <p:spPr>
          <a:xfrm>
            <a:off x="76200" y="6172200"/>
            <a:ext cx="2438400" cy="629353"/>
          </a:xfrm>
          <a:prstGeom prst="rect">
            <a:avLst/>
          </a:prstGeom>
        </p:spPr>
      </p:pic>
    </p:spTree>
    <p:extLst>
      <p:ext uri="{BB962C8B-B14F-4D97-AF65-F5344CB8AC3E}">
        <p14:creationId xmlns:p14="http://schemas.microsoft.com/office/powerpoint/2010/main" val="269710912"/>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wmf"/><Relationship Id="rId4"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3508" y="1016732"/>
            <a:ext cx="8856984" cy="1470025"/>
          </a:xfrm>
        </p:spPr>
        <p:txBody>
          <a:bodyPr>
            <a:noAutofit/>
          </a:bodyPr>
          <a:lstStyle/>
          <a:p>
            <a:pPr algn="ctr"/>
            <a:r>
              <a:rPr lang="en-US" sz="3200" b="1" dirty="0" smtClean="0"/>
              <a:t>U.S.A. Implementation Roadmap:</a:t>
            </a:r>
            <a:br>
              <a:rPr lang="en-US" sz="3200" b="1" dirty="0" smtClean="0"/>
            </a:br>
            <a:r>
              <a:rPr lang="en-US" sz="3200" b="1" dirty="0" smtClean="0"/>
              <a:t>Screening for Critical </a:t>
            </a:r>
            <a:r>
              <a:rPr lang="en-US" sz="3200" b="1" dirty="0"/>
              <a:t>Congenital Heart Disease </a:t>
            </a:r>
            <a:r>
              <a:rPr lang="en-US" sz="3600" b="1" dirty="0"/>
              <a:t/>
            </a:r>
            <a:br>
              <a:rPr lang="en-US" sz="3600" b="1" dirty="0"/>
            </a:br>
            <a:endParaRPr lang="en-US" sz="3600" dirty="0" smtClean="0"/>
          </a:p>
        </p:txBody>
      </p:sp>
      <p:sp>
        <p:nvSpPr>
          <p:cNvPr id="2051" name="Rectangle 3"/>
          <p:cNvSpPr>
            <a:spLocks noGrp="1" noChangeArrowheads="1"/>
          </p:cNvSpPr>
          <p:nvPr>
            <p:ph type="subTitle" idx="4294967295"/>
          </p:nvPr>
        </p:nvSpPr>
        <p:spPr>
          <a:xfrm>
            <a:off x="2133600" y="3500438"/>
            <a:ext cx="7010400" cy="2844800"/>
          </a:xfrm>
        </p:spPr>
        <p:txBody>
          <a:bodyPr>
            <a:normAutofit lnSpcReduction="10000"/>
          </a:bodyPr>
          <a:lstStyle/>
          <a:p>
            <a:pPr marL="0" indent="0" eaLnBrk="1" hangingPunct="1">
              <a:buNone/>
            </a:pPr>
            <a:r>
              <a:rPr lang="en-US" sz="2400" dirty="0" smtClean="0">
                <a:solidFill>
                  <a:schemeClr val="bg1"/>
                </a:solidFill>
              </a:rPr>
              <a:t>Gerard R. Martin, MD</a:t>
            </a:r>
          </a:p>
          <a:p>
            <a:pPr marL="0" indent="0" eaLnBrk="1" hangingPunct="1">
              <a:buNone/>
            </a:pPr>
            <a:r>
              <a:rPr lang="en-US" sz="2400" dirty="0" smtClean="0">
                <a:solidFill>
                  <a:schemeClr val="bg1"/>
                </a:solidFill>
              </a:rPr>
              <a:t>Medical </a:t>
            </a:r>
            <a:r>
              <a:rPr lang="en-US" sz="2400" dirty="0">
                <a:solidFill>
                  <a:schemeClr val="bg1"/>
                </a:solidFill>
              </a:rPr>
              <a:t>Director, Global Services</a:t>
            </a:r>
          </a:p>
          <a:p>
            <a:pPr marL="0" indent="0">
              <a:buNone/>
            </a:pPr>
            <a:r>
              <a:rPr lang="en-US" sz="2400" dirty="0">
                <a:solidFill>
                  <a:schemeClr val="bg1"/>
                </a:solidFill>
              </a:rPr>
              <a:t>C.R. </a:t>
            </a:r>
            <a:r>
              <a:rPr lang="en-US" sz="2400" dirty="0" err="1">
                <a:solidFill>
                  <a:schemeClr val="bg1"/>
                </a:solidFill>
              </a:rPr>
              <a:t>Beyda</a:t>
            </a:r>
            <a:r>
              <a:rPr lang="en-US" sz="2400" dirty="0">
                <a:solidFill>
                  <a:schemeClr val="bg1"/>
                </a:solidFill>
              </a:rPr>
              <a:t> Professor of Cardiology</a:t>
            </a:r>
          </a:p>
          <a:p>
            <a:pPr marL="0" indent="0" eaLnBrk="1" hangingPunct="1">
              <a:buNone/>
            </a:pPr>
            <a:r>
              <a:rPr lang="en-US" sz="2400" dirty="0" smtClean="0">
                <a:solidFill>
                  <a:schemeClr val="bg1"/>
                </a:solidFill>
              </a:rPr>
              <a:t>Children’s National Health System</a:t>
            </a:r>
          </a:p>
          <a:p>
            <a:pPr algn="ctr" eaLnBrk="1" hangingPunct="1"/>
            <a:endParaRPr lang="en-US" sz="2400" dirty="0">
              <a:solidFill>
                <a:schemeClr val="bg1"/>
              </a:solidFill>
            </a:endParaRPr>
          </a:p>
          <a:p>
            <a:pPr algn="ctr" eaLnBrk="1" hangingPunct="1"/>
            <a:r>
              <a:rPr lang="en-US" sz="2400" dirty="0" smtClean="0">
                <a:solidFill>
                  <a:schemeClr val="bg1"/>
                </a:solidFill>
              </a:rPr>
              <a:t>Abu Dhabi</a:t>
            </a:r>
          </a:p>
          <a:p>
            <a:pPr algn="ctr" eaLnBrk="1" hangingPunct="1"/>
            <a:r>
              <a:rPr lang="en-US" sz="2400" dirty="0" smtClean="0">
                <a:solidFill>
                  <a:schemeClr val="bg1"/>
                </a:solidFill>
              </a:rPr>
              <a:t>2016</a:t>
            </a:r>
          </a:p>
          <a:p>
            <a:pPr algn="ctr" eaLnBrk="1" hangingPunct="1"/>
            <a:endParaRPr lang="en-US" sz="2400" dirty="0" smtClean="0">
              <a:solidFill>
                <a:schemeClr val="bg1"/>
              </a:solidFill>
            </a:endParaRPr>
          </a:p>
          <a:p>
            <a:pPr algn="ctr" eaLnBrk="1" hangingPunct="1"/>
            <a:endParaRPr lang="en-US" sz="2400" dirty="0">
              <a:solidFill>
                <a:schemeClr val="bg1"/>
              </a:solidFill>
            </a:endParaRPr>
          </a:p>
        </p:txBody>
      </p:sp>
      <p:sp>
        <p:nvSpPr>
          <p:cNvPr id="2" name="Rectangle 1"/>
          <p:cNvSpPr/>
          <p:nvPr/>
        </p:nvSpPr>
        <p:spPr>
          <a:xfrm>
            <a:off x="3311860" y="5625244"/>
            <a:ext cx="6732748" cy="954107"/>
          </a:xfrm>
          <a:prstGeom prst="rect">
            <a:avLst/>
          </a:prstGeom>
        </p:spPr>
        <p:txBody>
          <a:bodyPr wrap="square">
            <a:spAutoFit/>
          </a:bodyPr>
          <a:lstStyle/>
          <a:p>
            <a:r>
              <a:rPr lang="en-US" sz="2800" b="1" dirty="0" smtClean="0">
                <a:solidFill>
                  <a:prstClr val="black"/>
                </a:solidFill>
                <a:latin typeface="Corbel" panose="020B0503020204020204" pitchFamily="34" charset="0"/>
              </a:rPr>
              <a:t>ACC Heart House</a:t>
            </a:r>
          </a:p>
          <a:p>
            <a:r>
              <a:rPr lang="en-US" sz="2800" b="1" dirty="0" smtClean="0">
                <a:solidFill>
                  <a:prstClr val="black"/>
                </a:solidFill>
                <a:latin typeface="Corbel" panose="020B0503020204020204" pitchFamily="34" charset="0"/>
              </a:rPr>
              <a:t>September 2018</a:t>
            </a:r>
            <a:endParaRPr lang="en-US" sz="2800" b="1" dirty="0">
              <a:solidFill>
                <a:prstClr val="black"/>
              </a:solidFill>
              <a:latin typeface="Corbel" panose="020B0503020204020204" pitchFamily="34" charset="0"/>
            </a:endParaRPr>
          </a:p>
        </p:txBody>
      </p:sp>
    </p:spTree>
    <p:extLst>
      <p:ext uri="{BB962C8B-B14F-4D97-AF65-F5344CB8AC3E}">
        <p14:creationId xmlns:p14="http://schemas.microsoft.com/office/powerpoint/2010/main" val="2078619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05" y="1724038"/>
            <a:ext cx="45720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361908"/>
            <a:ext cx="9144000" cy="669925"/>
          </a:xfrm>
        </p:spPr>
        <p:txBody>
          <a:bodyPr>
            <a:normAutofit fontScale="90000"/>
          </a:bodyPr>
          <a:lstStyle/>
          <a:p>
            <a:r>
              <a:rPr lang="en-US" dirty="0">
                <a:latin typeface="Calibri" panose="020F0502020204030204" pitchFamily="34" charset="0"/>
              </a:rPr>
              <a:t>HRSA Workgroup Meeting on Screening at ACC Heart House; January, 2011</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289" y="1629042"/>
            <a:ext cx="4126700" cy="332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149" y="5373216"/>
            <a:ext cx="35623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3149" y="5865651"/>
            <a:ext cx="22955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5733256"/>
            <a:ext cx="28860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238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30919"/>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164405"/>
            <a:ext cx="1413003" cy="1600438"/>
          </a:xfrm>
          <a:prstGeom prst="rect">
            <a:avLst/>
          </a:prstGeom>
          <a:solidFill>
            <a:schemeClr val="accent1"/>
          </a:solidFill>
        </p:spPr>
        <p:txBody>
          <a:bodyPr wrap="square" rtlCol="0">
            <a:spAutoFit/>
          </a:bodyPr>
          <a:lstStyle/>
          <a:p>
            <a:r>
              <a:rPr lang="en-US" sz="1600" b="1" dirty="0" smtClean="0"/>
              <a:t>2009 AHA/AAP</a:t>
            </a:r>
          </a:p>
          <a:p>
            <a:r>
              <a:rPr lang="en-US" sz="1600" b="1" dirty="0" smtClean="0"/>
              <a:t>Statement &amp;</a:t>
            </a:r>
          </a:p>
          <a:p>
            <a:r>
              <a:rPr lang="en-US" sz="1600" b="1" dirty="0"/>
              <a:t>Granelli BMJ  </a:t>
            </a:r>
            <a:endParaRPr lang="en-US" sz="1600" b="1" dirty="0" smtClean="0"/>
          </a:p>
          <a:p>
            <a:r>
              <a:rPr lang="en-US" sz="1600" b="1" dirty="0" smtClean="0"/>
              <a:t>338:2009</a:t>
            </a:r>
            <a:endParaRPr lang="en-US" sz="1600" b="1" dirty="0"/>
          </a:p>
          <a:p>
            <a:endParaRPr lang="en-US" dirty="0"/>
          </a:p>
        </p:txBody>
      </p:sp>
      <p:cxnSp>
        <p:nvCxnSpPr>
          <p:cNvPr id="10" name="Straight Connector 9"/>
          <p:cNvCxnSpPr/>
          <p:nvPr/>
        </p:nvCxnSpPr>
        <p:spPr>
          <a:xfrm flipV="1">
            <a:off x="1259632" y="4522969"/>
            <a:ext cx="306742" cy="27418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130" y="6273225"/>
            <a:ext cx="1014893" cy="584775"/>
          </a:xfrm>
          <a:prstGeom prst="rect">
            <a:avLst/>
          </a:prstGeom>
          <a:solidFill>
            <a:schemeClr val="accent1"/>
          </a:solidFill>
        </p:spPr>
        <p:txBody>
          <a:bodyPr wrap="none" rtlCol="0">
            <a:spAutoFit/>
          </a:bodyPr>
          <a:lstStyle/>
          <a:p>
            <a:r>
              <a:rPr lang="en-US" sz="1600" b="1" dirty="0" smtClean="0"/>
              <a:t>SACHDNC</a:t>
            </a:r>
          </a:p>
          <a:p>
            <a:r>
              <a:rPr lang="en-US" sz="1600" b="1" dirty="0" smtClean="0"/>
              <a:t>2010</a:t>
            </a:r>
            <a:endParaRPr lang="en-US" sz="1600" b="1" dirty="0"/>
          </a:p>
        </p:txBody>
      </p:sp>
      <p:sp>
        <p:nvSpPr>
          <p:cNvPr id="11" name="TextBox 10"/>
          <p:cNvSpPr txBox="1"/>
          <p:nvPr/>
        </p:nvSpPr>
        <p:spPr>
          <a:xfrm>
            <a:off x="3286610" y="4704527"/>
            <a:ext cx="1204561" cy="1107996"/>
          </a:xfrm>
          <a:prstGeom prst="rect">
            <a:avLst/>
          </a:prstGeom>
          <a:solidFill>
            <a:schemeClr val="accent1"/>
          </a:solidFill>
        </p:spPr>
        <p:txBody>
          <a:bodyPr wrap="none" rtlCol="0">
            <a:spAutoFit/>
          </a:bodyPr>
          <a:lstStyle/>
          <a:p>
            <a:r>
              <a:rPr lang="en-US" sz="1600" b="1" dirty="0" smtClean="0"/>
              <a:t>HRSA</a:t>
            </a:r>
          </a:p>
          <a:p>
            <a:r>
              <a:rPr lang="en-US" sz="1600" b="1" dirty="0" smtClean="0"/>
              <a:t>Stakeholder</a:t>
            </a:r>
          </a:p>
          <a:p>
            <a:r>
              <a:rPr lang="en-US" sz="1600" b="1" dirty="0" smtClean="0"/>
              <a:t>Meeting #1</a:t>
            </a:r>
          </a:p>
          <a:p>
            <a:endParaRPr lang="en-US" dirty="0"/>
          </a:p>
        </p:txBody>
      </p:sp>
      <p:sp>
        <p:nvSpPr>
          <p:cNvPr id="18" name="TextBox 17"/>
          <p:cNvSpPr txBox="1"/>
          <p:nvPr/>
        </p:nvSpPr>
        <p:spPr>
          <a:xfrm>
            <a:off x="3365765" y="3111172"/>
            <a:ext cx="869149" cy="584775"/>
          </a:xfrm>
          <a:prstGeom prst="rect">
            <a:avLst/>
          </a:prstGeom>
          <a:solidFill>
            <a:schemeClr val="accent1"/>
          </a:solidFill>
        </p:spPr>
        <p:txBody>
          <a:bodyPr wrap="none" rtlCol="0">
            <a:spAutoFit/>
          </a:bodyPr>
          <a:lstStyle/>
          <a:p>
            <a:r>
              <a:rPr lang="en-US" sz="1600" b="1" dirty="0" smtClean="0"/>
              <a:t>Societal</a:t>
            </a:r>
          </a:p>
          <a:p>
            <a:r>
              <a:rPr lang="en-US" sz="1600" b="1" dirty="0" smtClean="0"/>
              <a:t>Support</a:t>
            </a:r>
            <a:endParaRPr lang="en-US" sz="1600" b="1" dirty="0"/>
          </a:p>
        </p:txBody>
      </p: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cxnSp>
        <p:nvCxnSpPr>
          <p:cNvPr id="25" name="Straight Connector 24"/>
          <p:cNvCxnSpPr/>
          <p:nvPr/>
        </p:nvCxnSpPr>
        <p:spPr>
          <a:xfrm>
            <a:off x="2401259" y="6104338"/>
            <a:ext cx="0" cy="168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86610" y="4371020"/>
            <a:ext cx="606065" cy="205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65765" y="2842687"/>
            <a:ext cx="320636" cy="1519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113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615B01D-6495-D946-84E2-4521B8EB2265}" type="slidenum">
              <a:rPr lang="en-US" smtClean="0"/>
              <a:pPr/>
              <a:t>12</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36" y="2962881"/>
            <a:ext cx="7319710" cy="241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766" y="4591022"/>
            <a:ext cx="21907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427" y="3855466"/>
            <a:ext cx="28098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gmartin\Desktop\ACC_SIG_BLUE_950x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3889" y="1337163"/>
            <a:ext cx="3580627" cy="11307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martin\Desktop\american-academy-of-pediatrics-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720" y="1450412"/>
            <a:ext cx="3415458" cy="10066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martin\Desktop\AHSA_NoLIW_K+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0"/>
            <a:ext cx="2347913" cy="119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325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30919"/>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164405"/>
            <a:ext cx="1413003" cy="1600438"/>
          </a:xfrm>
          <a:prstGeom prst="rect">
            <a:avLst/>
          </a:prstGeom>
          <a:solidFill>
            <a:schemeClr val="accent1"/>
          </a:solidFill>
        </p:spPr>
        <p:txBody>
          <a:bodyPr wrap="square" rtlCol="0">
            <a:spAutoFit/>
          </a:bodyPr>
          <a:lstStyle/>
          <a:p>
            <a:r>
              <a:rPr lang="en-US" sz="1600" b="1" dirty="0" smtClean="0"/>
              <a:t>2009 AHA/AAP</a:t>
            </a:r>
          </a:p>
          <a:p>
            <a:r>
              <a:rPr lang="en-US" sz="1600" b="1" dirty="0" smtClean="0"/>
              <a:t>Statement &amp;</a:t>
            </a:r>
          </a:p>
          <a:p>
            <a:r>
              <a:rPr lang="en-US" sz="1600" b="1" dirty="0"/>
              <a:t>Granelli BMJ  </a:t>
            </a:r>
            <a:endParaRPr lang="en-US" sz="1600" b="1" dirty="0" smtClean="0"/>
          </a:p>
          <a:p>
            <a:r>
              <a:rPr lang="en-US" sz="1600" b="1" dirty="0" smtClean="0"/>
              <a:t>338:2009</a:t>
            </a:r>
            <a:endParaRPr lang="en-US" sz="1600" b="1" dirty="0"/>
          </a:p>
          <a:p>
            <a:endParaRPr lang="en-US" dirty="0"/>
          </a:p>
        </p:txBody>
      </p:sp>
      <p:cxnSp>
        <p:nvCxnSpPr>
          <p:cNvPr id="10" name="Straight Connector 9"/>
          <p:cNvCxnSpPr/>
          <p:nvPr/>
        </p:nvCxnSpPr>
        <p:spPr>
          <a:xfrm flipV="1">
            <a:off x="1259632" y="4522969"/>
            <a:ext cx="306742" cy="27418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130" y="6273225"/>
            <a:ext cx="1014893" cy="584775"/>
          </a:xfrm>
          <a:prstGeom prst="rect">
            <a:avLst/>
          </a:prstGeom>
          <a:solidFill>
            <a:schemeClr val="accent1"/>
          </a:solidFill>
        </p:spPr>
        <p:txBody>
          <a:bodyPr wrap="none" rtlCol="0">
            <a:spAutoFit/>
          </a:bodyPr>
          <a:lstStyle/>
          <a:p>
            <a:r>
              <a:rPr lang="en-US" sz="1600" b="1" dirty="0" smtClean="0"/>
              <a:t>SACHDNC</a:t>
            </a:r>
          </a:p>
          <a:p>
            <a:r>
              <a:rPr lang="en-US" sz="1600" b="1" dirty="0" smtClean="0"/>
              <a:t>2010</a:t>
            </a:r>
            <a:endParaRPr lang="en-US" sz="1600" b="1" dirty="0"/>
          </a:p>
        </p:txBody>
      </p:sp>
      <p:sp>
        <p:nvSpPr>
          <p:cNvPr id="11" name="TextBox 10"/>
          <p:cNvSpPr txBox="1"/>
          <p:nvPr/>
        </p:nvSpPr>
        <p:spPr>
          <a:xfrm>
            <a:off x="3286610" y="4704527"/>
            <a:ext cx="1204561" cy="1107996"/>
          </a:xfrm>
          <a:prstGeom prst="rect">
            <a:avLst/>
          </a:prstGeom>
          <a:solidFill>
            <a:schemeClr val="accent1"/>
          </a:solidFill>
        </p:spPr>
        <p:txBody>
          <a:bodyPr wrap="none" rtlCol="0">
            <a:spAutoFit/>
          </a:bodyPr>
          <a:lstStyle/>
          <a:p>
            <a:r>
              <a:rPr lang="en-US" sz="1600" b="1" dirty="0" smtClean="0"/>
              <a:t>HRSA</a:t>
            </a:r>
          </a:p>
          <a:p>
            <a:r>
              <a:rPr lang="en-US" sz="1600" b="1" dirty="0" smtClean="0"/>
              <a:t>Stakeholder</a:t>
            </a:r>
          </a:p>
          <a:p>
            <a:r>
              <a:rPr lang="en-US" sz="1600" b="1" dirty="0" smtClean="0"/>
              <a:t>Meeting #1</a:t>
            </a:r>
          </a:p>
          <a:p>
            <a:endParaRPr lang="en-US" dirty="0"/>
          </a:p>
        </p:txBody>
      </p:sp>
      <p:sp>
        <p:nvSpPr>
          <p:cNvPr id="18" name="TextBox 17"/>
          <p:cNvSpPr txBox="1"/>
          <p:nvPr/>
        </p:nvSpPr>
        <p:spPr>
          <a:xfrm>
            <a:off x="3365765" y="3111172"/>
            <a:ext cx="869149" cy="584775"/>
          </a:xfrm>
          <a:prstGeom prst="rect">
            <a:avLst/>
          </a:prstGeom>
          <a:solidFill>
            <a:schemeClr val="accent1"/>
          </a:solidFill>
        </p:spPr>
        <p:txBody>
          <a:bodyPr wrap="none" rtlCol="0">
            <a:spAutoFit/>
          </a:bodyPr>
          <a:lstStyle/>
          <a:p>
            <a:r>
              <a:rPr lang="en-US" sz="1600" b="1" dirty="0" smtClean="0"/>
              <a:t>Societal</a:t>
            </a:r>
          </a:p>
          <a:p>
            <a:r>
              <a:rPr lang="en-US" sz="1600" b="1" dirty="0" smtClean="0"/>
              <a:t>Support</a:t>
            </a:r>
            <a:endParaRPr lang="en-US" sz="1600" b="1" dirty="0"/>
          </a:p>
        </p:txBody>
      </p:sp>
      <p:sp>
        <p:nvSpPr>
          <p:cNvPr id="19" name="TextBox 18"/>
          <p:cNvSpPr txBox="1"/>
          <p:nvPr/>
        </p:nvSpPr>
        <p:spPr>
          <a:xfrm>
            <a:off x="2804378" y="1138057"/>
            <a:ext cx="2041136" cy="338554"/>
          </a:xfrm>
          <a:prstGeom prst="rect">
            <a:avLst/>
          </a:prstGeom>
          <a:solidFill>
            <a:schemeClr val="accent1"/>
          </a:solidFill>
        </p:spPr>
        <p:txBody>
          <a:bodyPr wrap="none" rtlCol="0">
            <a:spAutoFit/>
          </a:bodyPr>
          <a:lstStyle/>
          <a:p>
            <a:r>
              <a:rPr lang="en-US" sz="1600" b="1" dirty="0" smtClean="0"/>
              <a:t>Early State Legislation</a:t>
            </a:r>
          </a:p>
        </p:txBody>
      </p: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cxnSp>
        <p:nvCxnSpPr>
          <p:cNvPr id="25" name="Straight Connector 24"/>
          <p:cNvCxnSpPr/>
          <p:nvPr/>
        </p:nvCxnSpPr>
        <p:spPr>
          <a:xfrm>
            <a:off x="2401259" y="6104338"/>
            <a:ext cx="0" cy="168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86610" y="4371020"/>
            <a:ext cx="606065" cy="205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65765" y="2842687"/>
            <a:ext cx="320636" cy="151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a:off x="3800339" y="1476611"/>
            <a:ext cx="0" cy="2462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426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MD Bill Signing"/>
          <p:cNvPicPr>
            <a:picLocks noChangeAspect="1" noChangeArrowheads="1"/>
          </p:cNvPicPr>
          <p:nvPr/>
        </p:nvPicPr>
        <p:blipFill>
          <a:blip r:embed="rId3">
            <a:extLst>
              <a:ext uri="{28A0092B-C50C-407E-A947-70E740481C1C}">
                <a14:useLocalDpi xmlns:a14="http://schemas.microsoft.com/office/drawing/2010/main" val="0"/>
              </a:ext>
            </a:extLst>
          </a:blip>
          <a:srcRect l="16356" t="21260" r="14948" b="13322"/>
          <a:stretch>
            <a:fillRect/>
          </a:stretch>
        </p:blipFill>
        <p:spPr bwMode="auto">
          <a:xfrm>
            <a:off x="76200" y="1271588"/>
            <a:ext cx="64008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6"/>
          <p:cNvSpPr txBox="1">
            <a:spLocks noChangeArrowheads="1"/>
          </p:cNvSpPr>
          <p:nvPr/>
        </p:nvSpPr>
        <p:spPr bwMode="auto">
          <a:xfrm>
            <a:off x="152400" y="5301208"/>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sz="1400" dirty="0">
                <a:solidFill>
                  <a:srgbClr val="000000"/>
                </a:solidFill>
              </a:rPr>
              <a:t>Maryland Bill Signing May 19, 2011</a:t>
            </a:r>
            <a:r>
              <a:rPr lang="en-US" sz="1400" b="1" dirty="0">
                <a:solidFill>
                  <a:srgbClr val="000000"/>
                </a:solidFill>
              </a:rPr>
              <a:t> </a:t>
            </a:r>
          </a:p>
        </p:txBody>
      </p:sp>
      <p:sp>
        <p:nvSpPr>
          <p:cNvPr id="75780" name="Text Box 8"/>
          <p:cNvSpPr txBox="1">
            <a:spLocks noChangeArrowheads="1"/>
          </p:cNvSpPr>
          <p:nvPr/>
        </p:nvSpPr>
        <p:spPr bwMode="auto">
          <a:xfrm>
            <a:off x="6553200" y="1295400"/>
            <a:ext cx="2514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buFontTx/>
              <a:buChar char="-"/>
            </a:pPr>
            <a:r>
              <a:rPr lang="en-US" sz="1600" dirty="0">
                <a:solidFill>
                  <a:srgbClr val="000000"/>
                </a:solidFill>
              </a:rPr>
              <a:t> </a:t>
            </a:r>
          </a:p>
        </p:txBody>
      </p:sp>
      <p:sp>
        <p:nvSpPr>
          <p:cNvPr id="2" name="Title 1"/>
          <p:cNvSpPr>
            <a:spLocks noGrp="1"/>
          </p:cNvSpPr>
          <p:nvPr>
            <p:ph type="title"/>
          </p:nvPr>
        </p:nvSpPr>
        <p:spPr/>
        <p:txBody>
          <a:bodyPr/>
          <a:lstStyle/>
          <a:p>
            <a:r>
              <a:rPr lang="en-US" dirty="0" smtClean="0"/>
              <a:t>State Advocacy</a:t>
            </a:r>
            <a:endParaRPr lang="en-US" dirty="0"/>
          </a:p>
        </p:txBody>
      </p:sp>
      <p:sp>
        <p:nvSpPr>
          <p:cNvPr id="8" name="TextBox 7"/>
          <p:cNvSpPr txBox="1"/>
          <p:nvPr/>
        </p:nvSpPr>
        <p:spPr>
          <a:xfrm>
            <a:off x="2589920" y="5708285"/>
            <a:ext cx="5474468" cy="923330"/>
          </a:xfrm>
          <a:prstGeom prst="rect">
            <a:avLst/>
          </a:prstGeom>
          <a:noFill/>
        </p:spPr>
        <p:txBody>
          <a:bodyPr wrap="square" rtlCol="0">
            <a:spAutoFit/>
          </a:bodyPr>
          <a:lstStyle/>
          <a:p>
            <a:r>
              <a:rPr lang="en-US" dirty="0"/>
              <a:t>2011: Indiana and Maryland first states to pass CCHD screening legislation. New Jersey first state to implement universal CCHD screening. </a:t>
            </a:r>
          </a:p>
        </p:txBody>
      </p:sp>
    </p:spTree>
    <p:extLst>
      <p:ext uri="{BB962C8B-B14F-4D97-AF65-F5344CB8AC3E}">
        <p14:creationId xmlns:p14="http://schemas.microsoft.com/office/powerpoint/2010/main" val="283937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l="12885" t="10417" r="39091" b="19792"/>
          <a:stretch>
            <a:fillRect/>
          </a:stretch>
        </p:blipFill>
        <p:spPr bwMode="auto">
          <a:xfrm>
            <a:off x="1295400" y="-23446"/>
            <a:ext cx="7383463"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360859"/>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30919"/>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164405"/>
            <a:ext cx="1413003" cy="1600438"/>
          </a:xfrm>
          <a:prstGeom prst="rect">
            <a:avLst/>
          </a:prstGeom>
          <a:solidFill>
            <a:schemeClr val="accent1"/>
          </a:solidFill>
        </p:spPr>
        <p:txBody>
          <a:bodyPr wrap="square" rtlCol="0">
            <a:spAutoFit/>
          </a:bodyPr>
          <a:lstStyle/>
          <a:p>
            <a:r>
              <a:rPr lang="en-US" sz="1600" b="1" dirty="0" smtClean="0"/>
              <a:t>2009 AHA/AAP</a:t>
            </a:r>
          </a:p>
          <a:p>
            <a:r>
              <a:rPr lang="en-US" sz="1600" b="1" dirty="0" smtClean="0"/>
              <a:t>Statement &amp;</a:t>
            </a:r>
          </a:p>
          <a:p>
            <a:r>
              <a:rPr lang="en-US" sz="1600" b="1" dirty="0"/>
              <a:t>Granelli BMJ  </a:t>
            </a:r>
            <a:endParaRPr lang="en-US" sz="1600" b="1" dirty="0" smtClean="0"/>
          </a:p>
          <a:p>
            <a:r>
              <a:rPr lang="en-US" sz="1600" b="1" dirty="0" smtClean="0"/>
              <a:t>338:2009</a:t>
            </a:r>
            <a:endParaRPr lang="en-US" sz="1600" b="1" dirty="0"/>
          </a:p>
          <a:p>
            <a:endParaRPr lang="en-US" dirty="0"/>
          </a:p>
        </p:txBody>
      </p:sp>
      <p:cxnSp>
        <p:nvCxnSpPr>
          <p:cNvPr id="10" name="Straight Connector 9"/>
          <p:cNvCxnSpPr/>
          <p:nvPr/>
        </p:nvCxnSpPr>
        <p:spPr>
          <a:xfrm flipV="1">
            <a:off x="1259632" y="4522969"/>
            <a:ext cx="306742" cy="27418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130" y="6273225"/>
            <a:ext cx="1014893" cy="584775"/>
          </a:xfrm>
          <a:prstGeom prst="rect">
            <a:avLst/>
          </a:prstGeom>
          <a:solidFill>
            <a:schemeClr val="accent1"/>
          </a:solidFill>
        </p:spPr>
        <p:txBody>
          <a:bodyPr wrap="none" rtlCol="0">
            <a:spAutoFit/>
          </a:bodyPr>
          <a:lstStyle/>
          <a:p>
            <a:r>
              <a:rPr lang="en-US" sz="1600" b="1" dirty="0" smtClean="0"/>
              <a:t>SACHDNC</a:t>
            </a:r>
          </a:p>
          <a:p>
            <a:r>
              <a:rPr lang="en-US" sz="1600" b="1" dirty="0" smtClean="0"/>
              <a:t>2010</a:t>
            </a:r>
            <a:endParaRPr lang="en-US" sz="1600" b="1" dirty="0"/>
          </a:p>
        </p:txBody>
      </p:sp>
      <p:sp>
        <p:nvSpPr>
          <p:cNvPr id="11" name="TextBox 10"/>
          <p:cNvSpPr txBox="1"/>
          <p:nvPr/>
        </p:nvSpPr>
        <p:spPr>
          <a:xfrm>
            <a:off x="3286610" y="4704527"/>
            <a:ext cx="1204561" cy="1107996"/>
          </a:xfrm>
          <a:prstGeom prst="rect">
            <a:avLst/>
          </a:prstGeom>
          <a:solidFill>
            <a:schemeClr val="accent1"/>
          </a:solidFill>
        </p:spPr>
        <p:txBody>
          <a:bodyPr wrap="none" rtlCol="0">
            <a:spAutoFit/>
          </a:bodyPr>
          <a:lstStyle/>
          <a:p>
            <a:r>
              <a:rPr lang="en-US" sz="1600" b="1" dirty="0" smtClean="0"/>
              <a:t>HRSA</a:t>
            </a:r>
          </a:p>
          <a:p>
            <a:r>
              <a:rPr lang="en-US" sz="1600" b="1" dirty="0" smtClean="0"/>
              <a:t>Stakeholder</a:t>
            </a:r>
          </a:p>
          <a:p>
            <a:r>
              <a:rPr lang="en-US" sz="1600" b="1" dirty="0" smtClean="0"/>
              <a:t>Meeting #1</a:t>
            </a:r>
          </a:p>
          <a:p>
            <a:endParaRPr lang="en-US" dirty="0"/>
          </a:p>
        </p:txBody>
      </p:sp>
      <p:sp>
        <p:nvSpPr>
          <p:cNvPr id="16" name="TextBox 15"/>
          <p:cNvSpPr txBox="1"/>
          <p:nvPr/>
        </p:nvSpPr>
        <p:spPr>
          <a:xfrm>
            <a:off x="4836128" y="3078126"/>
            <a:ext cx="758664" cy="584775"/>
          </a:xfrm>
          <a:prstGeom prst="rect">
            <a:avLst/>
          </a:prstGeom>
          <a:solidFill>
            <a:schemeClr val="accent1"/>
          </a:solidFill>
        </p:spPr>
        <p:txBody>
          <a:bodyPr wrap="square" rtlCol="0">
            <a:spAutoFit/>
          </a:bodyPr>
          <a:lstStyle/>
          <a:p>
            <a:r>
              <a:rPr lang="en-US" sz="1600" b="1" dirty="0" smtClean="0"/>
              <a:t>HHS</a:t>
            </a:r>
          </a:p>
          <a:p>
            <a:r>
              <a:rPr lang="en-US" sz="1600" b="1" dirty="0" smtClean="0"/>
              <a:t>Letter</a:t>
            </a:r>
            <a:endParaRPr lang="en-US" dirty="0"/>
          </a:p>
        </p:txBody>
      </p:sp>
      <p:sp>
        <p:nvSpPr>
          <p:cNvPr id="18" name="TextBox 17"/>
          <p:cNvSpPr txBox="1"/>
          <p:nvPr/>
        </p:nvSpPr>
        <p:spPr>
          <a:xfrm>
            <a:off x="3365765" y="3111172"/>
            <a:ext cx="869149" cy="584775"/>
          </a:xfrm>
          <a:prstGeom prst="rect">
            <a:avLst/>
          </a:prstGeom>
          <a:solidFill>
            <a:schemeClr val="accent1"/>
          </a:solidFill>
        </p:spPr>
        <p:txBody>
          <a:bodyPr wrap="none" rtlCol="0">
            <a:spAutoFit/>
          </a:bodyPr>
          <a:lstStyle/>
          <a:p>
            <a:r>
              <a:rPr lang="en-US" sz="1600" b="1" dirty="0" smtClean="0"/>
              <a:t>Societal</a:t>
            </a:r>
          </a:p>
          <a:p>
            <a:r>
              <a:rPr lang="en-US" sz="1600" b="1" dirty="0" smtClean="0"/>
              <a:t>Support</a:t>
            </a:r>
            <a:endParaRPr lang="en-US" sz="1600" b="1" dirty="0"/>
          </a:p>
        </p:txBody>
      </p:sp>
      <p:sp>
        <p:nvSpPr>
          <p:cNvPr id="19" name="TextBox 18"/>
          <p:cNvSpPr txBox="1"/>
          <p:nvPr/>
        </p:nvSpPr>
        <p:spPr>
          <a:xfrm>
            <a:off x="2804378" y="1138057"/>
            <a:ext cx="2041136" cy="338554"/>
          </a:xfrm>
          <a:prstGeom prst="rect">
            <a:avLst/>
          </a:prstGeom>
          <a:solidFill>
            <a:schemeClr val="accent1"/>
          </a:solidFill>
        </p:spPr>
        <p:txBody>
          <a:bodyPr wrap="none" rtlCol="0">
            <a:spAutoFit/>
          </a:bodyPr>
          <a:lstStyle/>
          <a:p>
            <a:r>
              <a:rPr lang="en-US" sz="1600" b="1" dirty="0" smtClean="0"/>
              <a:t>Early State Legislation</a:t>
            </a:r>
          </a:p>
        </p:txBody>
      </p: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cxnSp>
        <p:nvCxnSpPr>
          <p:cNvPr id="25" name="Straight Connector 24"/>
          <p:cNvCxnSpPr/>
          <p:nvPr/>
        </p:nvCxnSpPr>
        <p:spPr>
          <a:xfrm>
            <a:off x="2401259" y="6104338"/>
            <a:ext cx="0" cy="168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86610" y="4371020"/>
            <a:ext cx="606065" cy="205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65765" y="2842687"/>
            <a:ext cx="320636" cy="151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a:off x="3800339" y="1476611"/>
            <a:ext cx="0" cy="246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8" name="Straight Connector 9217"/>
          <p:cNvCxnSpPr/>
          <p:nvPr/>
        </p:nvCxnSpPr>
        <p:spPr>
          <a:xfrm flipV="1">
            <a:off x="4646746" y="3784191"/>
            <a:ext cx="568714" cy="1131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20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584684"/>
            <a:ext cx="4699526"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5351" y="2132856"/>
            <a:ext cx="3995133" cy="1754326"/>
          </a:xfrm>
          <a:prstGeom prst="rect">
            <a:avLst/>
          </a:prstGeom>
          <a:noFill/>
        </p:spPr>
        <p:txBody>
          <a:bodyPr wrap="none" rtlCol="0">
            <a:spAutoFit/>
          </a:bodyPr>
          <a:lstStyle/>
          <a:p>
            <a:r>
              <a:rPr lang="en-US" dirty="0" smtClean="0"/>
              <a:t>“Not ready for adoption”</a:t>
            </a:r>
          </a:p>
          <a:p>
            <a:r>
              <a:rPr lang="en-US" dirty="0" smtClean="0"/>
              <a:t>“Recognizable evidence gaps”</a:t>
            </a:r>
          </a:p>
          <a:p>
            <a:endParaRPr lang="en-US" dirty="0" smtClean="0"/>
          </a:p>
          <a:p>
            <a:r>
              <a:rPr lang="en-US" dirty="0" smtClean="0"/>
              <a:t>Interagency Coordinating Committee on </a:t>
            </a:r>
          </a:p>
          <a:p>
            <a:r>
              <a:rPr lang="en-US" dirty="0" smtClean="0"/>
              <a:t>Newborn and Child Screening (ICC) </a:t>
            </a:r>
          </a:p>
          <a:p>
            <a:r>
              <a:rPr lang="en-US" dirty="0" smtClean="0"/>
              <a:t>(NIH,CDC,HRSA,AHRQ,FDA)</a:t>
            </a:r>
            <a:endParaRPr lang="en-US" dirty="0"/>
          </a:p>
        </p:txBody>
      </p:sp>
    </p:spTree>
    <p:extLst>
      <p:ext uri="{BB962C8B-B14F-4D97-AF65-F5344CB8AC3E}">
        <p14:creationId xmlns:p14="http://schemas.microsoft.com/office/powerpoint/2010/main" val="358521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228600" y="1839913"/>
            <a:ext cx="32004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Char char="©"/>
            </a:pPr>
            <a:r>
              <a:rPr lang="en-US" dirty="0"/>
              <a:t> CCHD Screening </a:t>
            </a:r>
            <a:r>
              <a:rPr lang="en-US" dirty="0" smtClean="0"/>
              <a:t> final endorsement by Secretary </a:t>
            </a:r>
            <a:r>
              <a:rPr lang="en-US" dirty="0" err="1" smtClean="0"/>
              <a:t>Sebelius</a:t>
            </a:r>
            <a:r>
              <a:rPr lang="en-US" dirty="0"/>
              <a:t>; </a:t>
            </a:r>
            <a:r>
              <a:rPr lang="en-US" dirty="0" smtClean="0"/>
              <a:t>September</a:t>
            </a:r>
            <a:r>
              <a:rPr lang="en-US" dirty="0"/>
              <a:t>, </a:t>
            </a:r>
            <a:r>
              <a:rPr lang="en-US" dirty="0" smtClean="0"/>
              <a:t>2011</a:t>
            </a:r>
          </a:p>
          <a:p>
            <a:pPr>
              <a:buFont typeface="Symbol" pitchFamily="18" charset="2"/>
              <a:buChar char="©"/>
            </a:pPr>
            <a:endParaRPr lang="en-US" dirty="0"/>
          </a:p>
          <a:p>
            <a:pPr>
              <a:buFont typeface="Symbol" pitchFamily="18" charset="2"/>
              <a:buChar char="©"/>
            </a:pPr>
            <a:endParaRPr lang="en-US" dirty="0"/>
          </a:p>
          <a:p>
            <a:pPr>
              <a:buFont typeface="Symbol" pitchFamily="18" charset="2"/>
              <a:buChar char="©"/>
            </a:pPr>
            <a:endParaRPr lang="en-US" dirty="0"/>
          </a:p>
          <a:p>
            <a:pPr>
              <a:buFont typeface="Symbol" pitchFamily="18" charset="2"/>
              <a:buChar char="©"/>
            </a:pPr>
            <a:endParaRPr lang="en-US" dirty="0"/>
          </a:p>
          <a:p>
            <a:pPr>
              <a:buFont typeface="Symbol" pitchFamily="18" charset="2"/>
              <a:buChar char="©"/>
            </a:pPr>
            <a:endParaRPr lang="en-US" dirty="0"/>
          </a:p>
          <a:p>
            <a:pPr>
              <a:buFont typeface="Symbol" pitchFamily="18" charset="2"/>
              <a:buChar char="©"/>
            </a:pPr>
            <a:endParaRPr lang="en-US" dirty="0"/>
          </a:p>
        </p:txBody>
      </p:sp>
      <p:pic>
        <p:nvPicPr>
          <p:cNvPr id="747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479"/>
            <a:ext cx="5630863" cy="564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6" name="Oval 5"/>
          <p:cNvSpPr>
            <a:spLocks noChangeArrowheads="1"/>
          </p:cNvSpPr>
          <p:nvPr/>
        </p:nvSpPr>
        <p:spPr bwMode="auto">
          <a:xfrm>
            <a:off x="3810000" y="4724400"/>
            <a:ext cx="4821238" cy="685800"/>
          </a:xfrm>
          <a:prstGeom prst="ellipse">
            <a:avLst/>
          </a:prstGeom>
          <a:noFill/>
          <a:ln w="38100">
            <a:solidFill>
              <a:srgbClr val="FF1D1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3165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Calibri" panose="020F0502020204030204" pitchFamily="34" charset="0"/>
              </a:rPr>
              <a:t>ICC Recommendations</a:t>
            </a:r>
            <a:endParaRPr lang="en-US" sz="4000" dirty="0">
              <a:latin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53" y="951567"/>
            <a:ext cx="79343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03" y="1628800"/>
            <a:ext cx="77343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053" y="2704509"/>
            <a:ext cx="76390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349" y="3441528"/>
            <a:ext cx="79057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8749" y="4613103"/>
            <a:ext cx="76009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294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30919"/>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spTree>
    <p:extLst>
      <p:ext uri="{BB962C8B-B14F-4D97-AF65-F5344CB8AC3E}">
        <p14:creationId xmlns:p14="http://schemas.microsoft.com/office/powerpoint/2010/main" val="4065585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30919"/>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164405"/>
            <a:ext cx="1413003" cy="1600438"/>
          </a:xfrm>
          <a:prstGeom prst="rect">
            <a:avLst/>
          </a:prstGeom>
          <a:solidFill>
            <a:schemeClr val="accent1"/>
          </a:solidFill>
        </p:spPr>
        <p:txBody>
          <a:bodyPr wrap="square" rtlCol="0">
            <a:spAutoFit/>
          </a:bodyPr>
          <a:lstStyle/>
          <a:p>
            <a:r>
              <a:rPr lang="en-US" sz="1600" b="1" dirty="0" smtClean="0"/>
              <a:t>2009 AHA/AAP</a:t>
            </a:r>
          </a:p>
          <a:p>
            <a:r>
              <a:rPr lang="en-US" sz="1600" b="1" dirty="0" smtClean="0"/>
              <a:t>Statement &amp;</a:t>
            </a:r>
          </a:p>
          <a:p>
            <a:r>
              <a:rPr lang="en-US" sz="1600" b="1" dirty="0"/>
              <a:t>Granelli BMJ  </a:t>
            </a:r>
            <a:endParaRPr lang="en-US" sz="1600" b="1" dirty="0" smtClean="0"/>
          </a:p>
          <a:p>
            <a:r>
              <a:rPr lang="en-US" sz="1600" b="1" dirty="0" smtClean="0"/>
              <a:t>338:2009</a:t>
            </a:r>
            <a:endParaRPr lang="en-US" sz="1600" b="1" dirty="0"/>
          </a:p>
          <a:p>
            <a:endParaRPr lang="en-US" dirty="0"/>
          </a:p>
        </p:txBody>
      </p:sp>
      <p:cxnSp>
        <p:nvCxnSpPr>
          <p:cNvPr id="10" name="Straight Connector 9"/>
          <p:cNvCxnSpPr/>
          <p:nvPr/>
        </p:nvCxnSpPr>
        <p:spPr>
          <a:xfrm flipV="1">
            <a:off x="1259632" y="4522969"/>
            <a:ext cx="306742" cy="27418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130" y="6273225"/>
            <a:ext cx="1014893" cy="584775"/>
          </a:xfrm>
          <a:prstGeom prst="rect">
            <a:avLst/>
          </a:prstGeom>
          <a:solidFill>
            <a:schemeClr val="accent1"/>
          </a:solidFill>
        </p:spPr>
        <p:txBody>
          <a:bodyPr wrap="none" rtlCol="0">
            <a:spAutoFit/>
          </a:bodyPr>
          <a:lstStyle/>
          <a:p>
            <a:r>
              <a:rPr lang="en-US" sz="1600" b="1" dirty="0" smtClean="0"/>
              <a:t>SACHDNC</a:t>
            </a:r>
          </a:p>
          <a:p>
            <a:r>
              <a:rPr lang="en-US" sz="1600" b="1" dirty="0" smtClean="0"/>
              <a:t>2010</a:t>
            </a:r>
            <a:endParaRPr lang="en-US" sz="1600" b="1" dirty="0"/>
          </a:p>
        </p:txBody>
      </p:sp>
      <p:sp>
        <p:nvSpPr>
          <p:cNvPr id="11" name="TextBox 10"/>
          <p:cNvSpPr txBox="1"/>
          <p:nvPr/>
        </p:nvSpPr>
        <p:spPr>
          <a:xfrm>
            <a:off x="3286610" y="4704527"/>
            <a:ext cx="1204561" cy="1107996"/>
          </a:xfrm>
          <a:prstGeom prst="rect">
            <a:avLst/>
          </a:prstGeom>
          <a:solidFill>
            <a:schemeClr val="accent1"/>
          </a:solidFill>
        </p:spPr>
        <p:txBody>
          <a:bodyPr wrap="none" rtlCol="0">
            <a:spAutoFit/>
          </a:bodyPr>
          <a:lstStyle/>
          <a:p>
            <a:r>
              <a:rPr lang="en-US" sz="1600" b="1" dirty="0" smtClean="0"/>
              <a:t>HRSA</a:t>
            </a:r>
          </a:p>
          <a:p>
            <a:r>
              <a:rPr lang="en-US" sz="1600" b="1" dirty="0" smtClean="0"/>
              <a:t>Stakeholder</a:t>
            </a:r>
          </a:p>
          <a:p>
            <a:r>
              <a:rPr lang="en-US" sz="1600" b="1" dirty="0" smtClean="0"/>
              <a:t>Meeting #1</a:t>
            </a:r>
          </a:p>
          <a:p>
            <a:endParaRPr lang="en-US" dirty="0"/>
          </a:p>
        </p:txBody>
      </p:sp>
      <p:sp>
        <p:nvSpPr>
          <p:cNvPr id="16" name="TextBox 15"/>
          <p:cNvSpPr txBox="1"/>
          <p:nvPr/>
        </p:nvSpPr>
        <p:spPr>
          <a:xfrm>
            <a:off x="4836128" y="3078126"/>
            <a:ext cx="758664" cy="584775"/>
          </a:xfrm>
          <a:prstGeom prst="rect">
            <a:avLst/>
          </a:prstGeom>
          <a:solidFill>
            <a:schemeClr val="accent1"/>
          </a:solidFill>
        </p:spPr>
        <p:txBody>
          <a:bodyPr wrap="square" rtlCol="0">
            <a:spAutoFit/>
          </a:bodyPr>
          <a:lstStyle/>
          <a:p>
            <a:r>
              <a:rPr lang="en-US" sz="1600" b="1" dirty="0" smtClean="0"/>
              <a:t>HHS</a:t>
            </a:r>
          </a:p>
          <a:p>
            <a:r>
              <a:rPr lang="en-US" sz="1600" b="1" dirty="0" smtClean="0"/>
              <a:t>Letter</a:t>
            </a:r>
            <a:endParaRPr lang="en-US" dirty="0"/>
          </a:p>
        </p:txBody>
      </p:sp>
      <p:sp>
        <p:nvSpPr>
          <p:cNvPr id="17" name="TextBox 16"/>
          <p:cNvSpPr txBox="1"/>
          <p:nvPr/>
        </p:nvSpPr>
        <p:spPr>
          <a:xfrm>
            <a:off x="6102038" y="4309232"/>
            <a:ext cx="1204561" cy="584775"/>
          </a:xfrm>
          <a:prstGeom prst="rect">
            <a:avLst/>
          </a:prstGeom>
          <a:solidFill>
            <a:schemeClr val="accent1"/>
          </a:solidFill>
        </p:spPr>
        <p:txBody>
          <a:bodyPr wrap="none" rtlCol="0">
            <a:spAutoFit/>
          </a:bodyPr>
          <a:lstStyle/>
          <a:p>
            <a:r>
              <a:rPr lang="en-US" sz="1600" b="1" dirty="0"/>
              <a:t>Stakeholder</a:t>
            </a:r>
          </a:p>
          <a:p>
            <a:r>
              <a:rPr lang="en-US" sz="1600" b="1" dirty="0" smtClean="0"/>
              <a:t>Meeting #2</a:t>
            </a:r>
            <a:endParaRPr lang="en-US" sz="1600" b="1" dirty="0"/>
          </a:p>
        </p:txBody>
      </p:sp>
      <p:sp>
        <p:nvSpPr>
          <p:cNvPr id="18" name="TextBox 17"/>
          <p:cNvSpPr txBox="1"/>
          <p:nvPr/>
        </p:nvSpPr>
        <p:spPr>
          <a:xfrm>
            <a:off x="3365765" y="3111172"/>
            <a:ext cx="869149" cy="584775"/>
          </a:xfrm>
          <a:prstGeom prst="rect">
            <a:avLst/>
          </a:prstGeom>
          <a:solidFill>
            <a:schemeClr val="accent1"/>
          </a:solidFill>
        </p:spPr>
        <p:txBody>
          <a:bodyPr wrap="none" rtlCol="0">
            <a:spAutoFit/>
          </a:bodyPr>
          <a:lstStyle/>
          <a:p>
            <a:r>
              <a:rPr lang="en-US" sz="1600" b="1" dirty="0" smtClean="0"/>
              <a:t>Societal</a:t>
            </a:r>
          </a:p>
          <a:p>
            <a:r>
              <a:rPr lang="en-US" sz="1600" b="1" dirty="0" smtClean="0"/>
              <a:t>Support</a:t>
            </a:r>
            <a:endParaRPr lang="en-US" sz="1600" b="1" dirty="0"/>
          </a:p>
        </p:txBody>
      </p:sp>
      <p:sp>
        <p:nvSpPr>
          <p:cNvPr id="19" name="TextBox 18"/>
          <p:cNvSpPr txBox="1"/>
          <p:nvPr/>
        </p:nvSpPr>
        <p:spPr>
          <a:xfrm>
            <a:off x="2804378" y="1138057"/>
            <a:ext cx="2041136" cy="338554"/>
          </a:xfrm>
          <a:prstGeom prst="rect">
            <a:avLst/>
          </a:prstGeom>
          <a:solidFill>
            <a:schemeClr val="accent1"/>
          </a:solidFill>
        </p:spPr>
        <p:txBody>
          <a:bodyPr wrap="none" rtlCol="0">
            <a:spAutoFit/>
          </a:bodyPr>
          <a:lstStyle/>
          <a:p>
            <a:r>
              <a:rPr lang="en-US" sz="1600" b="1" dirty="0" smtClean="0"/>
              <a:t>Early State Legislation</a:t>
            </a:r>
          </a:p>
        </p:txBody>
      </p: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cxnSp>
        <p:nvCxnSpPr>
          <p:cNvPr id="25" name="Straight Connector 24"/>
          <p:cNvCxnSpPr/>
          <p:nvPr/>
        </p:nvCxnSpPr>
        <p:spPr>
          <a:xfrm>
            <a:off x="2401259" y="6104338"/>
            <a:ext cx="0" cy="168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86610" y="4371020"/>
            <a:ext cx="606065" cy="205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65765" y="2842687"/>
            <a:ext cx="320636" cy="151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a:off x="3800339" y="1476611"/>
            <a:ext cx="0" cy="246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8" name="Straight Connector 9217"/>
          <p:cNvCxnSpPr/>
          <p:nvPr/>
        </p:nvCxnSpPr>
        <p:spPr>
          <a:xfrm flipV="1">
            <a:off x="4646746" y="3784191"/>
            <a:ext cx="568714" cy="1131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22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pox attend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90650"/>
            <a:ext cx="64770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4"/>
          <p:cNvSpPr>
            <a:spLocks noChangeArrowheads="1"/>
          </p:cNvSpPr>
          <p:nvPr/>
        </p:nvSpPr>
        <p:spPr bwMode="auto">
          <a:xfrm>
            <a:off x="6629400" y="1295400"/>
            <a:ext cx="26670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80" charset="-128"/>
              </a:defRPr>
            </a:lvl1pPr>
            <a:lvl2pPr marL="742950" indent="-285750" eaLnBrk="0" hangingPunct="0">
              <a:defRPr>
                <a:solidFill>
                  <a:schemeClr val="tx1"/>
                </a:solidFill>
                <a:latin typeface="Arial" charset="0"/>
                <a:ea typeface="ＭＳ Ｐゴシック" pitchFamily="80" charset="-128"/>
              </a:defRPr>
            </a:lvl2pPr>
            <a:lvl3pPr marL="1143000" indent="-228600" eaLnBrk="0" hangingPunct="0">
              <a:defRPr>
                <a:solidFill>
                  <a:schemeClr val="tx1"/>
                </a:solidFill>
                <a:latin typeface="Arial" charset="0"/>
                <a:ea typeface="ＭＳ Ｐゴシック" pitchFamily="80" charset="-128"/>
              </a:defRPr>
            </a:lvl3pPr>
            <a:lvl4pPr marL="1600200" indent="-228600" eaLnBrk="0" hangingPunct="0">
              <a:defRPr>
                <a:solidFill>
                  <a:schemeClr val="tx1"/>
                </a:solidFill>
                <a:latin typeface="Arial" charset="0"/>
                <a:ea typeface="ＭＳ Ｐゴシック" pitchFamily="80" charset="-128"/>
              </a:defRPr>
            </a:lvl4pPr>
            <a:lvl5pPr marL="2057400" indent="-228600" eaLnBrk="0" hangingPunct="0">
              <a:defRPr>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0" charset="-128"/>
              </a:defRPr>
            </a:lvl9pPr>
          </a:lstStyle>
          <a:p>
            <a:pPr eaLnBrk="1" hangingPunct="1">
              <a:buFont typeface="Symbol" pitchFamily="18" charset="2"/>
              <a:buNone/>
            </a:pPr>
            <a:r>
              <a:rPr lang="en-US" altLang="en-US" dirty="0"/>
              <a:t/>
            </a:r>
            <a:br>
              <a:rPr lang="en-US" altLang="en-US" dirty="0"/>
            </a:br>
            <a:r>
              <a:rPr lang="en-US" altLang="en-US" sz="1600" dirty="0"/>
              <a:t>- Industry</a:t>
            </a:r>
          </a:p>
          <a:p>
            <a:pPr eaLnBrk="1" hangingPunct="1">
              <a:buFontTx/>
              <a:buChar char="-"/>
            </a:pPr>
            <a:r>
              <a:rPr lang="en-US" altLang="en-US" sz="1600" dirty="0"/>
              <a:t> Government</a:t>
            </a:r>
          </a:p>
          <a:p>
            <a:pPr eaLnBrk="1" hangingPunct="1">
              <a:buFontTx/>
              <a:buChar char="-"/>
            </a:pPr>
            <a:r>
              <a:rPr lang="en-US" altLang="en-US" sz="1600" dirty="0"/>
              <a:t> Scientists</a:t>
            </a:r>
          </a:p>
          <a:p>
            <a:pPr eaLnBrk="1" hangingPunct="1">
              <a:buFontTx/>
              <a:buChar char="-"/>
            </a:pPr>
            <a:r>
              <a:rPr lang="en-US" altLang="en-US" sz="1600" dirty="0"/>
              <a:t> Cardiologists</a:t>
            </a:r>
          </a:p>
          <a:p>
            <a:pPr eaLnBrk="1" hangingPunct="1">
              <a:buFontTx/>
              <a:buChar char="-"/>
            </a:pPr>
            <a:r>
              <a:rPr lang="en-US" altLang="en-US" sz="1600" dirty="0"/>
              <a:t> Nursing</a:t>
            </a:r>
          </a:p>
          <a:p>
            <a:pPr eaLnBrk="1" hangingPunct="1">
              <a:buFontTx/>
              <a:buChar char="-"/>
            </a:pPr>
            <a:r>
              <a:rPr lang="en-US" altLang="en-US" sz="1600" dirty="0"/>
              <a:t> Associations </a:t>
            </a:r>
          </a:p>
          <a:p>
            <a:pPr eaLnBrk="1" hangingPunct="1">
              <a:buFontTx/>
              <a:buChar char="-"/>
            </a:pPr>
            <a:r>
              <a:rPr lang="en-US" altLang="en-US" sz="1600" dirty="0"/>
              <a:t> MCHB Programs</a:t>
            </a:r>
          </a:p>
          <a:p>
            <a:pPr eaLnBrk="1" hangingPunct="1">
              <a:buFontTx/>
              <a:buChar char="-"/>
            </a:pPr>
            <a:r>
              <a:rPr lang="en-US" altLang="en-US" sz="1600" dirty="0"/>
              <a:t> State DOHs</a:t>
            </a:r>
          </a:p>
          <a:p>
            <a:pPr eaLnBrk="1" hangingPunct="1">
              <a:buFontTx/>
              <a:buChar char="-"/>
            </a:pPr>
            <a:endParaRPr lang="en-US" altLang="en-US" sz="1600" dirty="0"/>
          </a:p>
          <a:p>
            <a:pPr eaLnBrk="1" hangingPunct="1"/>
            <a:r>
              <a:rPr lang="en-US" altLang="en-US" dirty="0"/>
              <a:t>Research, Advocacy and Legislation, Equipment, Reporting, Education</a:t>
            </a:r>
          </a:p>
        </p:txBody>
      </p:sp>
      <p:sp>
        <p:nvSpPr>
          <p:cNvPr id="47108" name="Text Box 10"/>
          <p:cNvSpPr txBox="1">
            <a:spLocks noChangeArrowheads="1"/>
          </p:cNvSpPr>
          <p:nvPr/>
        </p:nvSpPr>
        <p:spPr bwMode="auto">
          <a:xfrm>
            <a:off x="190500" y="330200"/>
            <a:ext cx="8053908"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ＭＳ Ｐゴシック" pitchFamily="80" charset="-128"/>
              </a:defRPr>
            </a:lvl1pPr>
            <a:lvl2pPr marL="742950" indent="-285750" eaLnBrk="0" hangingPunct="0">
              <a:defRPr>
                <a:solidFill>
                  <a:schemeClr val="tx1"/>
                </a:solidFill>
                <a:latin typeface="Arial" charset="0"/>
                <a:ea typeface="ＭＳ Ｐゴシック" pitchFamily="80" charset="-128"/>
              </a:defRPr>
            </a:lvl2pPr>
            <a:lvl3pPr marL="1143000" indent="-228600" eaLnBrk="0" hangingPunct="0">
              <a:defRPr>
                <a:solidFill>
                  <a:schemeClr val="tx1"/>
                </a:solidFill>
                <a:latin typeface="Arial" charset="0"/>
                <a:ea typeface="ＭＳ Ｐゴシック" pitchFamily="80" charset="-128"/>
              </a:defRPr>
            </a:lvl3pPr>
            <a:lvl4pPr marL="1600200" indent="-228600" eaLnBrk="0" hangingPunct="0">
              <a:defRPr>
                <a:solidFill>
                  <a:schemeClr val="tx1"/>
                </a:solidFill>
                <a:latin typeface="Arial" charset="0"/>
                <a:ea typeface="ＭＳ Ｐゴシック" pitchFamily="80" charset="-128"/>
              </a:defRPr>
            </a:lvl4pPr>
            <a:lvl5pPr marL="2057400" indent="-228600" eaLnBrk="0" hangingPunct="0">
              <a:defRPr>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0" charset="-128"/>
              </a:defRPr>
            </a:lvl9pPr>
          </a:lstStyle>
          <a:p>
            <a:pPr eaLnBrk="1" hangingPunct="1">
              <a:spcBef>
                <a:spcPct val="50000"/>
              </a:spcBef>
            </a:pPr>
            <a:r>
              <a:rPr lang="en-US" altLang="en-US" sz="2200" dirty="0" smtClean="0">
                <a:solidFill>
                  <a:srgbClr val="FF0000"/>
                </a:solidFill>
              </a:rPr>
              <a:t>2nd </a:t>
            </a:r>
            <a:r>
              <a:rPr lang="en-US" altLang="en-US" sz="2200" dirty="0">
                <a:solidFill>
                  <a:srgbClr val="FF0000"/>
                </a:solidFill>
              </a:rPr>
              <a:t>Stakeholders </a:t>
            </a:r>
            <a:r>
              <a:rPr lang="en-US" altLang="en-US" sz="2200" dirty="0" smtClean="0">
                <a:solidFill>
                  <a:srgbClr val="FF0000"/>
                </a:solidFill>
              </a:rPr>
              <a:t>Meeting on Screening at ACC Heart House February </a:t>
            </a:r>
            <a:r>
              <a:rPr lang="en-US" altLang="en-US" sz="2200" dirty="0">
                <a:solidFill>
                  <a:srgbClr val="FF0000"/>
                </a:solidFill>
              </a:rPr>
              <a:t>10, 2012</a:t>
            </a:r>
          </a:p>
          <a:p>
            <a:pPr eaLnBrk="1" hangingPunct="1">
              <a:spcBef>
                <a:spcPct val="50000"/>
              </a:spcBef>
            </a:pPr>
            <a:endParaRPr lang="en-US" altLang="en-US" sz="2800" b="1" dirty="0">
              <a:solidFill>
                <a:srgbClr val="FF0000"/>
              </a:solidFill>
            </a:endParaRPr>
          </a:p>
        </p:txBody>
      </p:sp>
    </p:spTree>
    <p:extLst>
      <p:ext uri="{BB962C8B-B14F-4D97-AF65-F5344CB8AC3E}">
        <p14:creationId xmlns:p14="http://schemas.microsoft.com/office/powerpoint/2010/main" val="2851525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615B01D-6495-D946-84E2-4521B8EB2265}" type="slidenum">
              <a:rPr lang="en-US" smtClean="0">
                <a:solidFill>
                  <a:prstClr val="black">
                    <a:tint val="75000"/>
                  </a:prstClr>
                </a:solidFill>
              </a:rPr>
              <a:pPr/>
              <a:t>22</a:t>
            </a:fld>
            <a:endParaRPr lang="en-US" dirty="0">
              <a:solidFill>
                <a:prstClr val="black">
                  <a:tint val="75000"/>
                </a:prstClr>
              </a:solidFill>
            </a:endParaRPr>
          </a:p>
        </p:txBody>
      </p:sp>
      <p:sp>
        <p:nvSpPr>
          <p:cNvPr id="3" name="Text Placeholder 2"/>
          <p:cNvSpPr>
            <a:spLocks noGrp="1"/>
          </p:cNvSpPr>
          <p:nvPr>
            <p:ph type="body" sz="quarter" idx="1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71"/>
            <a:ext cx="84772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215" y="601808"/>
            <a:ext cx="35528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820" y="1933575"/>
            <a:ext cx="5743575"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2059687"/>
            <a:ext cx="2372444" cy="2031325"/>
          </a:xfrm>
          <a:prstGeom prst="rect">
            <a:avLst/>
          </a:prstGeom>
          <a:noFill/>
        </p:spPr>
        <p:txBody>
          <a:bodyPr wrap="none" rtlCol="0">
            <a:spAutoFit/>
          </a:bodyPr>
          <a:lstStyle/>
          <a:p>
            <a:r>
              <a:rPr lang="en-US" dirty="0" smtClean="0"/>
              <a:t>Equipment</a:t>
            </a:r>
          </a:p>
          <a:p>
            <a:r>
              <a:rPr lang="en-US" dirty="0" smtClean="0"/>
              <a:t>Reporting</a:t>
            </a:r>
          </a:p>
          <a:p>
            <a:r>
              <a:rPr lang="en-US" dirty="0" smtClean="0"/>
              <a:t>Training/Education</a:t>
            </a:r>
          </a:p>
          <a:p>
            <a:r>
              <a:rPr lang="en-US" dirty="0" smtClean="0"/>
              <a:t>Research</a:t>
            </a:r>
          </a:p>
          <a:p>
            <a:r>
              <a:rPr lang="en-US" dirty="0" smtClean="0"/>
              <a:t>Payment</a:t>
            </a:r>
          </a:p>
          <a:p>
            <a:r>
              <a:rPr lang="en-US" dirty="0" smtClean="0"/>
              <a:t>Public Health Oversight</a:t>
            </a:r>
          </a:p>
          <a:p>
            <a:r>
              <a:rPr lang="en-US" dirty="0" smtClean="0"/>
              <a:t>Advocacy</a:t>
            </a: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16" y="1351416"/>
            <a:ext cx="2452029" cy="26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494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30919"/>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164405"/>
            <a:ext cx="1413003" cy="1600438"/>
          </a:xfrm>
          <a:prstGeom prst="rect">
            <a:avLst/>
          </a:prstGeom>
          <a:solidFill>
            <a:schemeClr val="accent1"/>
          </a:solidFill>
        </p:spPr>
        <p:txBody>
          <a:bodyPr wrap="square" rtlCol="0">
            <a:spAutoFit/>
          </a:bodyPr>
          <a:lstStyle/>
          <a:p>
            <a:r>
              <a:rPr lang="en-US" sz="1600" b="1" dirty="0" smtClean="0"/>
              <a:t>2009 AHA/AAP</a:t>
            </a:r>
          </a:p>
          <a:p>
            <a:r>
              <a:rPr lang="en-US" sz="1600" b="1" dirty="0" smtClean="0"/>
              <a:t>Statement &amp;</a:t>
            </a:r>
          </a:p>
          <a:p>
            <a:r>
              <a:rPr lang="en-US" sz="1600" b="1" dirty="0"/>
              <a:t>Granelli BMJ  </a:t>
            </a:r>
            <a:endParaRPr lang="en-US" sz="1600" b="1" dirty="0" smtClean="0"/>
          </a:p>
          <a:p>
            <a:r>
              <a:rPr lang="en-US" sz="1600" b="1" dirty="0" smtClean="0"/>
              <a:t>338:2009</a:t>
            </a:r>
            <a:endParaRPr lang="en-US" sz="1600" b="1" dirty="0"/>
          </a:p>
          <a:p>
            <a:endParaRPr lang="en-US" dirty="0"/>
          </a:p>
        </p:txBody>
      </p:sp>
      <p:cxnSp>
        <p:nvCxnSpPr>
          <p:cNvPr id="10" name="Straight Connector 9"/>
          <p:cNvCxnSpPr/>
          <p:nvPr/>
        </p:nvCxnSpPr>
        <p:spPr>
          <a:xfrm flipV="1">
            <a:off x="1259632" y="4522969"/>
            <a:ext cx="306742" cy="27418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130" y="6273225"/>
            <a:ext cx="1014893" cy="584775"/>
          </a:xfrm>
          <a:prstGeom prst="rect">
            <a:avLst/>
          </a:prstGeom>
          <a:solidFill>
            <a:schemeClr val="accent1"/>
          </a:solidFill>
        </p:spPr>
        <p:txBody>
          <a:bodyPr wrap="none" rtlCol="0">
            <a:spAutoFit/>
          </a:bodyPr>
          <a:lstStyle/>
          <a:p>
            <a:r>
              <a:rPr lang="en-US" sz="1600" b="1" dirty="0" smtClean="0"/>
              <a:t>SACHDNC</a:t>
            </a:r>
          </a:p>
          <a:p>
            <a:r>
              <a:rPr lang="en-US" sz="1600" b="1" dirty="0" smtClean="0"/>
              <a:t>2010</a:t>
            </a:r>
            <a:endParaRPr lang="en-US" sz="1600" b="1" dirty="0"/>
          </a:p>
        </p:txBody>
      </p:sp>
      <p:sp>
        <p:nvSpPr>
          <p:cNvPr id="11" name="TextBox 10"/>
          <p:cNvSpPr txBox="1"/>
          <p:nvPr/>
        </p:nvSpPr>
        <p:spPr>
          <a:xfrm>
            <a:off x="3286610" y="4704527"/>
            <a:ext cx="1204561" cy="1107996"/>
          </a:xfrm>
          <a:prstGeom prst="rect">
            <a:avLst/>
          </a:prstGeom>
          <a:solidFill>
            <a:schemeClr val="accent1"/>
          </a:solidFill>
        </p:spPr>
        <p:txBody>
          <a:bodyPr wrap="none" rtlCol="0">
            <a:spAutoFit/>
          </a:bodyPr>
          <a:lstStyle/>
          <a:p>
            <a:r>
              <a:rPr lang="en-US" sz="1600" b="1" dirty="0" smtClean="0"/>
              <a:t>HRSA</a:t>
            </a:r>
          </a:p>
          <a:p>
            <a:r>
              <a:rPr lang="en-US" sz="1600" b="1" dirty="0" smtClean="0"/>
              <a:t>Stakeholder</a:t>
            </a:r>
          </a:p>
          <a:p>
            <a:r>
              <a:rPr lang="en-US" sz="1600" b="1" dirty="0" smtClean="0"/>
              <a:t>Meeting #1</a:t>
            </a:r>
          </a:p>
          <a:p>
            <a:endParaRPr lang="en-US" dirty="0"/>
          </a:p>
        </p:txBody>
      </p:sp>
      <p:sp>
        <p:nvSpPr>
          <p:cNvPr id="12" name="TextBox 11"/>
          <p:cNvSpPr txBox="1"/>
          <p:nvPr/>
        </p:nvSpPr>
        <p:spPr>
          <a:xfrm>
            <a:off x="6031897" y="2503959"/>
            <a:ext cx="1257395" cy="338554"/>
          </a:xfrm>
          <a:prstGeom prst="rect">
            <a:avLst/>
          </a:prstGeom>
          <a:solidFill>
            <a:schemeClr val="accent1"/>
          </a:solidFill>
        </p:spPr>
        <p:txBody>
          <a:bodyPr wrap="none" rtlCol="0">
            <a:spAutoFit/>
          </a:bodyPr>
          <a:lstStyle/>
          <a:p>
            <a:r>
              <a:rPr lang="en-US" sz="1600" b="1" dirty="0" smtClean="0"/>
              <a:t>HRSA Grants</a:t>
            </a:r>
            <a:endParaRPr lang="en-US" sz="1600" b="1" dirty="0"/>
          </a:p>
        </p:txBody>
      </p:sp>
      <p:sp>
        <p:nvSpPr>
          <p:cNvPr id="16" name="TextBox 15"/>
          <p:cNvSpPr txBox="1"/>
          <p:nvPr/>
        </p:nvSpPr>
        <p:spPr>
          <a:xfrm>
            <a:off x="4836128" y="3078126"/>
            <a:ext cx="758664" cy="584775"/>
          </a:xfrm>
          <a:prstGeom prst="rect">
            <a:avLst/>
          </a:prstGeom>
          <a:solidFill>
            <a:schemeClr val="accent1"/>
          </a:solidFill>
        </p:spPr>
        <p:txBody>
          <a:bodyPr wrap="square" rtlCol="0">
            <a:spAutoFit/>
          </a:bodyPr>
          <a:lstStyle/>
          <a:p>
            <a:r>
              <a:rPr lang="en-US" sz="1600" b="1" dirty="0" smtClean="0"/>
              <a:t>HHS</a:t>
            </a:r>
          </a:p>
          <a:p>
            <a:r>
              <a:rPr lang="en-US" sz="1600" b="1" dirty="0" smtClean="0"/>
              <a:t>Letter</a:t>
            </a:r>
            <a:endParaRPr lang="en-US" dirty="0"/>
          </a:p>
        </p:txBody>
      </p:sp>
      <p:sp>
        <p:nvSpPr>
          <p:cNvPr id="17" name="TextBox 16"/>
          <p:cNvSpPr txBox="1"/>
          <p:nvPr/>
        </p:nvSpPr>
        <p:spPr>
          <a:xfrm>
            <a:off x="6102038" y="4309232"/>
            <a:ext cx="1204561" cy="584775"/>
          </a:xfrm>
          <a:prstGeom prst="rect">
            <a:avLst/>
          </a:prstGeom>
          <a:solidFill>
            <a:schemeClr val="accent1"/>
          </a:solidFill>
        </p:spPr>
        <p:txBody>
          <a:bodyPr wrap="none" rtlCol="0">
            <a:spAutoFit/>
          </a:bodyPr>
          <a:lstStyle/>
          <a:p>
            <a:r>
              <a:rPr lang="en-US" sz="1600" b="1" dirty="0"/>
              <a:t>Stakeholder</a:t>
            </a:r>
          </a:p>
          <a:p>
            <a:r>
              <a:rPr lang="en-US" sz="1600" b="1" dirty="0" smtClean="0"/>
              <a:t>Meeting #2</a:t>
            </a:r>
            <a:endParaRPr lang="en-US" sz="1600" b="1" dirty="0"/>
          </a:p>
        </p:txBody>
      </p:sp>
      <p:sp>
        <p:nvSpPr>
          <p:cNvPr id="18" name="TextBox 17"/>
          <p:cNvSpPr txBox="1"/>
          <p:nvPr/>
        </p:nvSpPr>
        <p:spPr>
          <a:xfrm>
            <a:off x="3365765" y="3111172"/>
            <a:ext cx="869149" cy="584775"/>
          </a:xfrm>
          <a:prstGeom prst="rect">
            <a:avLst/>
          </a:prstGeom>
          <a:solidFill>
            <a:schemeClr val="accent1"/>
          </a:solidFill>
        </p:spPr>
        <p:txBody>
          <a:bodyPr wrap="none" rtlCol="0">
            <a:spAutoFit/>
          </a:bodyPr>
          <a:lstStyle/>
          <a:p>
            <a:r>
              <a:rPr lang="en-US" sz="1600" b="1" dirty="0" smtClean="0"/>
              <a:t>Societal</a:t>
            </a:r>
          </a:p>
          <a:p>
            <a:r>
              <a:rPr lang="en-US" sz="1600" b="1" dirty="0" smtClean="0"/>
              <a:t>Support</a:t>
            </a:r>
            <a:endParaRPr lang="en-US" sz="1600" b="1" dirty="0"/>
          </a:p>
        </p:txBody>
      </p:sp>
      <p:sp>
        <p:nvSpPr>
          <p:cNvPr id="19" name="TextBox 18"/>
          <p:cNvSpPr txBox="1"/>
          <p:nvPr/>
        </p:nvSpPr>
        <p:spPr>
          <a:xfrm>
            <a:off x="2804378" y="1138057"/>
            <a:ext cx="2041136" cy="338554"/>
          </a:xfrm>
          <a:prstGeom prst="rect">
            <a:avLst/>
          </a:prstGeom>
          <a:solidFill>
            <a:schemeClr val="accent1"/>
          </a:solidFill>
        </p:spPr>
        <p:txBody>
          <a:bodyPr wrap="none" rtlCol="0">
            <a:spAutoFit/>
          </a:bodyPr>
          <a:lstStyle/>
          <a:p>
            <a:r>
              <a:rPr lang="en-US" sz="1600" b="1" dirty="0" smtClean="0"/>
              <a:t>Early State Legislation</a:t>
            </a:r>
          </a:p>
        </p:txBody>
      </p: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cxnSp>
        <p:nvCxnSpPr>
          <p:cNvPr id="25" name="Straight Connector 24"/>
          <p:cNvCxnSpPr/>
          <p:nvPr/>
        </p:nvCxnSpPr>
        <p:spPr>
          <a:xfrm>
            <a:off x="2401259" y="6104338"/>
            <a:ext cx="0" cy="168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86610" y="4371020"/>
            <a:ext cx="606065" cy="205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65765" y="2842687"/>
            <a:ext cx="320636" cy="151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a:off x="3800339" y="1476611"/>
            <a:ext cx="0" cy="246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8" name="Straight Connector 9217"/>
          <p:cNvCxnSpPr/>
          <p:nvPr/>
        </p:nvCxnSpPr>
        <p:spPr>
          <a:xfrm flipV="1">
            <a:off x="4646746" y="3784191"/>
            <a:ext cx="568714" cy="11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1" name="Straight Connector 9220"/>
          <p:cNvCxnSpPr/>
          <p:nvPr/>
        </p:nvCxnSpPr>
        <p:spPr>
          <a:xfrm>
            <a:off x="6141494" y="2199078"/>
            <a:ext cx="519100" cy="1783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151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615B01D-6495-D946-84E2-4521B8EB2265}" type="slidenum">
              <a:rPr lang="en-US" smtClean="0"/>
              <a:pPr/>
              <a:t>24</a:t>
            </a:fld>
            <a:endParaRPr lang="en-US" dirty="0"/>
          </a:p>
        </p:txBody>
      </p:sp>
      <p:sp>
        <p:nvSpPr>
          <p:cNvPr id="3" name="Text Placeholder 2"/>
          <p:cNvSpPr>
            <a:spLocks noGrp="1"/>
          </p:cNvSpPr>
          <p:nvPr>
            <p:ph type="body" sz="quarter" idx="1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 y="3630"/>
            <a:ext cx="7256527" cy="360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gmartin\Desktop\Pictures\Work\IMG_0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043" y="3861048"/>
            <a:ext cx="3822503" cy="2855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1540" y="4799248"/>
            <a:ext cx="4303679" cy="646331"/>
          </a:xfrm>
          <a:prstGeom prst="rect">
            <a:avLst/>
          </a:prstGeom>
          <a:noFill/>
        </p:spPr>
        <p:txBody>
          <a:bodyPr wrap="none" rtlCol="0">
            <a:spAutoFit/>
          </a:bodyPr>
          <a:lstStyle/>
          <a:p>
            <a:r>
              <a:rPr lang="en-US" dirty="0" smtClean="0"/>
              <a:t>September 2012 CCHD Screening Workshop</a:t>
            </a:r>
          </a:p>
          <a:p>
            <a:r>
              <a:rPr lang="en-US" dirty="0" smtClean="0"/>
              <a:t>at Children’s National in Washington, DC  </a:t>
            </a:r>
            <a:endParaRPr lang="en-US" dirty="0"/>
          </a:p>
        </p:txBody>
      </p:sp>
    </p:spTree>
    <p:extLst>
      <p:ext uri="{BB962C8B-B14F-4D97-AF65-F5344CB8AC3E}">
        <p14:creationId xmlns:p14="http://schemas.microsoft.com/office/powerpoint/2010/main" val="293231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Calibri" panose="020F0502020204030204" pitchFamily="34" charset="0"/>
              </a:rPr>
              <a:t>HRSA Grants</a:t>
            </a:r>
            <a:endParaRPr lang="en-US" sz="4000" dirty="0">
              <a:latin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197231"/>
            <a:ext cx="6203300" cy="334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6117" y="1197231"/>
            <a:ext cx="1682961" cy="2585323"/>
          </a:xfrm>
          <a:prstGeom prst="rect">
            <a:avLst/>
          </a:prstGeom>
          <a:noFill/>
        </p:spPr>
        <p:txBody>
          <a:bodyPr wrap="none" rtlCol="0">
            <a:spAutoFit/>
          </a:bodyPr>
          <a:lstStyle/>
          <a:p>
            <a:r>
              <a:rPr lang="en-US" dirty="0" smtClean="0"/>
              <a:t>Wisconsin</a:t>
            </a:r>
          </a:p>
          <a:p>
            <a:r>
              <a:rPr lang="en-US" dirty="0" smtClean="0"/>
              <a:t>Michigan</a:t>
            </a:r>
          </a:p>
          <a:p>
            <a:r>
              <a:rPr lang="en-US" dirty="0" smtClean="0"/>
              <a:t>New Jersey</a:t>
            </a:r>
          </a:p>
          <a:p>
            <a:r>
              <a:rPr lang="en-US" dirty="0" smtClean="0"/>
              <a:t>New Hampshire</a:t>
            </a:r>
          </a:p>
          <a:p>
            <a:r>
              <a:rPr lang="en-US" dirty="0" smtClean="0"/>
              <a:t>Vermont</a:t>
            </a:r>
          </a:p>
          <a:p>
            <a:r>
              <a:rPr lang="en-US" dirty="0" smtClean="0"/>
              <a:t>Rhode Island</a:t>
            </a:r>
          </a:p>
          <a:p>
            <a:r>
              <a:rPr lang="en-US" dirty="0" smtClean="0"/>
              <a:t>Maine</a:t>
            </a:r>
          </a:p>
          <a:p>
            <a:r>
              <a:rPr lang="en-US" dirty="0" smtClean="0"/>
              <a:t>Utah</a:t>
            </a:r>
          </a:p>
          <a:p>
            <a:r>
              <a:rPr lang="en-US" dirty="0" smtClean="0"/>
              <a:t>Virginia</a:t>
            </a:r>
          </a:p>
        </p:txBody>
      </p:sp>
      <p:sp>
        <p:nvSpPr>
          <p:cNvPr id="5" name="TextBox 4"/>
          <p:cNvSpPr txBox="1"/>
          <p:nvPr/>
        </p:nvSpPr>
        <p:spPr>
          <a:xfrm>
            <a:off x="1107597" y="4725144"/>
            <a:ext cx="7839710" cy="923330"/>
          </a:xfrm>
          <a:prstGeom prst="rect">
            <a:avLst/>
          </a:prstGeom>
          <a:noFill/>
        </p:spPr>
        <p:txBody>
          <a:bodyPr wrap="none" rtlCol="0">
            <a:spAutoFit/>
          </a:bodyPr>
          <a:lstStyle/>
          <a:p>
            <a:r>
              <a:rPr lang="en-US" dirty="0" smtClean="0"/>
              <a:t>Develop  CCHD Screening plans to implement, report, educate, train professionals</a:t>
            </a:r>
          </a:p>
          <a:p>
            <a:r>
              <a:rPr lang="en-US" dirty="0" smtClean="0"/>
              <a:t>Collecting and reporting of results, document and track results of screening</a:t>
            </a:r>
          </a:p>
          <a:p>
            <a:endParaRPr lang="en-US" dirty="0"/>
          </a:p>
        </p:txBody>
      </p:sp>
    </p:spTree>
    <p:extLst>
      <p:ext uri="{BB962C8B-B14F-4D97-AF65-F5344CB8AC3E}">
        <p14:creationId xmlns:p14="http://schemas.microsoft.com/office/powerpoint/2010/main" val="4054147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30919"/>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164405"/>
            <a:ext cx="1413003" cy="1600438"/>
          </a:xfrm>
          <a:prstGeom prst="rect">
            <a:avLst/>
          </a:prstGeom>
          <a:solidFill>
            <a:schemeClr val="accent1"/>
          </a:solidFill>
        </p:spPr>
        <p:txBody>
          <a:bodyPr wrap="square" rtlCol="0">
            <a:spAutoFit/>
          </a:bodyPr>
          <a:lstStyle/>
          <a:p>
            <a:r>
              <a:rPr lang="en-US" sz="1600" b="1" dirty="0" smtClean="0"/>
              <a:t>2009 AHA/AAP</a:t>
            </a:r>
          </a:p>
          <a:p>
            <a:r>
              <a:rPr lang="en-US" sz="1600" b="1" dirty="0" smtClean="0"/>
              <a:t>Statement &amp;</a:t>
            </a:r>
          </a:p>
          <a:p>
            <a:r>
              <a:rPr lang="en-US" sz="1600" b="1" dirty="0"/>
              <a:t>Granelli BMJ  </a:t>
            </a:r>
            <a:endParaRPr lang="en-US" sz="1600" b="1" dirty="0" smtClean="0"/>
          </a:p>
          <a:p>
            <a:r>
              <a:rPr lang="en-US" sz="1600" b="1" dirty="0" smtClean="0"/>
              <a:t>338:2009</a:t>
            </a:r>
            <a:endParaRPr lang="en-US" sz="1600" b="1" dirty="0"/>
          </a:p>
          <a:p>
            <a:endParaRPr lang="en-US" dirty="0"/>
          </a:p>
        </p:txBody>
      </p:sp>
      <p:cxnSp>
        <p:nvCxnSpPr>
          <p:cNvPr id="10" name="Straight Connector 9"/>
          <p:cNvCxnSpPr/>
          <p:nvPr/>
        </p:nvCxnSpPr>
        <p:spPr>
          <a:xfrm flipV="1">
            <a:off x="1259632" y="4522969"/>
            <a:ext cx="306742" cy="27418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130" y="6273225"/>
            <a:ext cx="1014893" cy="584775"/>
          </a:xfrm>
          <a:prstGeom prst="rect">
            <a:avLst/>
          </a:prstGeom>
          <a:solidFill>
            <a:schemeClr val="accent1"/>
          </a:solidFill>
        </p:spPr>
        <p:txBody>
          <a:bodyPr wrap="none" rtlCol="0">
            <a:spAutoFit/>
          </a:bodyPr>
          <a:lstStyle/>
          <a:p>
            <a:r>
              <a:rPr lang="en-US" sz="1600" b="1" dirty="0" smtClean="0"/>
              <a:t>SACHDNC</a:t>
            </a:r>
          </a:p>
          <a:p>
            <a:r>
              <a:rPr lang="en-US" sz="1600" b="1" dirty="0" smtClean="0"/>
              <a:t>2010</a:t>
            </a:r>
            <a:endParaRPr lang="en-US" sz="1600" b="1" dirty="0"/>
          </a:p>
        </p:txBody>
      </p:sp>
      <p:sp>
        <p:nvSpPr>
          <p:cNvPr id="11" name="TextBox 10"/>
          <p:cNvSpPr txBox="1"/>
          <p:nvPr/>
        </p:nvSpPr>
        <p:spPr>
          <a:xfrm>
            <a:off x="3286610" y="4704527"/>
            <a:ext cx="1204561" cy="1107996"/>
          </a:xfrm>
          <a:prstGeom prst="rect">
            <a:avLst/>
          </a:prstGeom>
          <a:solidFill>
            <a:schemeClr val="accent1"/>
          </a:solidFill>
        </p:spPr>
        <p:txBody>
          <a:bodyPr wrap="none" rtlCol="0">
            <a:spAutoFit/>
          </a:bodyPr>
          <a:lstStyle/>
          <a:p>
            <a:r>
              <a:rPr lang="en-US" sz="1600" b="1" dirty="0" smtClean="0"/>
              <a:t>HRSA</a:t>
            </a:r>
          </a:p>
          <a:p>
            <a:r>
              <a:rPr lang="en-US" sz="1600" b="1" dirty="0" smtClean="0"/>
              <a:t>Stakeholder</a:t>
            </a:r>
          </a:p>
          <a:p>
            <a:r>
              <a:rPr lang="en-US" sz="1600" b="1" dirty="0" smtClean="0"/>
              <a:t>Meeting #1</a:t>
            </a:r>
          </a:p>
          <a:p>
            <a:endParaRPr lang="en-US" dirty="0"/>
          </a:p>
        </p:txBody>
      </p:sp>
      <p:sp>
        <p:nvSpPr>
          <p:cNvPr id="12" name="TextBox 11"/>
          <p:cNvSpPr txBox="1"/>
          <p:nvPr/>
        </p:nvSpPr>
        <p:spPr>
          <a:xfrm>
            <a:off x="6031897" y="2503959"/>
            <a:ext cx="1257395" cy="338554"/>
          </a:xfrm>
          <a:prstGeom prst="rect">
            <a:avLst/>
          </a:prstGeom>
          <a:solidFill>
            <a:schemeClr val="accent1"/>
          </a:solidFill>
        </p:spPr>
        <p:txBody>
          <a:bodyPr wrap="none" rtlCol="0">
            <a:spAutoFit/>
          </a:bodyPr>
          <a:lstStyle/>
          <a:p>
            <a:r>
              <a:rPr lang="en-US" sz="1600" b="1" dirty="0" smtClean="0"/>
              <a:t>HRSA Grants</a:t>
            </a:r>
            <a:endParaRPr lang="en-US" sz="1600" b="1" dirty="0"/>
          </a:p>
        </p:txBody>
      </p:sp>
      <p:sp>
        <p:nvSpPr>
          <p:cNvPr id="16" name="TextBox 15"/>
          <p:cNvSpPr txBox="1"/>
          <p:nvPr/>
        </p:nvSpPr>
        <p:spPr>
          <a:xfrm>
            <a:off x="4836128" y="3078126"/>
            <a:ext cx="758664" cy="584775"/>
          </a:xfrm>
          <a:prstGeom prst="rect">
            <a:avLst/>
          </a:prstGeom>
          <a:solidFill>
            <a:schemeClr val="accent1"/>
          </a:solidFill>
        </p:spPr>
        <p:txBody>
          <a:bodyPr wrap="square" rtlCol="0">
            <a:spAutoFit/>
          </a:bodyPr>
          <a:lstStyle/>
          <a:p>
            <a:r>
              <a:rPr lang="en-US" sz="1600" b="1" dirty="0" smtClean="0"/>
              <a:t>HHS</a:t>
            </a:r>
          </a:p>
          <a:p>
            <a:r>
              <a:rPr lang="en-US" sz="1600" b="1" dirty="0" smtClean="0"/>
              <a:t>Letter</a:t>
            </a:r>
            <a:endParaRPr lang="en-US" dirty="0"/>
          </a:p>
        </p:txBody>
      </p:sp>
      <p:sp>
        <p:nvSpPr>
          <p:cNvPr id="17" name="TextBox 16"/>
          <p:cNvSpPr txBox="1"/>
          <p:nvPr/>
        </p:nvSpPr>
        <p:spPr>
          <a:xfrm>
            <a:off x="6102038" y="4309232"/>
            <a:ext cx="1204561" cy="584775"/>
          </a:xfrm>
          <a:prstGeom prst="rect">
            <a:avLst/>
          </a:prstGeom>
          <a:solidFill>
            <a:schemeClr val="accent1"/>
          </a:solidFill>
        </p:spPr>
        <p:txBody>
          <a:bodyPr wrap="none" rtlCol="0">
            <a:spAutoFit/>
          </a:bodyPr>
          <a:lstStyle/>
          <a:p>
            <a:r>
              <a:rPr lang="en-US" sz="1600" b="1" dirty="0"/>
              <a:t>Stakeholder</a:t>
            </a:r>
          </a:p>
          <a:p>
            <a:r>
              <a:rPr lang="en-US" sz="1600" b="1" dirty="0" smtClean="0"/>
              <a:t>Meeting #2</a:t>
            </a:r>
            <a:endParaRPr lang="en-US" sz="1600" b="1" dirty="0"/>
          </a:p>
        </p:txBody>
      </p:sp>
      <p:sp>
        <p:nvSpPr>
          <p:cNvPr id="18" name="TextBox 17"/>
          <p:cNvSpPr txBox="1"/>
          <p:nvPr/>
        </p:nvSpPr>
        <p:spPr>
          <a:xfrm>
            <a:off x="3365765" y="3111172"/>
            <a:ext cx="869149" cy="584775"/>
          </a:xfrm>
          <a:prstGeom prst="rect">
            <a:avLst/>
          </a:prstGeom>
          <a:solidFill>
            <a:schemeClr val="accent1"/>
          </a:solidFill>
        </p:spPr>
        <p:txBody>
          <a:bodyPr wrap="none" rtlCol="0">
            <a:spAutoFit/>
          </a:bodyPr>
          <a:lstStyle/>
          <a:p>
            <a:r>
              <a:rPr lang="en-US" sz="1600" b="1" dirty="0" smtClean="0"/>
              <a:t>Societal</a:t>
            </a:r>
          </a:p>
          <a:p>
            <a:r>
              <a:rPr lang="en-US" sz="1600" b="1" dirty="0" smtClean="0"/>
              <a:t>Support</a:t>
            </a:r>
            <a:endParaRPr lang="en-US" sz="1600" b="1" dirty="0"/>
          </a:p>
        </p:txBody>
      </p:sp>
      <p:sp>
        <p:nvSpPr>
          <p:cNvPr id="19" name="TextBox 18"/>
          <p:cNvSpPr txBox="1"/>
          <p:nvPr/>
        </p:nvSpPr>
        <p:spPr>
          <a:xfrm>
            <a:off x="2804378" y="1138057"/>
            <a:ext cx="2041136" cy="338554"/>
          </a:xfrm>
          <a:prstGeom prst="rect">
            <a:avLst/>
          </a:prstGeom>
          <a:solidFill>
            <a:schemeClr val="accent1"/>
          </a:solidFill>
        </p:spPr>
        <p:txBody>
          <a:bodyPr wrap="none" rtlCol="0">
            <a:spAutoFit/>
          </a:bodyPr>
          <a:lstStyle/>
          <a:p>
            <a:r>
              <a:rPr lang="en-US" sz="1600" b="1" dirty="0" smtClean="0"/>
              <a:t>Early State Legislation</a:t>
            </a:r>
          </a:p>
        </p:txBody>
      </p:sp>
      <p:sp>
        <p:nvSpPr>
          <p:cNvPr id="22" name="TextBox 21"/>
          <p:cNvSpPr txBox="1"/>
          <p:nvPr/>
        </p:nvSpPr>
        <p:spPr>
          <a:xfrm>
            <a:off x="5360255" y="439193"/>
            <a:ext cx="1587486" cy="338554"/>
          </a:xfrm>
          <a:prstGeom prst="rect">
            <a:avLst/>
          </a:prstGeom>
          <a:solidFill>
            <a:schemeClr val="accent1"/>
          </a:solidFill>
        </p:spPr>
        <p:txBody>
          <a:bodyPr wrap="none" rtlCol="0">
            <a:spAutoFit/>
          </a:bodyPr>
          <a:lstStyle/>
          <a:p>
            <a:r>
              <a:rPr lang="en-US" sz="1600" b="1" dirty="0" err="1" smtClean="0"/>
              <a:t>NewSTEPs</a:t>
            </a:r>
            <a:r>
              <a:rPr lang="en-US" sz="1600" b="1" dirty="0" smtClean="0"/>
              <a:t>/APHL</a:t>
            </a:r>
            <a:endParaRPr lang="en-US" sz="1600" b="1" dirty="0"/>
          </a:p>
        </p:txBody>
      </p: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cxnSp>
        <p:nvCxnSpPr>
          <p:cNvPr id="25" name="Straight Connector 24"/>
          <p:cNvCxnSpPr/>
          <p:nvPr/>
        </p:nvCxnSpPr>
        <p:spPr>
          <a:xfrm>
            <a:off x="2401259" y="6104338"/>
            <a:ext cx="0" cy="168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86610" y="4371020"/>
            <a:ext cx="606065" cy="205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65765" y="2842687"/>
            <a:ext cx="320636" cy="151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a:off x="3800339" y="1476611"/>
            <a:ext cx="0" cy="246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8" name="Straight Connector 9217"/>
          <p:cNvCxnSpPr/>
          <p:nvPr/>
        </p:nvCxnSpPr>
        <p:spPr>
          <a:xfrm flipV="1">
            <a:off x="4646746" y="3784191"/>
            <a:ext cx="568714" cy="11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1" name="Straight Connector 9220"/>
          <p:cNvCxnSpPr/>
          <p:nvPr/>
        </p:nvCxnSpPr>
        <p:spPr>
          <a:xfrm>
            <a:off x="6141494" y="2199078"/>
            <a:ext cx="519100" cy="178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3" name="Straight Connector 9222"/>
          <p:cNvCxnSpPr/>
          <p:nvPr/>
        </p:nvCxnSpPr>
        <p:spPr>
          <a:xfrm>
            <a:off x="5785596" y="777747"/>
            <a:ext cx="155575" cy="1971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34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 y="411988"/>
            <a:ext cx="9128459" cy="394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652" y="3999459"/>
            <a:ext cx="3132348" cy="2858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6587" y="4580405"/>
            <a:ext cx="2174121" cy="646331"/>
          </a:xfrm>
          <a:prstGeom prst="rect">
            <a:avLst/>
          </a:prstGeom>
          <a:noFill/>
        </p:spPr>
        <p:txBody>
          <a:bodyPr wrap="none" rtlCol="0">
            <a:spAutoFit/>
          </a:bodyPr>
          <a:lstStyle/>
          <a:p>
            <a:r>
              <a:rPr lang="en-US" dirty="0" smtClean="0"/>
              <a:t>Face to Face Meeting</a:t>
            </a:r>
          </a:p>
          <a:p>
            <a:r>
              <a:rPr lang="en-US" dirty="0" smtClean="0"/>
              <a:t>Regular Webinars</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118" y="5752326"/>
            <a:ext cx="3894534" cy="977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351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30919"/>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164405"/>
            <a:ext cx="1413003" cy="1600438"/>
          </a:xfrm>
          <a:prstGeom prst="rect">
            <a:avLst/>
          </a:prstGeom>
          <a:solidFill>
            <a:schemeClr val="accent1"/>
          </a:solidFill>
        </p:spPr>
        <p:txBody>
          <a:bodyPr wrap="square" rtlCol="0">
            <a:spAutoFit/>
          </a:bodyPr>
          <a:lstStyle/>
          <a:p>
            <a:r>
              <a:rPr lang="en-US" sz="1600" b="1" dirty="0" smtClean="0"/>
              <a:t>2009 AHA/AAP</a:t>
            </a:r>
          </a:p>
          <a:p>
            <a:r>
              <a:rPr lang="en-US" sz="1600" b="1" dirty="0" smtClean="0"/>
              <a:t>Statement &amp;</a:t>
            </a:r>
          </a:p>
          <a:p>
            <a:r>
              <a:rPr lang="en-US" sz="1600" b="1" dirty="0"/>
              <a:t>Granelli BMJ  </a:t>
            </a:r>
            <a:endParaRPr lang="en-US" sz="1600" b="1" dirty="0" smtClean="0"/>
          </a:p>
          <a:p>
            <a:r>
              <a:rPr lang="en-US" sz="1600" b="1" dirty="0" smtClean="0"/>
              <a:t>338:2009</a:t>
            </a:r>
            <a:endParaRPr lang="en-US" sz="1600" b="1" dirty="0"/>
          </a:p>
          <a:p>
            <a:endParaRPr lang="en-US" dirty="0"/>
          </a:p>
        </p:txBody>
      </p:sp>
      <p:cxnSp>
        <p:nvCxnSpPr>
          <p:cNvPr id="10" name="Straight Connector 9"/>
          <p:cNvCxnSpPr/>
          <p:nvPr/>
        </p:nvCxnSpPr>
        <p:spPr>
          <a:xfrm flipV="1">
            <a:off x="1259632" y="4522969"/>
            <a:ext cx="306742" cy="27418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130" y="6273225"/>
            <a:ext cx="1014893" cy="584775"/>
          </a:xfrm>
          <a:prstGeom prst="rect">
            <a:avLst/>
          </a:prstGeom>
          <a:solidFill>
            <a:schemeClr val="accent1"/>
          </a:solidFill>
        </p:spPr>
        <p:txBody>
          <a:bodyPr wrap="none" rtlCol="0">
            <a:spAutoFit/>
          </a:bodyPr>
          <a:lstStyle/>
          <a:p>
            <a:r>
              <a:rPr lang="en-US" sz="1600" b="1" dirty="0" smtClean="0"/>
              <a:t>SACHDNC</a:t>
            </a:r>
          </a:p>
          <a:p>
            <a:r>
              <a:rPr lang="en-US" sz="1600" b="1" dirty="0" smtClean="0"/>
              <a:t>2010</a:t>
            </a:r>
            <a:endParaRPr lang="en-US" sz="1600" b="1" dirty="0"/>
          </a:p>
        </p:txBody>
      </p:sp>
      <p:sp>
        <p:nvSpPr>
          <p:cNvPr id="11" name="TextBox 10"/>
          <p:cNvSpPr txBox="1"/>
          <p:nvPr/>
        </p:nvSpPr>
        <p:spPr>
          <a:xfrm>
            <a:off x="3286610" y="4704527"/>
            <a:ext cx="1204561" cy="1107996"/>
          </a:xfrm>
          <a:prstGeom prst="rect">
            <a:avLst/>
          </a:prstGeom>
          <a:solidFill>
            <a:schemeClr val="accent1"/>
          </a:solidFill>
        </p:spPr>
        <p:txBody>
          <a:bodyPr wrap="none" rtlCol="0">
            <a:spAutoFit/>
          </a:bodyPr>
          <a:lstStyle/>
          <a:p>
            <a:r>
              <a:rPr lang="en-US" sz="1600" b="1" dirty="0" smtClean="0"/>
              <a:t>HRSA</a:t>
            </a:r>
          </a:p>
          <a:p>
            <a:r>
              <a:rPr lang="en-US" sz="1600" b="1" dirty="0" smtClean="0"/>
              <a:t>Stakeholder</a:t>
            </a:r>
          </a:p>
          <a:p>
            <a:r>
              <a:rPr lang="en-US" sz="1600" b="1" dirty="0" smtClean="0"/>
              <a:t>Meeting #1</a:t>
            </a:r>
          </a:p>
          <a:p>
            <a:endParaRPr lang="en-US" dirty="0"/>
          </a:p>
        </p:txBody>
      </p:sp>
      <p:sp>
        <p:nvSpPr>
          <p:cNvPr id="12" name="TextBox 11"/>
          <p:cNvSpPr txBox="1"/>
          <p:nvPr/>
        </p:nvSpPr>
        <p:spPr>
          <a:xfrm>
            <a:off x="6031897" y="2503959"/>
            <a:ext cx="1257395" cy="338554"/>
          </a:xfrm>
          <a:prstGeom prst="rect">
            <a:avLst/>
          </a:prstGeom>
          <a:solidFill>
            <a:schemeClr val="accent1"/>
          </a:solidFill>
        </p:spPr>
        <p:txBody>
          <a:bodyPr wrap="none" rtlCol="0">
            <a:spAutoFit/>
          </a:bodyPr>
          <a:lstStyle/>
          <a:p>
            <a:r>
              <a:rPr lang="en-US" sz="1600" b="1" dirty="0" smtClean="0"/>
              <a:t>HRSA Grants</a:t>
            </a:r>
            <a:endParaRPr lang="en-US" sz="1600" b="1" dirty="0"/>
          </a:p>
        </p:txBody>
      </p:sp>
      <p:sp>
        <p:nvSpPr>
          <p:cNvPr id="16" name="TextBox 15"/>
          <p:cNvSpPr txBox="1"/>
          <p:nvPr/>
        </p:nvSpPr>
        <p:spPr>
          <a:xfrm>
            <a:off x="4836128" y="3078126"/>
            <a:ext cx="758664" cy="584775"/>
          </a:xfrm>
          <a:prstGeom prst="rect">
            <a:avLst/>
          </a:prstGeom>
          <a:solidFill>
            <a:schemeClr val="accent1"/>
          </a:solidFill>
        </p:spPr>
        <p:txBody>
          <a:bodyPr wrap="square" rtlCol="0">
            <a:spAutoFit/>
          </a:bodyPr>
          <a:lstStyle/>
          <a:p>
            <a:r>
              <a:rPr lang="en-US" sz="1600" b="1" dirty="0" smtClean="0"/>
              <a:t>HHS</a:t>
            </a:r>
          </a:p>
          <a:p>
            <a:r>
              <a:rPr lang="en-US" sz="1600" b="1" dirty="0" smtClean="0"/>
              <a:t>Letter</a:t>
            </a:r>
            <a:endParaRPr lang="en-US" dirty="0"/>
          </a:p>
        </p:txBody>
      </p:sp>
      <p:sp>
        <p:nvSpPr>
          <p:cNvPr id="17" name="TextBox 16"/>
          <p:cNvSpPr txBox="1"/>
          <p:nvPr/>
        </p:nvSpPr>
        <p:spPr>
          <a:xfrm>
            <a:off x="6102038" y="4309232"/>
            <a:ext cx="1204561" cy="584775"/>
          </a:xfrm>
          <a:prstGeom prst="rect">
            <a:avLst/>
          </a:prstGeom>
          <a:solidFill>
            <a:schemeClr val="accent1"/>
          </a:solidFill>
        </p:spPr>
        <p:txBody>
          <a:bodyPr wrap="none" rtlCol="0">
            <a:spAutoFit/>
          </a:bodyPr>
          <a:lstStyle/>
          <a:p>
            <a:r>
              <a:rPr lang="en-US" sz="1600" b="1" dirty="0"/>
              <a:t>Stakeholder</a:t>
            </a:r>
          </a:p>
          <a:p>
            <a:r>
              <a:rPr lang="en-US" sz="1600" b="1" dirty="0" smtClean="0"/>
              <a:t>Meeting #2</a:t>
            </a:r>
            <a:endParaRPr lang="en-US" sz="1600" b="1" dirty="0"/>
          </a:p>
        </p:txBody>
      </p:sp>
      <p:sp>
        <p:nvSpPr>
          <p:cNvPr id="18" name="TextBox 17"/>
          <p:cNvSpPr txBox="1"/>
          <p:nvPr/>
        </p:nvSpPr>
        <p:spPr>
          <a:xfrm>
            <a:off x="3365765" y="3111172"/>
            <a:ext cx="869149" cy="584775"/>
          </a:xfrm>
          <a:prstGeom prst="rect">
            <a:avLst/>
          </a:prstGeom>
          <a:solidFill>
            <a:schemeClr val="accent1"/>
          </a:solidFill>
        </p:spPr>
        <p:txBody>
          <a:bodyPr wrap="none" rtlCol="0">
            <a:spAutoFit/>
          </a:bodyPr>
          <a:lstStyle/>
          <a:p>
            <a:r>
              <a:rPr lang="en-US" sz="1600" b="1" dirty="0" smtClean="0"/>
              <a:t>Societal</a:t>
            </a:r>
          </a:p>
          <a:p>
            <a:r>
              <a:rPr lang="en-US" sz="1600" b="1" dirty="0" smtClean="0"/>
              <a:t>Support</a:t>
            </a:r>
            <a:endParaRPr lang="en-US" sz="1600" b="1" dirty="0"/>
          </a:p>
        </p:txBody>
      </p:sp>
      <p:sp>
        <p:nvSpPr>
          <p:cNvPr id="19" name="TextBox 18"/>
          <p:cNvSpPr txBox="1"/>
          <p:nvPr/>
        </p:nvSpPr>
        <p:spPr>
          <a:xfrm>
            <a:off x="2804378" y="1138057"/>
            <a:ext cx="2041136" cy="338554"/>
          </a:xfrm>
          <a:prstGeom prst="rect">
            <a:avLst/>
          </a:prstGeom>
          <a:solidFill>
            <a:schemeClr val="accent1"/>
          </a:solidFill>
        </p:spPr>
        <p:txBody>
          <a:bodyPr wrap="none" rtlCol="0">
            <a:spAutoFit/>
          </a:bodyPr>
          <a:lstStyle/>
          <a:p>
            <a:r>
              <a:rPr lang="en-US" sz="1600" b="1" dirty="0" smtClean="0"/>
              <a:t>Early State Legislation</a:t>
            </a:r>
          </a:p>
        </p:txBody>
      </p:sp>
      <p:sp>
        <p:nvSpPr>
          <p:cNvPr id="20" name="TextBox 19"/>
          <p:cNvSpPr txBox="1"/>
          <p:nvPr/>
        </p:nvSpPr>
        <p:spPr>
          <a:xfrm>
            <a:off x="7927966" y="1915741"/>
            <a:ext cx="1071897" cy="338554"/>
          </a:xfrm>
          <a:prstGeom prst="rect">
            <a:avLst/>
          </a:prstGeom>
          <a:solidFill>
            <a:schemeClr val="accent1"/>
          </a:solidFill>
        </p:spPr>
        <p:txBody>
          <a:bodyPr wrap="none" rtlCol="0">
            <a:spAutoFit/>
          </a:bodyPr>
          <a:lstStyle/>
          <a:p>
            <a:r>
              <a:rPr lang="en-US" sz="1600" b="1" dirty="0" smtClean="0"/>
              <a:t>CDC Paper</a:t>
            </a:r>
            <a:endParaRPr lang="en-US" sz="1600" b="1" dirty="0"/>
          </a:p>
        </p:txBody>
      </p:sp>
      <p:sp>
        <p:nvSpPr>
          <p:cNvPr id="22" name="TextBox 21"/>
          <p:cNvSpPr txBox="1"/>
          <p:nvPr/>
        </p:nvSpPr>
        <p:spPr>
          <a:xfrm>
            <a:off x="5360255" y="439193"/>
            <a:ext cx="1587486" cy="338554"/>
          </a:xfrm>
          <a:prstGeom prst="rect">
            <a:avLst/>
          </a:prstGeom>
          <a:solidFill>
            <a:schemeClr val="accent1"/>
          </a:solidFill>
        </p:spPr>
        <p:txBody>
          <a:bodyPr wrap="none" rtlCol="0">
            <a:spAutoFit/>
          </a:bodyPr>
          <a:lstStyle/>
          <a:p>
            <a:r>
              <a:rPr lang="en-US" sz="1600" b="1" dirty="0" err="1" smtClean="0"/>
              <a:t>NewSTEPs</a:t>
            </a:r>
            <a:r>
              <a:rPr lang="en-US" sz="1600" b="1" dirty="0" smtClean="0"/>
              <a:t>/APHL</a:t>
            </a:r>
            <a:endParaRPr lang="en-US" sz="1600" b="1" dirty="0"/>
          </a:p>
        </p:txBody>
      </p: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cxnSp>
        <p:nvCxnSpPr>
          <p:cNvPr id="25" name="Straight Connector 24"/>
          <p:cNvCxnSpPr/>
          <p:nvPr/>
        </p:nvCxnSpPr>
        <p:spPr>
          <a:xfrm>
            <a:off x="2401259" y="6104338"/>
            <a:ext cx="0" cy="168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86610" y="4371020"/>
            <a:ext cx="606065" cy="205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65765" y="2842687"/>
            <a:ext cx="320636" cy="151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a:off x="3800339" y="1476611"/>
            <a:ext cx="0" cy="246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8" name="Straight Connector 9217"/>
          <p:cNvCxnSpPr/>
          <p:nvPr/>
        </p:nvCxnSpPr>
        <p:spPr>
          <a:xfrm flipV="1">
            <a:off x="4646746" y="3784191"/>
            <a:ext cx="568714" cy="11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1" name="Straight Connector 9220"/>
          <p:cNvCxnSpPr/>
          <p:nvPr/>
        </p:nvCxnSpPr>
        <p:spPr>
          <a:xfrm>
            <a:off x="6141494" y="2199078"/>
            <a:ext cx="519100" cy="178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3" name="Straight Connector 9222"/>
          <p:cNvCxnSpPr/>
          <p:nvPr/>
        </p:nvCxnSpPr>
        <p:spPr>
          <a:xfrm>
            <a:off x="5785596" y="777747"/>
            <a:ext cx="155575" cy="197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5" name="Straight Connector 9224"/>
          <p:cNvCxnSpPr/>
          <p:nvPr/>
        </p:nvCxnSpPr>
        <p:spPr>
          <a:xfrm flipV="1">
            <a:off x="7460432" y="2085018"/>
            <a:ext cx="344183" cy="2032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536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5517" y="224644"/>
            <a:ext cx="6264696" cy="1696458"/>
          </a:xfrm>
          <a:prstGeom prst="rect">
            <a:avLst/>
          </a:prstGeom>
        </p:spPr>
      </p:pic>
      <p:pic>
        <p:nvPicPr>
          <p:cNvPr id="4" name="Picture 3"/>
          <p:cNvPicPr>
            <a:picLocks noChangeAspect="1"/>
          </p:cNvPicPr>
          <p:nvPr/>
        </p:nvPicPr>
        <p:blipFill>
          <a:blip r:embed="rId3"/>
          <a:stretch>
            <a:fillRect/>
          </a:stretch>
        </p:blipFill>
        <p:spPr>
          <a:xfrm>
            <a:off x="4384061" y="6045536"/>
            <a:ext cx="4793529" cy="812463"/>
          </a:xfrm>
          <a:prstGeom prst="rect">
            <a:avLst/>
          </a:prstGeom>
        </p:spPr>
      </p:pic>
      <p:pic>
        <p:nvPicPr>
          <p:cNvPr id="5" name="Picture 4"/>
          <p:cNvPicPr>
            <a:picLocks noChangeAspect="1"/>
          </p:cNvPicPr>
          <p:nvPr/>
        </p:nvPicPr>
        <p:blipFill>
          <a:blip r:embed="rId4"/>
          <a:stretch>
            <a:fillRect/>
          </a:stretch>
        </p:blipFill>
        <p:spPr>
          <a:xfrm>
            <a:off x="1197544" y="1921102"/>
            <a:ext cx="6373034" cy="4009229"/>
          </a:xfrm>
          <a:prstGeom prst="rect">
            <a:avLst/>
          </a:prstGeom>
        </p:spPr>
      </p:pic>
    </p:spTree>
    <p:extLst>
      <p:ext uri="{BB962C8B-B14F-4D97-AF65-F5344CB8AC3E}">
        <p14:creationId xmlns:p14="http://schemas.microsoft.com/office/powerpoint/2010/main" val="264488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872716"/>
            <a:ext cx="3773541" cy="518032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Autofit/>
          </a:bodyPr>
          <a:lstStyle/>
          <a:p>
            <a:r>
              <a:rPr lang="en-US" sz="2800" dirty="0" smtClean="0">
                <a:solidFill>
                  <a:srgbClr val="FF0000"/>
                </a:solidFill>
                <a:latin typeface="Calibri" pitchFamily="34" charset="0"/>
                <a:cs typeface="Calibri" pitchFamily="34" charset="0"/>
              </a:rPr>
              <a:t>Early Science 2002-2007</a:t>
            </a:r>
            <a:endParaRPr lang="en-US" sz="2800" dirty="0">
              <a:solidFill>
                <a:srgbClr val="FF0000"/>
              </a:solidFill>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768960"/>
            <a:ext cx="4004332" cy="518032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8" y="1059868"/>
            <a:ext cx="4004332" cy="518032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1758" y="984928"/>
            <a:ext cx="3890718" cy="518032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7731" y="1053334"/>
            <a:ext cx="3675153" cy="511191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5996" y="953148"/>
            <a:ext cx="4004332" cy="518032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3203" y="872716"/>
            <a:ext cx="3830230" cy="49550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757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25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25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25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30919"/>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164405"/>
            <a:ext cx="1413003" cy="1600438"/>
          </a:xfrm>
          <a:prstGeom prst="rect">
            <a:avLst/>
          </a:prstGeom>
          <a:solidFill>
            <a:schemeClr val="accent1"/>
          </a:solidFill>
        </p:spPr>
        <p:txBody>
          <a:bodyPr wrap="square" rtlCol="0">
            <a:spAutoFit/>
          </a:bodyPr>
          <a:lstStyle/>
          <a:p>
            <a:r>
              <a:rPr lang="en-US" sz="1600" b="1" dirty="0" smtClean="0"/>
              <a:t>2009 AHA/AAP</a:t>
            </a:r>
          </a:p>
          <a:p>
            <a:r>
              <a:rPr lang="en-US" sz="1600" b="1" dirty="0" smtClean="0"/>
              <a:t>Statement &amp;</a:t>
            </a:r>
          </a:p>
          <a:p>
            <a:r>
              <a:rPr lang="en-US" sz="1600" b="1" dirty="0"/>
              <a:t>Granelli BMJ  </a:t>
            </a:r>
            <a:endParaRPr lang="en-US" sz="1600" b="1" dirty="0" smtClean="0"/>
          </a:p>
          <a:p>
            <a:r>
              <a:rPr lang="en-US" sz="1600" b="1" dirty="0" smtClean="0"/>
              <a:t>338:2009</a:t>
            </a:r>
            <a:endParaRPr lang="en-US" sz="1600" b="1" dirty="0"/>
          </a:p>
          <a:p>
            <a:endParaRPr lang="en-US" dirty="0"/>
          </a:p>
        </p:txBody>
      </p:sp>
      <p:cxnSp>
        <p:nvCxnSpPr>
          <p:cNvPr id="10" name="Straight Connector 9"/>
          <p:cNvCxnSpPr/>
          <p:nvPr/>
        </p:nvCxnSpPr>
        <p:spPr>
          <a:xfrm flipV="1">
            <a:off x="1259632" y="4522969"/>
            <a:ext cx="306742" cy="27418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130" y="6273225"/>
            <a:ext cx="1014893" cy="584775"/>
          </a:xfrm>
          <a:prstGeom prst="rect">
            <a:avLst/>
          </a:prstGeom>
          <a:solidFill>
            <a:schemeClr val="accent1"/>
          </a:solidFill>
        </p:spPr>
        <p:txBody>
          <a:bodyPr wrap="none" rtlCol="0">
            <a:spAutoFit/>
          </a:bodyPr>
          <a:lstStyle/>
          <a:p>
            <a:r>
              <a:rPr lang="en-US" sz="1600" b="1" dirty="0" smtClean="0"/>
              <a:t>SACHDNC</a:t>
            </a:r>
          </a:p>
          <a:p>
            <a:r>
              <a:rPr lang="en-US" sz="1600" b="1" dirty="0" smtClean="0"/>
              <a:t>2010</a:t>
            </a:r>
            <a:endParaRPr lang="en-US" sz="1600" b="1" dirty="0"/>
          </a:p>
        </p:txBody>
      </p:sp>
      <p:sp>
        <p:nvSpPr>
          <p:cNvPr id="11" name="TextBox 10"/>
          <p:cNvSpPr txBox="1"/>
          <p:nvPr/>
        </p:nvSpPr>
        <p:spPr>
          <a:xfrm>
            <a:off x="3286610" y="4704527"/>
            <a:ext cx="1204561" cy="1107996"/>
          </a:xfrm>
          <a:prstGeom prst="rect">
            <a:avLst/>
          </a:prstGeom>
          <a:solidFill>
            <a:schemeClr val="accent1"/>
          </a:solidFill>
        </p:spPr>
        <p:txBody>
          <a:bodyPr wrap="none" rtlCol="0">
            <a:spAutoFit/>
          </a:bodyPr>
          <a:lstStyle/>
          <a:p>
            <a:r>
              <a:rPr lang="en-US" sz="1600" b="1" dirty="0" smtClean="0"/>
              <a:t>HRSA</a:t>
            </a:r>
          </a:p>
          <a:p>
            <a:r>
              <a:rPr lang="en-US" sz="1600" b="1" dirty="0" smtClean="0"/>
              <a:t>Stakeholder</a:t>
            </a:r>
          </a:p>
          <a:p>
            <a:r>
              <a:rPr lang="en-US" sz="1600" b="1" dirty="0" smtClean="0"/>
              <a:t>Meeting #1</a:t>
            </a:r>
          </a:p>
          <a:p>
            <a:endParaRPr lang="en-US" dirty="0"/>
          </a:p>
        </p:txBody>
      </p:sp>
      <p:sp>
        <p:nvSpPr>
          <p:cNvPr id="12" name="TextBox 11"/>
          <p:cNvSpPr txBox="1"/>
          <p:nvPr/>
        </p:nvSpPr>
        <p:spPr>
          <a:xfrm>
            <a:off x="6031897" y="2503959"/>
            <a:ext cx="1257395" cy="338554"/>
          </a:xfrm>
          <a:prstGeom prst="rect">
            <a:avLst/>
          </a:prstGeom>
          <a:solidFill>
            <a:schemeClr val="accent1"/>
          </a:solidFill>
        </p:spPr>
        <p:txBody>
          <a:bodyPr wrap="none" rtlCol="0">
            <a:spAutoFit/>
          </a:bodyPr>
          <a:lstStyle/>
          <a:p>
            <a:r>
              <a:rPr lang="en-US" sz="1600" b="1" dirty="0" smtClean="0"/>
              <a:t>HRSA Grants</a:t>
            </a:r>
            <a:endParaRPr lang="en-US" sz="1600" b="1" dirty="0"/>
          </a:p>
        </p:txBody>
      </p:sp>
      <p:sp>
        <p:nvSpPr>
          <p:cNvPr id="16" name="TextBox 15"/>
          <p:cNvSpPr txBox="1"/>
          <p:nvPr/>
        </p:nvSpPr>
        <p:spPr>
          <a:xfrm>
            <a:off x="4836128" y="3078126"/>
            <a:ext cx="758664" cy="584775"/>
          </a:xfrm>
          <a:prstGeom prst="rect">
            <a:avLst/>
          </a:prstGeom>
          <a:solidFill>
            <a:schemeClr val="accent1"/>
          </a:solidFill>
        </p:spPr>
        <p:txBody>
          <a:bodyPr wrap="square" rtlCol="0">
            <a:spAutoFit/>
          </a:bodyPr>
          <a:lstStyle/>
          <a:p>
            <a:r>
              <a:rPr lang="en-US" sz="1600" b="1" dirty="0" smtClean="0"/>
              <a:t>HHS</a:t>
            </a:r>
          </a:p>
          <a:p>
            <a:r>
              <a:rPr lang="en-US" sz="1600" b="1" dirty="0" smtClean="0"/>
              <a:t>Letter</a:t>
            </a:r>
            <a:endParaRPr lang="en-US" dirty="0"/>
          </a:p>
        </p:txBody>
      </p:sp>
      <p:sp>
        <p:nvSpPr>
          <p:cNvPr id="17" name="TextBox 16"/>
          <p:cNvSpPr txBox="1"/>
          <p:nvPr/>
        </p:nvSpPr>
        <p:spPr>
          <a:xfrm>
            <a:off x="6102038" y="4309232"/>
            <a:ext cx="1204561" cy="584775"/>
          </a:xfrm>
          <a:prstGeom prst="rect">
            <a:avLst/>
          </a:prstGeom>
          <a:solidFill>
            <a:schemeClr val="accent1"/>
          </a:solidFill>
        </p:spPr>
        <p:txBody>
          <a:bodyPr wrap="none" rtlCol="0">
            <a:spAutoFit/>
          </a:bodyPr>
          <a:lstStyle/>
          <a:p>
            <a:r>
              <a:rPr lang="en-US" sz="1600" b="1" dirty="0"/>
              <a:t>Stakeholder</a:t>
            </a:r>
          </a:p>
          <a:p>
            <a:r>
              <a:rPr lang="en-US" sz="1600" b="1" dirty="0" smtClean="0"/>
              <a:t>Meeting #2</a:t>
            </a:r>
            <a:endParaRPr lang="en-US" sz="1600" b="1" dirty="0"/>
          </a:p>
        </p:txBody>
      </p:sp>
      <p:sp>
        <p:nvSpPr>
          <p:cNvPr id="18" name="TextBox 17"/>
          <p:cNvSpPr txBox="1"/>
          <p:nvPr/>
        </p:nvSpPr>
        <p:spPr>
          <a:xfrm>
            <a:off x="3365765" y="3111172"/>
            <a:ext cx="869149" cy="584775"/>
          </a:xfrm>
          <a:prstGeom prst="rect">
            <a:avLst/>
          </a:prstGeom>
          <a:solidFill>
            <a:schemeClr val="accent1"/>
          </a:solidFill>
        </p:spPr>
        <p:txBody>
          <a:bodyPr wrap="none" rtlCol="0">
            <a:spAutoFit/>
          </a:bodyPr>
          <a:lstStyle/>
          <a:p>
            <a:r>
              <a:rPr lang="en-US" sz="1600" b="1" dirty="0" smtClean="0"/>
              <a:t>Societal</a:t>
            </a:r>
          </a:p>
          <a:p>
            <a:r>
              <a:rPr lang="en-US" sz="1600" b="1" dirty="0" smtClean="0"/>
              <a:t>Support</a:t>
            </a:r>
            <a:endParaRPr lang="en-US" sz="1600" b="1" dirty="0"/>
          </a:p>
        </p:txBody>
      </p:sp>
      <p:sp>
        <p:nvSpPr>
          <p:cNvPr id="19" name="TextBox 18"/>
          <p:cNvSpPr txBox="1"/>
          <p:nvPr/>
        </p:nvSpPr>
        <p:spPr>
          <a:xfrm>
            <a:off x="2804378" y="1138057"/>
            <a:ext cx="2041136" cy="338554"/>
          </a:xfrm>
          <a:prstGeom prst="rect">
            <a:avLst/>
          </a:prstGeom>
          <a:solidFill>
            <a:schemeClr val="accent1"/>
          </a:solidFill>
        </p:spPr>
        <p:txBody>
          <a:bodyPr wrap="none" rtlCol="0">
            <a:spAutoFit/>
          </a:bodyPr>
          <a:lstStyle/>
          <a:p>
            <a:r>
              <a:rPr lang="en-US" sz="1600" b="1" dirty="0" smtClean="0"/>
              <a:t>Early State Legislation</a:t>
            </a:r>
          </a:p>
        </p:txBody>
      </p:sp>
      <p:sp>
        <p:nvSpPr>
          <p:cNvPr id="20" name="TextBox 19"/>
          <p:cNvSpPr txBox="1"/>
          <p:nvPr/>
        </p:nvSpPr>
        <p:spPr>
          <a:xfrm>
            <a:off x="7927966" y="1915741"/>
            <a:ext cx="1071897" cy="338554"/>
          </a:xfrm>
          <a:prstGeom prst="rect">
            <a:avLst/>
          </a:prstGeom>
          <a:solidFill>
            <a:schemeClr val="accent1"/>
          </a:solidFill>
        </p:spPr>
        <p:txBody>
          <a:bodyPr wrap="none" rtlCol="0">
            <a:spAutoFit/>
          </a:bodyPr>
          <a:lstStyle/>
          <a:p>
            <a:r>
              <a:rPr lang="en-US" sz="1600" b="1" dirty="0" smtClean="0"/>
              <a:t>CDC Paper</a:t>
            </a:r>
            <a:endParaRPr lang="en-US" sz="1600" b="1" dirty="0"/>
          </a:p>
        </p:txBody>
      </p:sp>
      <p:sp>
        <p:nvSpPr>
          <p:cNvPr id="21" name="TextBox 20"/>
          <p:cNvSpPr txBox="1"/>
          <p:nvPr/>
        </p:nvSpPr>
        <p:spPr>
          <a:xfrm>
            <a:off x="7319545" y="3724457"/>
            <a:ext cx="1019831" cy="584775"/>
          </a:xfrm>
          <a:prstGeom prst="rect">
            <a:avLst/>
          </a:prstGeom>
          <a:solidFill>
            <a:schemeClr val="accent1"/>
          </a:solidFill>
        </p:spPr>
        <p:txBody>
          <a:bodyPr wrap="none" rtlCol="0">
            <a:spAutoFit/>
          </a:bodyPr>
          <a:lstStyle/>
          <a:p>
            <a:r>
              <a:rPr lang="en-US" sz="1600" b="1" dirty="0" smtClean="0"/>
              <a:t>All States </a:t>
            </a:r>
          </a:p>
          <a:p>
            <a:r>
              <a:rPr lang="en-US" sz="1600" b="1" dirty="0" smtClean="0"/>
              <a:t>on Board</a:t>
            </a:r>
            <a:endParaRPr lang="en-US" sz="1600" b="1" dirty="0"/>
          </a:p>
        </p:txBody>
      </p:sp>
      <p:sp>
        <p:nvSpPr>
          <p:cNvPr id="22" name="TextBox 21"/>
          <p:cNvSpPr txBox="1"/>
          <p:nvPr/>
        </p:nvSpPr>
        <p:spPr>
          <a:xfrm>
            <a:off x="5360255" y="439193"/>
            <a:ext cx="1587486" cy="338554"/>
          </a:xfrm>
          <a:prstGeom prst="rect">
            <a:avLst/>
          </a:prstGeom>
          <a:solidFill>
            <a:schemeClr val="accent1"/>
          </a:solidFill>
        </p:spPr>
        <p:txBody>
          <a:bodyPr wrap="none" rtlCol="0">
            <a:spAutoFit/>
          </a:bodyPr>
          <a:lstStyle/>
          <a:p>
            <a:r>
              <a:rPr lang="en-US" sz="1600" b="1" dirty="0" err="1" smtClean="0"/>
              <a:t>NewSTEPs</a:t>
            </a:r>
            <a:r>
              <a:rPr lang="en-US" sz="1600" b="1" dirty="0" smtClean="0"/>
              <a:t>/APHL</a:t>
            </a:r>
            <a:endParaRPr lang="en-US" sz="1600" b="1" dirty="0"/>
          </a:p>
        </p:txBody>
      </p: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cxnSp>
        <p:nvCxnSpPr>
          <p:cNvPr id="25" name="Straight Connector 24"/>
          <p:cNvCxnSpPr/>
          <p:nvPr/>
        </p:nvCxnSpPr>
        <p:spPr>
          <a:xfrm>
            <a:off x="2401259" y="6104338"/>
            <a:ext cx="0" cy="168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86610" y="4371020"/>
            <a:ext cx="606065" cy="205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65765" y="2842687"/>
            <a:ext cx="320636" cy="151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a:off x="3800339" y="1476611"/>
            <a:ext cx="0" cy="246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8" name="Straight Connector 9217"/>
          <p:cNvCxnSpPr/>
          <p:nvPr/>
        </p:nvCxnSpPr>
        <p:spPr>
          <a:xfrm flipV="1">
            <a:off x="4646746" y="3784191"/>
            <a:ext cx="568714" cy="11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1" name="Straight Connector 9220"/>
          <p:cNvCxnSpPr/>
          <p:nvPr/>
        </p:nvCxnSpPr>
        <p:spPr>
          <a:xfrm>
            <a:off x="6141494" y="2199078"/>
            <a:ext cx="519100" cy="178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3" name="Straight Connector 9222"/>
          <p:cNvCxnSpPr/>
          <p:nvPr/>
        </p:nvCxnSpPr>
        <p:spPr>
          <a:xfrm>
            <a:off x="5785596" y="777747"/>
            <a:ext cx="155575" cy="197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5" name="Straight Connector 9224"/>
          <p:cNvCxnSpPr/>
          <p:nvPr/>
        </p:nvCxnSpPr>
        <p:spPr>
          <a:xfrm flipV="1">
            <a:off x="7460432" y="2085018"/>
            <a:ext cx="344183" cy="203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8" name="Straight Connector 9227"/>
          <p:cNvCxnSpPr/>
          <p:nvPr/>
        </p:nvCxnSpPr>
        <p:spPr>
          <a:xfrm>
            <a:off x="7649392" y="3445637"/>
            <a:ext cx="0" cy="2172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635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Efforts as of 2018</a:t>
            </a:r>
            <a:endParaRPr lang="en-US" dirty="0"/>
          </a:p>
        </p:txBody>
      </p:sp>
      <p:sp>
        <p:nvSpPr>
          <p:cNvPr id="4" name="TextBox 3"/>
          <p:cNvSpPr txBox="1"/>
          <p:nvPr/>
        </p:nvSpPr>
        <p:spPr>
          <a:xfrm>
            <a:off x="-5329100" y="1978759"/>
            <a:ext cx="4968552" cy="1477328"/>
          </a:xfrm>
          <a:prstGeom prst="rect">
            <a:avLst/>
          </a:prstGeom>
          <a:noFill/>
        </p:spPr>
        <p:txBody>
          <a:bodyPr wrap="square" rtlCol="0">
            <a:spAutoFit/>
          </a:bodyPr>
          <a:lstStyle/>
          <a:p>
            <a:r>
              <a:rPr lang="en-US" dirty="0" smtClean="0">
                <a:solidFill>
                  <a:prstClr val="black"/>
                </a:solidFill>
              </a:rPr>
              <a:t>Insert  here 2016 US map with VT as regulation pending and KS as fully implemented but no mandate</a:t>
            </a:r>
          </a:p>
          <a:p>
            <a:endParaRPr lang="en-US" dirty="0">
              <a:solidFill>
                <a:prstClr val="black"/>
              </a:solidFill>
            </a:endParaRPr>
          </a:p>
          <a:p>
            <a:r>
              <a:rPr lang="en-US" dirty="0" smtClean="0">
                <a:solidFill>
                  <a:prstClr val="black"/>
                </a:solidFill>
              </a:rPr>
              <a:t>Approaching 98%!</a:t>
            </a:r>
            <a:endParaRPr lang="en-US" dirty="0">
              <a:solidFill>
                <a:prstClr val="black"/>
              </a:solidFill>
            </a:endParaRPr>
          </a:p>
        </p:txBody>
      </p:sp>
      <p:pic>
        <p:nvPicPr>
          <p:cNvPr id="3" name="Picture 2" descr="C:\Users\gmartin\AppData\Local\Microsoft\Windows\Temporary Internet Files\Content.Outlook\8QCWPZ2K\United-States-Geographical-Map-(edited-0409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836712"/>
            <a:ext cx="66675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49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30919"/>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164405"/>
            <a:ext cx="1413003" cy="1600438"/>
          </a:xfrm>
          <a:prstGeom prst="rect">
            <a:avLst/>
          </a:prstGeom>
          <a:solidFill>
            <a:schemeClr val="accent1"/>
          </a:solidFill>
        </p:spPr>
        <p:txBody>
          <a:bodyPr wrap="square" rtlCol="0">
            <a:spAutoFit/>
          </a:bodyPr>
          <a:lstStyle/>
          <a:p>
            <a:r>
              <a:rPr lang="en-US" sz="1600" b="1" dirty="0" smtClean="0"/>
              <a:t>2009 AHA/AAP</a:t>
            </a:r>
          </a:p>
          <a:p>
            <a:r>
              <a:rPr lang="en-US" sz="1600" b="1" dirty="0" smtClean="0"/>
              <a:t>Statement &amp;</a:t>
            </a:r>
          </a:p>
          <a:p>
            <a:r>
              <a:rPr lang="en-US" sz="1600" b="1" dirty="0"/>
              <a:t>Granelli BMJ  </a:t>
            </a:r>
            <a:endParaRPr lang="en-US" sz="1600" b="1" dirty="0" smtClean="0"/>
          </a:p>
          <a:p>
            <a:r>
              <a:rPr lang="en-US" sz="1600" b="1" dirty="0" smtClean="0"/>
              <a:t>338:2009</a:t>
            </a:r>
            <a:endParaRPr lang="en-US" sz="1600" b="1" dirty="0"/>
          </a:p>
          <a:p>
            <a:endParaRPr lang="en-US" dirty="0"/>
          </a:p>
        </p:txBody>
      </p:sp>
      <p:cxnSp>
        <p:nvCxnSpPr>
          <p:cNvPr id="10" name="Straight Connector 9"/>
          <p:cNvCxnSpPr/>
          <p:nvPr/>
        </p:nvCxnSpPr>
        <p:spPr>
          <a:xfrm flipV="1">
            <a:off x="1259632" y="4522969"/>
            <a:ext cx="306742" cy="27418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130" y="6273225"/>
            <a:ext cx="1014893" cy="584775"/>
          </a:xfrm>
          <a:prstGeom prst="rect">
            <a:avLst/>
          </a:prstGeom>
          <a:solidFill>
            <a:schemeClr val="accent1"/>
          </a:solidFill>
        </p:spPr>
        <p:txBody>
          <a:bodyPr wrap="none" rtlCol="0">
            <a:spAutoFit/>
          </a:bodyPr>
          <a:lstStyle/>
          <a:p>
            <a:r>
              <a:rPr lang="en-US" sz="1600" b="1" dirty="0" smtClean="0"/>
              <a:t>SACHDNC</a:t>
            </a:r>
          </a:p>
          <a:p>
            <a:r>
              <a:rPr lang="en-US" sz="1600" b="1" dirty="0" smtClean="0"/>
              <a:t>2010</a:t>
            </a:r>
            <a:endParaRPr lang="en-US" sz="1600" b="1" dirty="0"/>
          </a:p>
        </p:txBody>
      </p:sp>
      <p:sp>
        <p:nvSpPr>
          <p:cNvPr id="11" name="TextBox 10"/>
          <p:cNvSpPr txBox="1"/>
          <p:nvPr/>
        </p:nvSpPr>
        <p:spPr>
          <a:xfrm>
            <a:off x="3286610" y="4704527"/>
            <a:ext cx="1204561" cy="1107996"/>
          </a:xfrm>
          <a:prstGeom prst="rect">
            <a:avLst/>
          </a:prstGeom>
          <a:solidFill>
            <a:schemeClr val="accent1"/>
          </a:solidFill>
        </p:spPr>
        <p:txBody>
          <a:bodyPr wrap="none" rtlCol="0">
            <a:spAutoFit/>
          </a:bodyPr>
          <a:lstStyle/>
          <a:p>
            <a:r>
              <a:rPr lang="en-US" sz="1600" b="1" dirty="0" smtClean="0"/>
              <a:t>HRSA</a:t>
            </a:r>
          </a:p>
          <a:p>
            <a:r>
              <a:rPr lang="en-US" sz="1600" b="1" dirty="0" smtClean="0"/>
              <a:t>Stakeholder</a:t>
            </a:r>
          </a:p>
          <a:p>
            <a:r>
              <a:rPr lang="en-US" sz="1600" b="1" dirty="0" smtClean="0"/>
              <a:t>Meeting #1</a:t>
            </a:r>
          </a:p>
          <a:p>
            <a:endParaRPr lang="en-US" dirty="0"/>
          </a:p>
        </p:txBody>
      </p:sp>
      <p:sp>
        <p:nvSpPr>
          <p:cNvPr id="12" name="TextBox 11"/>
          <p:cNvSpPr txBox="1"/>
          <p:nvPr/>
        </p:nvSpPr>
        <p:spPr>
          <a:xfrm>
            <a:off x="6031897" y="2503959"/>
            <a:ext cx="1257395" cy="338554"/>
          </a:xfrm>
          <a:prstGeom prst="rect">
            <a:avLst/>
          </a:prstGeom>
          <a:solidFill>
            <a:schemeClr val="accent1"/>
          </a:solidFill>
        </p:spPr>
        <p:txBody>
          <a:bodyPr wrap="none" rtlCol="0">
            <a:spAutoFit/>
          </a:bodyPr>
          <a:lstStyle/>
          <a:p>
            <a:r>
              <a:rPr lang="en-US" sz="1600" b="1" dirty="0" smtClean="0"/>
              <a:t>HRSA Grants</a:t>
            </a:r>
            <a:endParaRPr lang="en-US" sz="1600" b="1" dirty="0"/>
          </a:p>
        </p:txBody>
      </p:sp>
      <p:sp>
        <p:nvSpPr>
          <p:cNvPr id="16" name="TextBox 15"/>
          <p:cNvSpPr txBox="1"/>
          <p:nvPr/>
        </p:nvSpPr>
        <p:spPr>
          <a:xfrm>
            <a:off x="4836128" y="3078126"/>
            <a:ext cx="758664" cy="584775"/>
          </a:xfrm>
          <a:prstGeom prst="rect">
            <a:avLst/>
          </a:prstGeom>
          <a:solidFill>
            <a:schemeClr val="accent1"/>
          </a:solidFill>
        </p:spPr>
        <p:txBody>
          <a:bodyPr wrap="square" rtlCol="0">
            <a:spAutoFit/>
          </a:bodyPr>
          <a:lstStyle/>
          <a:p>
            <a:r>
              <a:rPr lang="en-US" sz="1600" b="1" dirty="0" smtClean="0"/>
              <a:t>HHS</a:t>
            </a:r>
          </a:p>
          <a:p>
            <a:r>
              <a:rPr lang="en-US" sz="1600" b="1" dirty="0" smtClean="0"/>
              <a:t>Letter</a:t>
            </a:r>
            <a:endParaRPr lang="en-US" dirty="0"/>
          </a:p>
        </p:txBody>
      </p:sp>
      <p:sp>
        <p:nvSpPr>
          <p:cNvPr id="17" name="TextBox 16"/>
          <p:cNvSpPr txBox="1"/>
          <p:nvPr/>
        </p:nvSpPr>
        <p:spPr>
          <a:xfrm>
            <a:off x="6102038" y="4309232"/>
            <a:ext cx="1204561" cy="584775"/>
          </a:xfrm>
          <a:prstGeom prst="rect">
            <a:avLst/>
          </a:prstGeom>
          <a:solidFill>
            <a:schemeClr val="accent1"/>
          </a:solidFill>
        </p:spPr>
        <p:txBody>
          <a:bodyPr wrap="none" rtlCol="0">
            <a:spAutoFit/>
          </a:bodyPr>
          <a:lstStyle/>
          <a:p>
            <a:r>
              <a:rPr lang="en-US" sz="1600" b="1" dirty="0"/>
              <a:t>Stakeholder</a:t>
            </a:r>
          </a:p>
          <a:p>
            <a:r>
              <a:rPr lang="en-US" sz="1600" b="1" dirty="0" smtClean="0"/>
              <a:t>Meeting #2</a:t>
            </a:r>
            <a:endParaRPr lang="en-US" sz="1600" b="1" dirty="0"/>
          </a:p>
        </p:txBody>
      </p:sp>
      <p:sp>
        <p:nvSpPr>
          <p:cNvPr id="18" name="TextBox 17"/>
          <p:cNvSpPr txBox="1"/>
          <p:nvPr/>
        </p:nvSpPr>
        <p:spPr>
          <a:xfrm>
            <a:off x="3365765" y="3111172"/>
            <a:ext cx="869149" cy="584775"/>
          </a:xfrm>
          <a:prstGeom prst="rect">
            <a:avLst/>
          </a:prstGeom>
          <a:solidFill>
            <a:schemeClr val="accent1"/>
          </a:solidFill>
        </p:spPr>
        <p:txBody>
          <a:bodyPr wrap="none" rtlCol="0">
            <a:spAutoFit/>
          </a:bodyPr>
          <a:lstStyle/>
          <a:p>
            <a:r>
              <a:rPr lang="en-US" sz="1600" b="1" dirty="0" smtClean="0"/>
              <a:t>Societal</a:t>
            </a:r>
          </a:p>
          <a:p>
            <a:r>
              <a:rPr lang="en-US" sz="1600" b="1" dirty="0" smtClean="0"/>
              <a:t>Support</a:t>
            </a:r>
            <a:endParaRPr lang="en-US" sz="1600" b="1" dirty="0"/>
          </a:p>
        </p:txBody>
      </p:sp>
      <p:sp>
        <p:nvSpPr>
          <p:cNvPr id="19" name="TextBox 18"/>
          <p:cNvSpPr txBox="1"/>
          <p:nvPr/>
        </p:nvSpPr>
        <p:spPr>
          <a:xfrm>
            <a:off x="2804378" y="1138057"/>
            <a:ext cx="2041136" cy="338554"/>
          </a:xfrm>
          <a:prstGeom prst="rect">
            <a:avLst/>
          </a:prstGeom>
          <a:solidFill>
            <a:schemeClr val="accent1"/>
          </a:solidFill>
        </p:spPr>
        <p:txBody>
          <a:bodyPr wrap="none" rtlCol="0">
            <a:spAutoFit/>
          </a:bodyPr>
          <a:lstStyle/>
          <a:p>
            <a:r>
              <a:rPr lang="en-US" sz="1600" b="1" dirty="0" smtClean="0"/>
              <a:t>Early State Legislation</a:t>
            </a:r>
          </a:p>
        </p:txBody>
      </p:sp>
      <p:sp>
        <p:nvSpPr>
          <p:cNvPr id="20" name="TextBox 19"/>
          <p:cNvSpPr txBox="1"/>
          <p:nvPr/>
        </p:nvSpPr>
        <p:spPr>
          <a:xfrm>
            <a:off x="7927966" y="1915741"/>
            <a:ext cx="1071897" cy="338554"/>
          </a:xfrm>
          <a:prstGeom prst="rect">
            <a:avLst/>
          </a:prstGeom>
          <a:solidFill>
            <a:schemeClr val="accent1"/>
          </a:solidFill>
        </p:spPr>
        <p:txBody>
          <a:bodyPr wrap="none" rtlCol="0">
            <a:spAutoFit/>
          </a:bodyPr>
          <a:lstStyle/>
          <a:p>
            <a:r>
              <a:rPr lang="en-US" sz="1600" b="1" dirty="0" smtClean="0"/>
              <a:t>CDC Paper</a:t>
            </a:r>
            <a:endParaRPr lang="en-US" sz="1600" b="1" dirty="0"/>
          </a:p>
        </p:txBody>
      </p:sp>
      <p:sp>
        <p:nvSpPr>
          <p:cNvPr id="21" name="TextBox 20"/>
          <p:cNvSpPr txBox="1"/>
          <p:nvPr/>
        </p:nvSpPr>
        <p:spPr>
          <a:xfrm>
            <a:off x="7319545" y="3724457"/>
            <a:ext cx="1019831" cy="584775"/>
          </a:xfrm>
          <a:prstGeom prst="rect">
            <a:avLst/>
          </a:prstGeom>
          <a:solidFill>
            <a:schemeClr val="accent1"/>
          </a:solidFill>
        </p:spPr>
        <p:txBody>
          <a:bodyPr wrap="none" rtlCol="0">
            <a:spAutoFit/>
          </a:bodyPr>
          <a:lstStyle/>
          <a:p>
            <a:r>
              <a:rPr lang="en-US" sz="1600" b="1" dirty="0" smtClean="0"/>
              <a:t>All States </a:t>
            </a:r>
          </a:p>
          <a:p>
            <a:r>
              <a:rPr lang="en-US" sz="1600" b="1" dirty="0" smtClean="0"/>
              <a:t>on Board</a:t>
            </a:r>
            <a:endParaRPr lang="en-US" sz="1600" b="1" dirty="0"/>
          </a:p>
        </p:txBody>
      </p:sp>
      <p:sp>
        <p:nvSpPr>
          <p:cNvPr id="22" name="TextBox 21"/>
          <p:cNvSpPr txBox="1"/>
          <p:nvPr/>
        </p:nvSpPr>
        <p:spPr>
          <a:xfrm>
            <a:off x="5360255" y="439193"/>
            <a:ext cx="1562479" cy="338554"/>
          </a:xfrm>
          <a:prstGeom prst="rect">
            <a:avLst/>
          </a:prstGeom>
          <a:solidFill>
            <a:schemeClr val="accent1"/>
          </a:solidFill>
        </p:spPr>
        <p:txBody>
          <a:bodyPr wrap="none" rtlCol="0">
            <a:spAutoFit/>
          </a:bodyPr>
          <a:lstStyle/>
          <a:p>
            <a:r>
              <a:rPr lang="en-US" sz="1600" b="1" dirty="0" err="1" smtClean="0"/>
              <a:t>NewSteps</a:t>
            </a:r>
            <a:r>
              <a:rPr lang="en-US" sz="1600" b="1" dirty="0" smtClean="0"/>
              <a:t>/APHL</a:t>
            </a:r>
            <a:endParaRPr lang="en-US" sz="1600" b="1" dirty="0"/>
          </a:p>
        </p:txBody>
      </p: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cxnSp>
        <p:nvCxnSpPr>
          <p:cNvPr id="25" name="Straight Connector 24"/>
          <p:cNvCxnSpPr/>
          <p:nvPr/>
        </p:nvCxnSpPr>
        <p:spPr>
          <a:xfrm>
            <a:off x="2401259" y="6104338"/>
            <a:ext cx="0" cy="168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86610" y="4371020"/>
            <a:ext cx="606065" cy="205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65765" y="2842687"/>
            <a:ext cx="320636" cy="151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a:off x="3800339" y="1476611"/>
            <a:ext cx="0" cy="246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8" name="Straight Connector 9217"/>
          <p:cNvCxnSpPr/>
          <p:nvPr/>
        </p:nvCxnSpPr>
        <p:spPr>
          <a:xfrm flipV="1">
            <a:off x="4646746" y="3784191"/>
            <a:ext cx="568714" cy="11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1" name="Straight Connector 9220"/>
          <p:cNvCxnSpPr/>
          <p:nvPr/>
        </p:nvCxnSpPr>
        <p:spPr>
          <a:xfrm>
            <a:off x="6141494" y="2199078"/>
            <a:ext cx="519100" cy="178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3" name="Straight Connector 9222"/>
          <p:cNvCxnSpPr/>
          <p:nvPr/>
        </p:nvCxnSpPr>
        <p:spPr>
          <a:xfrm>
            <a:off x="5785596" y="777747"/>
            <a:ext cx="155575" cy="197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5" name="Straight Connector 9224"/>
          <p:cNvCxnSpPr/>
          <p:nvPr/>
        </p:nvCxnSpPr>
        <p:spPr>
          <a:xfrm flipV="1">
            <a:off x="7460432" y="2085018"/>
            <a:ext cx="344183" cy="203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8" name="Straight Connector 9227"/>
          <p:cNvCxnSpPr/>
          <p:nvPr/>
        </p:nvCxnSpPr>
        <p:spPr>
          <a:xfrm>
            <a:off x="7649392" y="3445637"/>
            <a:ext cx="0" cy="217264"/>
          </a:xfrm>
          <a:prstGeom prst="line">
            <a:avLst/>
          </a:prstGeom>
        </p:spPr>
        <p:style>
          <a:lnRef idx="1">
            <a:schemeClr val="accent1"/>
          </a:lnRef>
          <a:fillRef idx="0">
            <a:schemeClr val="accent1"/>
          </a:fillRef>
          <a:effectRef idx="0">
            <a:schemeClr val="accent1"/>
          </a:effectRef>
          <a:fontRef idx="minor">
            <a:schemeClr val="tx1"/>
          </a:fontRef>
        </p:style>
      </p:cxnSp>
      <p:sp>
        <p:nvSpPr>
          <p:cNvPr id="9230" name="TextBox 9229"/>
          <p:cNvSpPr txBox="1"/>
          <p:nvPr/>
        </p:nvSpPr>
        <p:spPr>
          <a:xfrm>
            <a:off x="8455398" y="3939900"/>
            <a:ext cx="744050" cy="369332"/>
          </a:xfrm>
          <a:prstGeom prst="rect">
            <a:avLst/>
          </a:prstGeom>
          <a:solidFill>
            <a:schemeClr val="accent1"/>
          </a:solidFill>
        </p:spPr>
        <p:txBody>
          <a:bodyPr wrap="none" rtlCol="0">
            <a:spAutoFit/>
          </a:bodyPr>
          <a:lstStyle/>
          <a:p>
            <a:r>
              <a:rPr lang="en-US" b="1" dirty="0" smtClean="0"/>
              <a:t>Today</a:t>
            </a:r>
            <a:endParaRPr lang="en-US" b="1" dirty="0"/>
          </a:p>
        </p:txBody>
      </p:sp>
      <p:cxnSp>
        <p:nvCxnSpPr>
          <p:cNvPr id="9233" name="Straight Connector 9232"/>
          <p:cNvCxnSpPr/>
          <p:nvPr/>
        </p:nvCxnSpPr>
        <p:spPr>
          <a:xfrm>
            <a:off x="8827423" y="3643766"/>
            <a:ext cx="0" cy="2808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732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30919"/>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164405"/>
            <a:ext cx="1413003" cy="1600438"/>
          </a:xfrm>
          <a:prstGeom prst="rect">
            <a:avLst/>
          </a:prstGeom>
          <a:solidFill>
            <a:schemeClr val="accent1"/>
          </a:solidFill>
        </p:spPr>
        <p:txBody>
          <a:bodyPr wrap="square" rtlCol="0">
            <a:spAutoFit/>
          </a:bodyPr>
          <a:lstStyle/>
          <a:p>
            <a:r>
              <a:rPr lang="en-US" sz="1600" b="1" dirty="0" smtClean="0"/>
              <a:t>2009 AHA/AAP</a:t>
            </a:r>
          </a:p>
          <a:p>
            <a:r>
              <a:rPr lang="en-US" sz="1600" b="1" dirty="0" smtClean="0"/>
              <a:t>Statement &amp;</a:t>
            </a:r>
          </a:p>
          <a:p>
            <a:r>
              <a:rPr lang="en-US" sz="1600" b="1" dirty="0"/>
              <a:t>Granelli BMJ  </a:t>
            </a:r>
            <a:endParaRPr lang="en-US" sz="1600" b="1" dirty="0" smtClean="0"/>
          </a:p>
          <a:p>
            <a:r>
              <a:rPr lang="en-US" sz="1600" b="1" dirty="0" smtClean="0"/>
              <a:t>338:2009</a:t>
            </a:r>
            <a:endParaRPr lang="en-US" sz="1600" b="1" dirty="0"/>
          </a:p>
          <a:p>
            <a:endParaRPr lang="en-US" dirty="0"/>
          </a:p>
        </p:txBody>
      </p:sp>
      <p:cxnSp>
        <p:nvCxnSpPr>
          <p:cNvPr id="10" name="Straight Connector 9"/>
          <p:cNvCxnSpPr/>
          <p:nvPr/>
        </p:nvCxnSpPr>
        <p:spPr>
          <a:xfrm flipV="1">
            <a:off x="1259632" y="4522969"/>
            <a:ext cx="306742" cy="27418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spTree>
    <p:extLst>
      <p:ext uri="{BB962C8B-B14F-4D97-AF65-F5344CB8AC3E}">
        <p14:creationId xmlns:p14="http://schemas.microsoft.com/office/powerpoint/2010/main" val="9432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l"/>
            <a:r>
              <a:rPr lang="en-US" sz="3200" dirty="0" smtClean="0">
                <a:solidFill>
                  <a:srgbClr val="C00000"/>
                </a:solidFill>
              </a:rPr>
              <a:t>2009 Scientific Statement</a:t>
            </a:r>
          </a:p>
        </p:txBody>
      </p:sp>
      <p:sp>
        <p:nvSpPr>
          <p:cNvPr id="65539" name="Rectangle 3"/>
          <p:cNvSpPr>
            <a:spLocks noGrp="1" noChangeArrowheads="1"/>
          </p:cNvSpPr>
          <p:nvPr>
            <p:ph type="body" sz="quarter" idx="13"/>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400" dirty="0" smtClean="0"/>
              <a:t>Critical CHD is not detected in some infants</a:t>
            </a:r>
          </a:p>
          <a:p>
            <a:pPr>
              <a:lnSpc>
                <a:spcPct val="90000"/>
              </a:lnSpc>
              <a:buFont typeface="Arial" pitchFamily="34" charset="0"/>
              <a:buNone/>
            </a:pPr>
            <a:endParaRPr lang="en-US" sz="2400" dirty="0" smtClean="0"/>
          </a:p>
          <a:p>
            <a:pPr>
              <a:lnSpc>
                <a:spcPct val="90000"/>
              </a:lnSpc>
            </a:pPr>
            <a:r>
              <a:rPr lang="en-US" sz="2400" dirty="0" smtClean="0"/>
              <a:t>Failure to detect is associated with significant morbidity and occasional mortality</a:t>
            </a:r>
          </a:p>
          <a:p>
            <a:pPr>
              <a:lnSpc>
                <a:spcPct val="90000"/>
              </a:lnSpc>
              <a:buFont typeface="Arial" pitchFamily="34" charset="0"/>
              <a:buNone/>
            </a:pPr>
            <a:endParaRPr lang="en-US" sz="2400" dirty="0" smtClean="0"/>
          </a:p>
          <a:p>
            <a:pPr>
              <a:lnSpc>
                <a:spcPct val="90000"/>
              </a:lnSpc>
            </a:pPr>
            <a:r>
              <a:rPr lang="en-US" sz="2400" dirty="0" smtClean="0"/>
              <a:t>Pulse oximetry may detect critical CHD</a:t>
            </a:r>
          </a:p>
          <a:p>
            <a:pPr>
              <a:lnSpc>
                <a:spcPct val="90000"/>
              </a:lnSpc>
              <a:buFont typeface="Arial" pitchFamily="34" charset="0"/>
              <a:buNone/>
            </a:pPr>
            <a:endParaRPr lang="en-US" sz="2400" i="1"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591" y="3918140"/>
            <a:ext cx="4356964" cy="116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27349" y="5337212"/>
            <a:ext cx="2899448" cy="369332"/>
          </a:xfrm>
          <a:prstGeom prst="rect">
            <a:avLst/>
          </a:prstGeom>
          <a:noFill/>
        </p:spPr>
        <p:txBody>
          <a:bodyPr wrap="none" rtlCol="0">
            <a:spAutoFit/>
          </a:bodyPr>
          <a:lstStyle/>
          <a:p>
            <a:r>
              <a:rPr lang="en-US" b="1" dirty="0" smtClean="0"/>
              <a:t>Circulation 2009;120447-458</a:t>
            </a:r>
            <a:endParaRPr lang="en-US" b="1" dirty="0"/>
          </a:p>
        </p:txBody>
      </p:sp>
    </p:spTree>
    <p:extLst>
      <p:ext uri="{BB962C8B-B14F-4D97-AF65-F5344CB8AC3E}">
        <p14:creationId xmlns:p14="http://schemas.microsoft.com/office/powerpoint/2010/main" val="2506470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733800"/>
            <a:ext cx="5119688"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3" name="Rectangle 3"/>
          <p:cNvSpPr>
            <a:spLocks noChangeArrowheads="1"/>
          </p:cNvSpPr>
          <p:nvPr/>
        </p:nvSpPr>
        <p:spPr bwMode="auto">
          <a:xfrm>
            <a:off x="-14288" y="2384425"/>
            <a:ext cx="18415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66564" name="Picture 5"/>
          <p:cNvPicPr>
            <a:picLocks noChangeAspect="1" noChangeArrowheads="1"/>
          </p:cNvPicPr>
          <p:nvPr/>
        </p:nvPicPr>
        <p:blipFill>
          <a:blip r:embed="rId4">
            <a:extLst>
              <a:ext uri="{28A0092B-C50C-407E-A947-70E740481C1C}">
                <a14:useLocalDpi xmlns:a14="http://schemas.microsoft.com/office/drawing/2010/main" val="0"/>
              </a:ext>
            </a:extLst>
          </a:blip>
          <a:srcRect b="53476"/>
          <a:stretch>
            <a:fillRect/>
          </a:stretch>
        </p:blipFill>
        <p:spPr bwMode="auto">
          <a:xfrm>
            <a:off x="1447800" y="1219200"/>
            <a:ext cx="62484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6"/>
          <p:cNvSpPr txBox="1">
            <a:spLocks noChangeArrowheads="1"/>
          </p:cNvSpPr>
          <p:nvPr/>
        </p:nvSpPr>
        <p:spPr bwMode="auto">
          <a:xfrm>
            <a:off x="6019800" y="5943600"/>
            <a:ext cx="25126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sz="1400" dirty="0"/>
              <a:t>Granelli BMJ  338:2009</a:t>
            </a:r>
          </a:p>
        </p:txBody>
      </p:sp>
      <p:sp>
        <p:nvSpPr>
          <p:cNvPr id="66566" name="Oval 7"/>
          <p:cNvSpPr>
            <a:spLocks noChangeArrowheads="1"/>
          </p:cNvSpPr>
          <p:nvPr/>
        </p:nvSpPr>
        <p:spPr bwMode="auto">
          <a:xfrm>
            <a:off x="6019800" y="2209800"/>
            <a:ext cx="1524000" cy="990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7" name="Oval 9"/>
          <p:cNvSpPr>
            <a:spLocks noChangeArrowheads="1"/>
          </p:cNvSpPr>
          <p:nvPr/>
        </p:nvSpPr>
        <p:spPr bwMode="auto">
          <a:xfrm>
            <a:off x="1981200" y="4343400"/>
            <a:ext cx="1676400" cy="1600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656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7800"/>
            <a:ext cx="525780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30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30919"/>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164405"/>
            <a:ext cx="1413003" cy="1600438"/>
          </a:xfrm>
          <a:prstGeom prst="rect">
            <a:avLst/>
          </a:prstGeom>
          <a:solidFill>
            <a:schemeClr val="accent1"/>
          </a:solidFill>
        </p:spPr>
        <p:txBody>
          <a:bodyPr wrap="square" rtlCol="0">
            <a:spAutoFit/>
          </a:bodyPr>
          <a:lstStyle/>
          <a:p>
            <a:r>
              <a:rPr lang="en-US" sz="1600" b="1" dirty="0" smtClean="0"/>
              <a:t>2009 AHA/AAP</a:t>
            </a:r>
          </a:p>
          <a:p>
            <a:r>
              <a:rPr lang="en-US" sz="1600" b="1" dirty="0" smtClean="0"/>
              <a:t>Statement &amp;</a:t>
            </a:r>
          </a:p>
          <a:p>
            <a:r>
              <a:rPr lang="en-US" sz="1600" b="1" dirty="0"/>
              <a:t>Granelli BMJ  </a:t>
            </a:r>
            <a:endParaRPr lang="en-US" sz="1600" b="1" dirty="0" smtClean="0"/>
          </a:p>
          <a:p>
            <a:r>
              <a:rPr lang="en-US" sz="1600" b="1" dirty="0" smtClean="0"/>
              <a:t>338:2009</a:t>
            </a:r>
            <a:endParaRPr lang="en-US" sz="1600" b="1" dirty="0"/>
          </a:p>
          <a:p>
            <a:endParaRPr lang="en-US" dirty="0"/>
          </a:p>
        </p:txBody>
      </p:sp>
      <p:cxnSp>
        <p:nvCxnSpPr>
          <p:cNvPr id="10" name="Straight Connector 9"/>
          <p:cNvCxnSpPr/>
          <p:nvPr/>
        </p:nvCxnSpPr>
        <p:spPr>
          <a:xfrm flipV="1">
            <a:off x="1259632" y="4522969"/>
            <a:ext cx="306742" cy="27418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130" y="6273225"/>
            <a:ext cx="1014893" cy="584775"/>
          </a:xfrm>
          <a:prstGeom prst="rect">
            <a:avLst/>
          </a:prstGeom>
          <a:solidFill>
            <a:schemeClr val="accent1"/>
          </a:solidFill>
        </p:spPr>
        <p:txBody>
          <a:bodyPr wrap="none" rtlCol="0">
            <a:spAutoFit/>
          </a:bodyPr>
          <a:lstStyle/>
          <a:p>
            <a:r>
              <a:rPr lang="en-US" sz="1600" b="1" dirty="0" smtClean="0"/>
              <a:t>SACHDNC</a:t>
            </a:r>
          </a:p>
          <a:p>
            <a:r>
              <a:rPr lang="en-US" sz="1600" b="1" dirty="0" smtClean="0"/>
              <a:t>2010</a:t>
            </a:r>
            <a:endParaRPr lang="en-US" sz="1600" b="1" dirty="0"/>
          </a:p>
        </p:txBody>
      </p: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cxnSp>
        <p:nvCxnSpPr>
          <p:cNvPr id="25" name="Straight Connector 24"/>
          <p:cNvCxnSpPr/>
          <p:nvPr/>
        </p:nvCxnSpPr>
        <p:spPr>
          <a:xfrm>
            <a:off x="2401259" y="6104338"/>
            <a:ext cx="0" cy="1688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753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615B01D-6495-D946-84E2-4521B8EB2265}" type="slidenum">
              <a:rPr lang="en-US" smtClean="0"/>
              <a:pPr/>
              <a:t>8</a:t>
            </a:fld>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a:xfrm>
            <a:off x="827584" y="4217323"/>
            <a:ext cx="8028892" cy="684076"/>
          </a:xfrm>
        </p:spPr>
        <p:txBody>
          <a:bodyPr/>
          <a:lstStyle/>
          <a:p>
            <a:r>
              <a:rPr lang="en-US" b="1" dirty="0">
                <a:solidFill>
                  <a:schemeClr val="tx1"/>
                </a:solidFill>
              </a:rPr>
              <a:t>https://www.hrsa.gov/sites/default/files/hrsa/advisory-committees/heritable-disorders/rusp/previous-nominations/cchd-27-june-2018.pdf</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7560332" cy="294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 y="2890668"/>
            <a:ext cx="8496436" cy="129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716" y="4885011"/>
            <a:ext cx="69818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309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500" y="4219072"/>
            <a:ext cx="1485874" cy="12244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147" y="4903068"/>
            <a:ext cx="1121552" cy="470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AB63E88-175A-2C4C-A46B-5F574D8DB4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48" y="152636"/>
            <a:ext cx="9384478" cy="6858000"/>
          </a:xfrm>
          <a:prstGeom prst="rect">
            <a:avLst/>
          </a:prstGeom>
          <a:solidFill>
            <a:schemeClr val="bg1"/>
          </a:solidFill>
          <a:ln>
            <a:noFill/>
          </a:ln>
        </p:spPr>
      </p:pic>
      <p:sp>
        <p:nvSpPr>
          <p:cNvPr id="6" name="Oval 5">
            <a:extLst>
              <a:ext uri="{FF2B5EF4-FFF2-40B4-BE49-F238E27FC236}">
                <a16:creationId xmlns="" xmlns:a16="http://schemas.microsoft.com/office/drawing/2014/main" id="{61316EC8-3926-EA4D-8DAD-693FC21DC611}"/>
              </a:ext>
            </a:extLst>
          </p:cNvPr>
          <p:cNvSpPr/>
          <p:nvPr/>
        </p:nvSpPr>
        <p:spPr>
          <a:xfrm>
            <a:off x="1566374" y="41971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61316EC8-3926-EA4D-8DAD-693FC21DC611}"/>
              </a:ext>
            </a:extLst>
          </p:cNvPr>
          <p:cNvSpPr/>
          <p:nvPr/>
        </p:nvSpPr>
        <p:spPr>
          <a:xfrm>
            <a:off x="2260373" y="5800441"/>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61316EC8-3926-EA4D-8DAD-693FC21DC611}"/>
              </a:ext>
            </a:extLst>
          </p:cNvPr>
          <p:cNvSpPr/>
          <p:nvPr/>
        </p:nvSpPr>
        <p:spPr>
          <a:xfrm>
            <a:off x="2973812" y="421907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61316EC8-3926-EA4D-8DAD-693FC21DC611}"/>
              </a:ext>
            </a:extLst>
          </p:cNvPr>
          <p:cNvSpPr/>
          <p:nvPr/>
        </p:nvSpPr>
        <p:spPr>
          <a:xfrm>
            <a:off x="2969699" y="2690739"/>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5596" y="3729864"/>
            <a:ext cx="311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Oval 75">
            <a:extLst>
              <a:ext uri="{FF2B5EF4-FFF2-40B4-BE49-F238E27FC236}">
                <a16:creationId xmlns="" xmlns:a16="http://schemas.microsoft.com/office/drawing/2014/main" id="{61316EC8-3926-EA4D-8DAD-693FC21DC611}"/>
              </a:ext>
            </a:extLst>
          </p:cNvPr>
          <p:cNvSpPr/>
          <p:nvPr/>
        </p:nvSpPr>
        <p:spPr>
          <a:xfrm>
            <a:off x="3686401" y="172283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 xmlns:a16="http://schemas.microsoft.com/office/drawing/2014/main" id="{61316EC8-3926-EA4D-8DAD-693FC21DC611}"/>
              </a:ext>
            </a:extLst>
          </p:cNvPr>
          <p:cNvSpPr/>
          <p:nvPr/>
        </p:nvSpPr>
        <p:spPr>
          <a:xfrm>
            <a:off x="5755566" y="4400630"/>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596" y="2034772"/>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6453" y="974865"/>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Oval 83">
            <a:extLst>
              <a:ext uri="{FF2B5EF4-FFF2-40B4-BE49-F238E27FC236}">
                <a16:creationId xmlns="" xmlns:a16="http://schemas.microsoft.com/office/drawing/2014/main" id="{61316EC8-3926-EA4D-8DAD-693FC21DC611}"/>
              </a:ext>
            </a:extLst>
          </p:cNvPr>
          <p:cNvSpPr/>
          <p:nvPr/>
        </p:nvSpPr>
        <p:spPr>
          <a:xfrm>
            <a:off x="7178659" y="2220522"/>
            <a:ext cx="281773" cy="3038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9392" y="3165547"/>
            <a:ext cx="311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9" y="3445637"/>
            <a:ext cx="1222514" cy="338554"/>
          </a:xfrm>
          <a:prstGeom prst="rect">
            <a:avLst/>
          </a:prstGeom>
          <a:solidFill>
            <a:schemeClr val="accent1"/>
          </a:solidFill>
        </p:spPr>
        <p:txBody>
          <a:bodyPr wrap="none" rtlCol="0">
            <a:spAutoFit/>
          </a:bodyPr>
          <a:lstStyle/>
          <a:p>
            <a:r>
              <a:rPr lang="en-US" sz="1600" b="1" dirty="0" smtClean="0"/>
              <a:t>USA Science</a:t>
            </a:r>
            <a:endParaRPr lang="en-US" sz="1600" b="1" dirty="0"/>
          </a:p>
        </p:txBody>
      </p:sp>
      <p:sp>
        <p:nvSpPr>
          <p:cNvPr id="3" name="TextBox 2"/>
          <p:cNvSpPr txBox="1"/>
          <p:nvPr/>
        </p:nvSpPr>
        <p:spPr>
          <a:xfrm>
            <a:off x="127732" y="2085018"/>
            <a:ext cx="1684179" cy="338554"/>
          </a:xfrm>
          <a:prstGeom prst="rect">
            <a:avLst/>
          </a:prstGeom>
          <a:solidFill>
            <a:schemeClr val="accent1"/>
          </a:solidFill>
          <a:ln>
            <a:noFill/>
          </a:ln>
        </p:spPr>
        <p:txBody>
          <a:bodyPr wrap="none" rtlCol="0">
            <a:spAutoFit/>
          </a:bodyPr>
          <a:lstStyle/>
          <a:p>
            <a:r>
              <a:rPr lang="en-US" sz="1600" b="1" dirty="0" smtClean="0"/>
              <a:t>European Science</a:t>
            </a:r>
            <a:endParaRPr lang="en-US" sz="1600" b="1" dirty="0"/>
          </a:p>
        </p:txBody>
      </p:sp>
      <p:cxnSp>
        <p:nvCxnSpPr>
          <p:cNvPr id="7" name="Straight Connector 6"/>
          <p:cNvCxnSpPr/>
          <p:nvPr/>
        </p:nvCxnSpPr>
        <p:spPr>
          <a:xfrm flipV="1">
            <a:off x="395536" y="3165547"/>
            <a:ext cx="0" cy="32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3312" y="2454350"/>
            <a:ext cx="0" cy="31826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164405"/>
            <a:ext cx="1413003" cy="1600438"/>
          </a:xfrm>
          <a:prstGeom prst="rect">
            <a:avLst/>
          </a:prstGeom>
          <a:solidFill>
            <a:schemeClr val="accent1"/>
          </a:solidFill>
        </p:spPr>
        <p:txBody>
          <a:bodyPr wrap="square" rtlCol="0">
            <a:spAutoFit/>
          </a:bodyPr>
          <a:lstStyle/>
          <a:p>
            <a:r>
              <a:rPr lang="en-US" sz="1600" b="1" dirty="0" smtClean="0"/>
              <a:t>2009 AHA/AAP</a:t>
            </a:r>
          </a:p>
          <a:p>
            <a:r>
              <a:rPr lang="en-US" sz="1600" b="1" dirty="0" smtClean="0"/>
              <a:t>Statement &amp;</a:t>
            </a:r>
          </a:p>
          <a:p>
            <a:r>
              <a:rPr lang="en-US" sz="1600" b="1" dirty="0"/>
              <a:t>Granelli BMJ  </a:t>
            </a:r>
            <a:endParaRPr lang="en-US" sz="1600" b="1" dirty="0" smtClean="0"/>
          </a:p>
          <a:p>
            <a:r>
              <a:rPr lang="en-US" sz="1600" b="1" dirty="0" smtClean="0"/>
              <a:t>338:2009</a:t>
            </a:r>
            <a:endParaRPr lang="en-US" sz="1600" b="1" dirty="0"/>
          </a:p>
          <a:p>
            <a:endParaRPr lang="en-US" dirty="0"/>
          </a:p>
        </p:txBody>
      </p:sp>
      <p:cxnSp>
        <p:nvCxnSpPr>
          <p:cNvPr id="10" name="Straight Connector 9"/>
          <p:cNvCxnSpPr/>
          <p:nvPr/>
        </p:nvCxnSpPr>
        <p:spPr>
          <a:xfrm flipV="1">
            <a:off x="1259632" y="4522969"/>
            <a:ext cx="306742" cy="27418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130" y="6273225"/>
            <a:ext cx="1014893" cy="584775"/>
          </a:xfrm>
          <a:prstGeom prst="rect">
            <a:avLst/>
          </a:prstGeom>
          <a:solidFill>
            <a:schemeClr val="accent1"/>
          </a:solidFill>
        </p:spPr>
        <p:txBody>
          <a:bodyPr wrap="none" rtlCol="0">
            <a:spAutoFit/>
          </a:bodyPr>
          <a:lstStyle/>
          <a:p>
            <a:r>
              <a:rPr lang="en-US" sz="1600" b="1" dirty="0" smtClean="0"/>
              <a:t>SACHDNC</a:t>
            </a:r>
          </a:p>
          <a:p>
            <a:r>
              <a:rPr lang="en-US" sz="1600" b="1" dirty="0" smtClean="0"/>
              <a:t>2010</a:t>
            </a:r>
            <a:endParaRPr lang="en-US" sz="1600" b="1" dirty="0"/>
          </a:p>
        </p:txBody>
      </p:sp>
      <p:sp>
        <p:nvSpPr>
          <p:cNvPr id="11" name="TextBox 10"/>
          <p:cNvSpPr txBox="1"/>
          <p:nvPr/>
        </p:nvSpPr>
        <p:spPr>
          <a:xfrm>
            <a:off x="3286610" y="4704527"/>
            <a:ext cx="1204561" cy="1107996"/>
          </a:xfrm>
          <a:prstGeom prst="rect">
            <a:avLst/>
          </a:prstGeom>
          <a:solidFill>
            <a:schemeClr val="accent1"/>
          </a:solidFill>
        </p:spPr>
        <p:txBody>
          <a:bodyPr wrap="none" rtlCol="0">
            <a:spAutoFit/>
          </a:bodyPr>
          <a:lstStyle/>
          <a:p>
            <a:r>
              <a:rPr lang="en-US" sz="1600" b="1" dirty="0" smtClean="0"/>
              <a:t>HRSA</a:t>
            </a:r>
          </a:p>
          <a:p>
            <a:r>
              <a:rPr lang="en-US" sz="1600" b="1" dirty="0" smtClean="0"/>
              <a:t>Stakeholder</a:t>
            </a:r>
          </a:p>
          <a:p>
            <a:r>
              <a:rPr lang="en-US" sz="1600" b="1" dirty="0" smtClean="0"/>
              <a:t>Meeting #1</a:t>
            </a:r>
          </a:p>
          <a:p>
            <a:endParaRPr lang="en-US" dirty="0"/>
          </a:p>
        </p:txBody>
      </p:sp>
      <p:sp>
        <p:nvSpPr>
          <p:cNvPr id="23" name="TextBox 22"/>
          <p:cNvSpPr txBox="1"/>
          <p:nvPr/>
        </p:nvSpPr>
        <p:spPr>
          <a:xfrm>
            <a:off x="338430" y="232376"/>
            <a:ext cx="3461910" cy="707886"/>
          </a:xfrm>
          <a:prstGeom prst="rect">
            <a:avLst/>
          </a:prstGeom>
          <a:noFill/>
        </p:spPr>
        <p:txBody>
          <a:bodyPr wrap="none" rtlCol="0">
            <a:spAutoFit/>
          </a:bodyPr>
          <a:lstStyle/>
          <a:p>
            <a:r>
              <a:rPr lang="en-US" sz="4000" dirty="0" smtClean="0">
                <a:solidFill>
                  <a:srgbClr val="FF0000"/>
                </a:solidFill>
              </a:rPr>
              <a:t>CCHD Roadmap</a:t>
            </a:r>
            <a:endParaRPr lang="en-US" sz="4000" dirty="0">
              <a:solidFill>
                <a:srgbClr val="FF0000"/>
              </a:solidFill>
            </a:endParaRPr>
          </a:p>
        </p:txBody>
      </p:sp>
      <p:cxnSp>
        <p:nvCxnSpPr>
          <p:cNvPr id="25" name="Straight Connector 24"/>
          <p:cNvCxnSpPr/>
          <p:nvPr/>
        </p:nvCxnSpPr>
        <p:spPr>
          <a:xfrm>
            <a:off x="2401259" y="6104338"/>
            <a:ext cx="0" cy="168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86610" y="4371020"/>
            <a:ext cx="606065" cy="2059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391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4_Hottest LBW CVS March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Template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12343</TotalTime>
  <Words>933</Words>
  <Application>Microsoft Office PowerPoint</Application>
  <PresentationFormat>On-screen Show (4:3)</PresentationFormat>
  <Paragraphs>303</Paragraphs>
  <Slides>32</Slides>
  <Notes>7</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4_Hottest LBW CVS March  2016</vt:lpstr>
      <vt:lpstr>Powerpoint Template Logo</vt:lpstr>
      <vt:lpstr>U.S.A. Implementation Roadmap: Screening for Critical Congenital Heart Disease  </vt:lpstr>
      <vt:lpstr>PowerPoint Presentation</vt:lpstr>
      <vt:lpstr>Early Science 2002-2007</vt:lpstr>
      <vt:lpstr>PowerPoint Presentation</vt:lpstr>
      <vt:lpstr>2009 Scientific Statement</vt:lpstr>
      <vt:lpstr>PowerPoint Presentation</vt:lpstr>
      <vt:lpstr>PowerPoint Presentation</vt:lpstr>
      <vt:lpstr>PowerPoint Presentation</vt:lpstr>
      <vt:lpstr>PowerPoint Presentation</vt:lpstr>
      <vt:lpstr>HRSA Workgroup Meeting on Screening at ACC Heart House; January, 2011</vt:lpstr>
      <vt:lpstr>PowerPoint Presentation</vt:lpstr>
      <vt:lpstr>PowerPoint Presentation</vt:lpstr>
      <vt:lpstr>PowerPoint Presentation</vt:lpstr>
      <vt:lpstr>State Advocacy</vt:lpstr>
      <vt:lpstr>PowerPoint Presentation</vt:lpstr>
      <vt:lpstr>PowerPoint Presentation</vt:lpstr>
      <vt:lpstr>PowerPoint Presentation</vt:lpstr>
      <vt:lpstr>PowerPoint Presentation</vt:lpstr>
      <vt:lpstr>ICC Recommendations</vt:lpstr>
      <vt:lpstr>PowerPoint Presentation</vt:lpstr>
      <vt:lpstr>PowerPoint Presentation</vt:lpstr>
      <vt:lpstr>PowerPoint Presentation</vt:lpstr>
      <vt:lpstr>PowerPoint Presentation</vt:lpstr>
      <vt:lpstr>PowerPoint Presentation</vt:lpstr>
      <vt:lpstr>HRSA Grants</vt:lpstr>
      <vt:lpstr>PowerPoint Presentation</vt:lpstr>
      <vt:lpstr>PowerPoint Presentation</vt:lpstr>
      <vt:lpstr>PowerPoint Presentation</vt:lpstr>
      <vt:lpstr>PowerPoint Presentation</vt:lpstr>
      <vt:lpstr>PowerPoint Presentation</vt:lpstr>
      <vt:lpstr>United States Efforts as of 2018</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Garvin</dc:creator>
  <cp:lastModifiedBy>MARTIN, GERARD</cp:lastModifiedBy>
  <cp:revision>202</cp:revision>
  <cp:lastPrinted>2016-06-20T16:03:30Z</cp:lastPrinted>
  <dcterms:created xsi:type="dcterms:W3CDTF">2013-09-09T17:55:02Z</dcterms:created>
  <dcterms:modified xsi:type="dcterms:W3CDTF">2018-09-13T22:29:31Z</dcterms:modified>
</cp:coreProperties>
</file>