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7"/>
  </p:notesMasterIdLst>
  <p:sldIdLst>
    <p:sldId id="268" r:id="rId3"/>
    <p:sldId id="296" r:id="rId4"/>
    <p:sldId id="297" r:id="rId5"/>
    <p:sldId id="311" r:id="rId6"/>
    <p:sldId id="299" r:id="rId7"/>
    <p:sldId id="300" r:id="rId8"/>
    <p:sldId id="312" r:id="rId9"/>
    <p:sldId id="308" r:id="rId10"/>
    <p:sldId id="307" r:id="rId11"/>
    <p:sldId id="309" r:id="rId12"/>
    <p:sldId id="305" r:id="rId13"/>
    <p:sldId id="313" r:id="rId14"/>
    <p:sldId id="310" r:id="rId15"/>
    <p:sldId id="28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1073" autoAdjust="0"/>
  </p:normalViewPr>
  <p:slideViewPr>
    <p:cSldViewPr>
      <p:cViewPr varScale="1">
        <p:scale>
          <a:sx n="48" d="100"/>
          <a:sy n="48" d="100"/>
        </p:scale>
        <p:origin x="1728" y="44"/>
      </p:cViewPr>
      <p:guideLst>
        <p:guide orient="horz" pos="2160"/>
        <p:guide pos="2880"/>
      </p:guideLst>
    </p:cSldViewPr>
  </p:slideViewPr>
  <p:outlineViewPr>
    <p:cViewPr>
      <p:scale>
        <a:sx n="33" d="100"/>
        <a:sy n="33" d="100"/>
      </p:scale>
      <p:origin x="0" y="4926"/>
    </p:cViewPr>
  </p:outlineViewPr>
  <p:notesTextViewPr>
    <p:cViewPr>
      <p:scale>
        <a:sx n="100" d="100"/>
        <a:sy n="100" d="100"/>
      </p:scale>
      <p:origin x="0" y="0"/>
    </p:cViewPr>
  </p:notesTextViewPr>
  <p:notesViewPr>
    <p:cSldViewPr>
      <p:cViewPr varScale="1">
        <p:scale>
          <a:sx n="57" d="100"/>
          <a:sy n="57" d="100"/>
        </p:scale>
        <p:origin x="-189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D4EF5E-B7FA-4492-8318-8808855CD7D7}" type="doc">
      <dgm:prSet loTypeId="urn:microsoft.com/office/officeart/2018/2/layout/IconLabelDescriptionList" loCatId="icon" qsTypeId="urn:microsoft.com/office/officeart/2005/8/quickstyle/simple4" qsCatId="simple" csTypeId="urn:microsoft.com/office/officeart/2018/5/colors/Iconchunking_neutralbg_colorful1" csCatId="colorful" phldr="1"/>
      <dgm:spPr/>
      <dgm:t>
        <a:bodyPr/>
        <a:lstStyle/>
        <a:p>
          <a:endParaRPr lang="en-US"/>
        </a:p>
      </dgm:t>
    </dgm:pt>
    <dgm:pt modelId="{74E713C7-D457-476A-9D6C-BC1F1E6BE426}">
      <dgm:prSet custT="1"/>
      <dgm:spPr/>
      <dgm:t>
        <a:bodyPr/>
        <a:lstStyle/>
        <a:p>
          <a:pPr algn="ctr">
            <a:defRPr b="1"/>
          </a:pPr>
          <a:r>
            <a:rPr lang="en-US" sz="2400" b="0" dirty="0"/>
            <a:t>Nearly all </a:t>
          </a:r>
          <a:r>
            <a:rPr lang="en-US" sz="2400" b="1" dirty="0">
              <a:solidFill>
                <a:schemeClr val="accent6">
                  <a:lumMod val="75000"/>
                </a:schemeClr>
              </a:solidFill>
            </a:rPr>
            <a:t>infants born in the U.S. are screened </a:t>
          </a:r>
          <a:r>
            <a:rPr lang="en-US" sz="2400" b="0" dirty="0"/>
            <a:t>by state NBS programs</a:t>
          </a:r>
        </a:p>
      </dgm:t>
    </dgm:pt>
    <dgm:pt modelId="{CF44248E-59C6-47FF-9024-5F84BC7D3304}" type="parTrans" cxnId="{41C60F82-8FDD-4222-BADF-AC708EDCA84E}">
      <dgm:prSet/>
      <dgm:spPr/>
      <dgm:t>
        <a:bodyPr/>
        <a:lstStyle/>
        <a:p>
          <a:endParaRPr lang="en-US"/>
        </a:p>
      </dgm:t>
    </dgm:pt>
    <dgm:pt modelId="{C703B3B3-5716-492B-87A8-88603661FDD7}" type="sibTrans" cxnId="{41C60F82-8FDD-4222-BADF-AC708EDCA84E}">
      <dgm:prSet/>
      <dgm:spPr/>
      <dgm:t>
        <a:bodyPr/>
        <a:lstStyle/>
        <a:p>
          <a:endParaRPr lang="en-US"/>
        </a:p>
      </dgm:t>
    </dgm:pt>
    <dgm:pt modelId="{FA26908F-CCC5-443D-8852-A288618C7C74}">
      <dgm:prSet custT="1"/>
      <dgm:spPr/>
      <dgm:t>
        <a:bodyPr/>
        <a:lstStyle/>
        <a:p>
          <a:pPr algn="ctr"/>
          <a:r>
            <a:rPr lang="en-US" sz="2000" dirty="0">
              <a:solidFill>
                <a:srgbClr val="0070C0"/>
              </a:solidFill>
            </a:rPr>
            <a:t>Approx. 12,000 are diagnosed with detectable, treatable disorders</a:t>
          </a:r>
        </a:p>
      </dgm:t>
    </dgm:pt>
    <dgm:pt modelId="{0E635A6A-269F-49C1-B6D7-3A8F29AA3FD1}" type="parTrans" cxnId="{4E61BE6D-F8E0-4B91-B05E-F572D2B1A4A8}">
      <dgm:prSet/>
      <dgm:spPr/>
      <dgm:t>
        <a:bodyPr/>
        <a:lstStyle/>
        <a:p>
          <a:endParaRPr lang="en-US"/>
        </a:p>
      </dgm:t>
    </dgm:pt>
    <dgm:pt modelId="{817DB9A7-63B6-4AF4-930F-DD4CB4A6FE5F}" type="sibTrans" cxnId="{4E61BE6D-F8E0-4B91-B05E-F572D2B1A4A8}">
      <dgm:prSet/>
      <dgm:spPr/>
      <dgm:t>
        <a:bodyPr/>
        <a:lstStyle/>
        <a:p>
          <a:endParaRPr lang="en-US"/>
        </a:p>
      </dgm:t>
    </dgm:pt>
    <dgm:pt modelId="{0113900C-B432-466C-BB20-BF887E64BCBE}">
      <dgm:prSet custT="1"/>
      <dgm:spPr/>
      <dgm:t>
        <a:bodyPr/>
        <a:lstStyle/>
        <a:p>
          <a:pPr algn="ctr">
            <a:defRPr b="1"/>
          </a:pPr>
          <a:r>
            <a:rPr lang="en-US" sz="2400" b="0" dirty="0"/>
            <a:t>Early diagnosis and treatment can help </a:t>
          </a:r>
          <a:r>
            <a:rPr lang="en-US" sz="2400" b="1" dirty="0">
              <a:solidFill>
                <a:schemeClr val="accent6">
                  <a:lumMod val="75000"/>
                </a:schemeClr>
              </a:solidFill>
            </a:rPr>
            <a:t>manage or prevent severe (often lifelong) consequences</a:t>
          </a:r>
          <a:endParaRPr lang="en-US" sz="2400" b="0" dirty="0"/>
        </a:p>
      </dgm:t>
    </dgm:pt>
    <dgm:pt modelId="{4218B77F-EDE3-4F61-A8A4-6ADD624EFDA3}" type="parTrans" cxnId="{526D7544-9F0B-43B3-8F13-ED01A576B830}">
      <dgm:prSet/>
      <dgm:spPr/>
      <dgm:t>
        <a:bodyPr/>
        <a:lstStyle/>
        <a:p>
          <a:endParaRPr lang="en-US"/>
        </a:p>
      </dgm:t>
    </dgm:pt>
    <dgm:pt modelId="{9AD0AC04-8861-4F56-9889-8E34783895DD}" type="sibTrans" cxnId="{526D7544-9F0B-43B3-8F13-ED01A576B830}">
      <dgm:prSet/>
      <dgm:spPr/>
      <dgm:t>
        <a:bodyPr/>
        <a:lstStyle/>
        <a:p>
          <a:endParaRPr lang="en-US"/>
        </a:p>
      </dgm:t>
    </dgm:pt>
    <dgm:pt modelId="{7A8F7BBC-589F-49B7-970D-1D7F9F09DFE0}">
      <dgm:prSet custT="1"/>
      <dgm:spPr/>
      <dgm:t>
        <a:bodyPr/>
        <a:lstStyle/>
        <a:p>
          <a:pPr algn="ctr">
            <a:defRPr b="1"/>
          </a:pPr>
          <a:r>
            <a:rPr lang="en-US" sz="2400" b="0" dirty="0"/>
            <a:t>Contingency planning for an emergency helps to </a:t>
          </a:r>
          <a:r>
            <a:rPr lang="en-US" sz="2400" b="1" dirty="0">
              <a:solidFill>
                <a:schemeClr val="accent6">
                  <a:lumMod val="75000"/>
                </a:schemeClr>
              </a:solidFill>
            </a:rPr>
            <a:t>ensure the availability of critical resources, the continuity of operations and sets standards </a:t>
          </a:r>
        </a:p>
      </dgm:t>
    </dgm:pt>
    <dgm:pt modelId="{C6ABAE05-3027-4366-977B-1B7F46FD9542}" type="parTrans" cxnId="{33B3E6D4-8B5B-405A-9434-8022A070B5F6}">
      <dgm:prSet/>
      <dgm:spPr/>
      <dgm:t>
        <a:bodyPr/>
        <a:lstStyle/>
        <a:p>
          <a:endParaRPr lang="en-US"/>
        </a:p>
      </dgm:t>
    </dgm:pt>
    <dgm:pt modelId="{139E3688-84A0-4F30-AA84-7710873E79B4}" type="sibTrans" cxnId="{33B3E6D4-8B5B-405A-9434-8022A070B5F6}">
      <dgm:prSet/>
      <dgm:spPr/>
      <dgm:t>
        <a:bodyPr/>
        <a:lstStyle/>
        <a:p>
          <a:endParaRPr lang="en-US"/>
        </a:p>
      </dgm:t>
    </dgm:pt>
    <dgm:pt modelId="{29FBCF40-6A34-44FE-84B0-40A7ACF83B53}" type="pres">
      <dgm:prSet presAssocID="{62D4EF5E-B7FA-4492-8318-8808855CD7D7}" presName="root" presStyleCnt="0">
        <dgm:presLayoutVars>
          <dgm:dir/>
          <dgm:resizeHandles val="exact"/>
        </dgm:presLayoutVars>
      </dgm:prSet>
      <dgm:spPr/>
    </dgm:pt>
    <dgm:pt modelId="{B3503247-E0A2-465F-80AE-5EFBC3FD6B28}" type="pres">
      <dgm:prSet presAssocID="{74E713C7-D457-476A-9D6C-BC1F1E6BE426}" presName="compNode" presStyleCnt="0"/>
      <dgm:spPr/>
    </dgm:pt>
    <dgm:pt modelId="{D2CD75F9-CE9A-4BFA-8F62-85F744676ADC}" type="pres">
      <dgm:prSet presAssocID="{74E713C7-D457-476A-9D6C-BC1F1E6BE426}" presName="iconRect" presStyleLbl="node1" presStyleIdx="0" presStyleCnt="3" custLinFactNeighborX="89377" custLinFactNeighborY="46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by"/>
        </a:ext>
      </dgm:extLst>
    </dgm:pt>
    <dgm:pt modelId="{6C20AD25-9139-457D-9334-1444F6F86D27}" type="pres">
      <dgm:prSet presAssocID="{74E713C7-D457-476A-9D6C-BC1F1E6BE426}" presName="iconSpace" presStyleCnt="0"/>
      <dgm:spPr/>
    </dgm:pt>
    <dgm:pt modelId="{181EDCAB-A6F2-4573-9298-3E59BE90D49D}" type="pres">
      <dgm:prSet presAssocID="{74E713C7-D457-476A-9D6C-BC1F1E6BE426}" presName="parTx" presStyleLbl="revTx" presStyleIdx="0" presStyleCnt="6">
        <dgm:presLayoutVars>
          <dgm:chMax val="0"/>
          <dgm:chPref val="0"/>
        </dgm:presLayoutVars>
      </dgm:prSet>
      <dgm:spPr/>
    </dgm:pt>
    <dgm:pt modelId="{0C9EDC54-6E63-4358-9580-DFA04CF4AD18}" type="pres">
      <dgm:prSet presAssocID="{74E713C7-D457-476A-9D6C-BC1F1E6BE426}" presName="txSpace" presStyleCnt="0"/>
      <dgm:spPr/>
    </dgm:pt>
    <dgm:pt modelId="{37970957-2C35-425A-9A89-47125F11E03F}" type="pres">
      <dgm:prSet presAssocID="{74E713C7-D457-476A-9D6C-BC1F1E6BE426}" presName="desTx" presStyleLbl="revTx" presStyleIdx="1" presStyleCnt="6" custLinFactNeighborX="-340" custLinFactNeighborY="-64514">
        <dgm:presLayoutVars/>
      </dgm:prSet>
      <dgm:spPr/>
    </dgm:pt>
    <dgm:pt modelId="{DBC170C1-FADC-43D9-8893-75EFA726B71A}" type="pres">
      <dgm:prSet presAssocID="{C703B3B3-5716-492B-87A8-88603661FDD7}" presName="sibTrans" presStyleCnt="0"/>
      <dgm:spPr/>
    </dgm:pt>
    <dgm:pt modelId="{B6C6878E-24B1-43A6-9337-72A0BAA18F24}" type="pres">
      <dgm:prSet presAssocID="{0113900C-B432-466C-BB20-BF887E64BCBE}" presName="compNode" presStyleCnt="0"/>
      <dgm:spPr/>
    </dgm:pt>
    <dgm:pt modelId="{A712B796-245B-4D2A-8333-09C8801B5411}" type="pres">
      <dgm:prSet presAssocID="{0113900C-B432-466C-BB20-BF887E64BCBE}" presName="iconRect" presStyleLbl="node1" presStyleIdx="1" presStyleCnt="3" custLinFactNeighborX="92857" custLinFactNeighborY="45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48641B19-53A6-4C1E-AFA2-1AC332822332}" type="pres">
      <dgm:prSet presAssocID="{0113900C-B432-466C-BB20-BF887E64BCBE}" presName="iconSpace" presStyleCnt="0"/>
      <dgm:spPr/>
    </dgm:pt>
    <dgm:pt modelId="{264A3BB3-6273-49EC-9E50-1AC9DB732974}" type="pres">
      <dgm:prSet presAssocID="{0113900C-B432-466C-BB20-BF887E64BCBE}" presName="parTx" presStyleLbl="revTx" presStyleIdx="2" presStyleCnt="6">
        <dgm:presLayoutVars>
          <dgm:chMax val="0"/>
          <dgm:chPref val="0"/>
        </dgm:presLayoutVars>
      </dgm:prSet>
      <dgm:spPr/>
    </dgm:pt>
    <dgm:pt modelId="{B46EAE5C-ECEC-479A-B16E-2ECC6B2B15F4}" type="pres">
      <dgm:prSet presAssocID="{0113900C-B432-466C-BB20-BF887E64BCBE}" presName="txSpace" presStyleCnt="0"/>
      <dgm:spPr/>
    </dgm:pt>
    <dgm:pt modelId="{36AD749F-E646-4EAC-BD73-2582EAD6024C}" type="pres">
      <dgm:prSet presAssocID="{0113900C-B432-466C-BB20-BF887E64BCBE}" presName="desTx" presStyleLbl="revTx" presStyleIdx="3" presStyleCnt="6">
        <dgm:presLayoutVars/>
      </dgm:prSet>
      <dgm:spPr/>
    </dgm:pt>
    <dgm:pt modelId="{96CEFCE8-C4D1-4C67-A953-56C29B0500EB}" type="pres">
      <dgm:prSet presAssocID="{9AD0AC04-8861-4F56-9889-8E34783895DD}" presName="sibTrans" presStyleCnt="0"/>
      <dgm:spPr/>
    </dgm:pt>
    <dgm:pt modelId="{80A272B0-7A9D-4243-AF36-54DE39EF831D}" type="pres">
      <dgm:prSet presAssocID="{7A8F7BBC-589F-49B7-970D-1D7F9F09DFE0}" presName="compNode" presStyleCnt="0"/>
      <dgm:spPr/>
    </dgm:pt>
    <dgm:pt modelId="{236C6F3B-7AB5-460A-8868-B4CB1D2B376B}" type="pres">
      <dgm:prSet presAssocID="{7A8F7BBC-589F-49B7-970D-1D7F9F09DFE0}" presName="iconRect" presStyleLbl="node1" presStyleIdx="2" presStyleCnt="3" custLinFactNeighborX="85139" custLinFactNeighborY="45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D1B2B6D6-CC46-460D-9BF7-123447E58ED6}" type="pres">
      <dgm:prSet presAssocID="{7A8F7BBC-589F-49B7-970D-1D7F9F09DFE0}" presName="iconSpace" presStyleCnt="0"/>
      <dgm:spPr/>
    </dgm:pt>
    <dgm:pt modelId="{E272EEF2-BF63-4680-BD9C-6A1E39E1E025}" type="pres">
      <dgm:prSet presAssocID="{7A8F7BBC-589F-49B7-970D-1D7F9F09DFE0}" presName="parTx" presStyleLbl="revTx" presStyleIdx="4" presStyleCnt="6">
        <dgm:presLayoutVars>
          <dgm:chMax val="0"/>
          <dgm:chPref val="0"/>
        </dgm:presLayoutVars>
      </dgm:prSet>
      <dgm:spPr/>
    </dgm:pt>
    <dgm:pt modelId="{A2FAE0E1-E9BC-4688-8011-B57D84B16038}" type="pres">
      <dgm:prSet presAssocID="{7A8F7BBC-589F-49B7-970D-1D7F9F09DFE0}" presName="txSpace" presStyleCnt="0"/>
      <dgm:spPr/>
    </dgm:pt>
    <dgm:pt modelId="{CEA985C2-461D-442B-A2D8-E3F5165A3B6E}" type="pres">
      <dgm:prSet presAssocID="{7A8F7BBC-589F-49B7-970D-1D7F9F09DFE0}" presName="desTx" presStyleLbl="revTx" presStyleIdx="5" presStyleCnt="6">
        <dgm:presLayoutVars/>
      </dgm:prSet>
      <dgm:spPr/>
    </dgm:pt>
  </dgm:ptLst>
  <dgm:cxnLst>
    <dgm:cxn modelId="{331A0300-A9FB-4CC2-B736-EBCC06BF8654}" type="presOf" srcId="{0113900C-B432-466C-BB20-BF887E64BCBE}" destId="{264A3BB3-6273-49EC-9E50-1AC9DB732974}" srcOrd="0" destOrd="0" presId="urn:microsoft.com/office/officeart/2018/2/layout/IconLabelDescriptionList"/>
    <dgm:cxn modelId="{D9967F26-9958-419C-AA3E-08820AF1AB2D}" type="presOf" srcId="{7A8F7BBC-589F-49B7-970D-1D7F9F09DFE0}" destId="{E272EEF2-BF63-4680-BD9C-6A1E39E1E025}" srcOrd="0" destOrd="0" presId="urn:microsoft.com/office/officeart/2018/2/layout/IconLabelDescriptionList"/>
    <dgm:cxn modelId="{73884F3D-368F-4FC5-A460-4CF23FFA9673}" type="presOf" srcId="{62D4EF5E-B7FA-4492-8318-8808855CD7D7}" destId="{29FBCF40-6A34-44FE-84B0-40A7ACF83B53}" srcOrd="0" destOrd="0" presId="urn:microsoft.com/office/officeart/2018/2/layout/IconLabelDescriptionList"/>
    <dgm:cxn modelId="{526D7544-9F0B-43B3-8F13-ED01A576B830}" srcId="{62D4EF5E-B7FA-4492-8318-8808855CD7D7}" destId="{0113900C-B432-466C-BB20-BF887E64BCBE}" srcOrd="1" destOrd="0" parTransId="{4218B77F-EDE3-4F61-A8A4-6ADD624EFDA3}" sibTransId="{9AD0AC04-8861-4F56-9889-8E34783895DD}"/>
    <dgm:cxn modelId="{4E61BE6D-F8E0-4B91-B05E-F572D2B1A4A8}" srcId="{74E713C7-D457-476A-9D6C-BC1F1E6BE426}" destId="{FA26908F-CCC5-443D-8852-A288618C7C74}" srcOrd="0" destOrd="0" parTransId="{0E635A6A-269F-49C1-B6D7-3A8F29AA3FD1}" sibTransId="{817DB9A7-63B6-4AF4-930F-DD4CB4A6FE5F}"/>
    <dgm:cxn modelId="{41C60F82-8FDD-4222-BADF-AC708EDCA84E}" srcId="{62D4EF5E-B7FA-4492-8318-8808855CD7D7}" destId="{74E713C7-D457-476A-9D6C-BC1F1E6BE426}" srcOrd="0" destOrd="0" parTransId="{CF44248E-59C6-47FF-9024-5F84BC7D3304}" sibTransId="{C703B3B3-5716-492B-87A8-88603661FDD7}"/>
    <dgm:cxn modelId="{6203BBB0-8B63-4282-8200-88A91E8F5449}" type="presOf" srcId="{FA26908F-CCC5-443D-8852-A288618C7C74}" destId="{37970957-2C35-425A-9A89-47125F11E03F}" srcOrd="0" destOrd="0" presId="urn:microsoft.com/office/officeart/2018/2/layout/IconLabelDescriptionList"/>
    <dgm:cxn modelId="{33B3E6D4-8B5B-405A-9434-8022A070B5F6}" srcId="{62D4EF5E-B7FA-4492-8318-8808855CD7D7}" destId="{7A8F7BBC-589F-49B7-970D-1D7F9F09DFE0}" srcOrd="2" destOrd="0" parTransId="{C6ABAE05-3027-4366-977B-1B7F46FD9542}" sibTransId="{139E3688-84A0-4F30-AA84-7710873E79B4}"/>
    <dgm:cxn modelId="{DD2D81EC-3B6E-41F4-8841-A13BB7F7BA18}" type="presOf" srcId="{74E713C7-D457-476A-9D6C-BC1F1E6BE426}" destId="{181EDCAB-A6F2-4573-9298-3E59BE90D49D}" srcOrd="0" destOrd="0" presId="urn:microsoft.com/office/officeart/2018/2/layout/IconLabelDescriptionList"/>
    <dgm:cxn modelId="{44F6AE66-CEA1-4A0C-99F2-A74B55BA695F}" type="presParOf" srcId="{29FBCF40-6A34-44FE-84B0-40A7ACF83B53}" destId="{B3503247-E0A2-465F-80AE-5EFBC3FD6B28}" srcOrd="0" destOrd="0" presId="urn:microsoft.com/office/officeart/2018/2/layout/IconLabelDescriptionList"/>
    <dgm:cxn modelId="{60E7F452-E06C-41D7-939F-871AE70809F2}" type="presParOf" srcId="{B3503247-E0A2-465F-80AE-5EFBC3FD6B28}" destId="{D2CD75F9-CE9A-4BFA-8F62-85F744676ADC}" srcOrd="0" destOrd="0" presId="urn:microsoft.com/office/officeart/2018/2/layout/IconLabelDescriptionList"/>
    <dgm:cxn modelId="{391652E8-AECD-4E30-89B2-9B59A1D5A7A3}" type="presParOf" srcId="{B3503247-E0A2-465F-80AE-5EFBC3FD6B28}" destId="{6C20AD25-9139-457D-9334-1444F6F86D27}" srcOrd="1" destOrd="0" presId="urn:microsoft.com/office/officeart/2018/2/layout/IconLabelDescriptionList"/>
    <dgm:cxn modelId="{E5489297-12A9-4E2F-9608-EFB6FF16E723}" type="presParOf" srcId="{B3503247-E0A2-465F-80AE-5EFBC3FD6B28}" destId="{181EDCAB-A6F2-4573-9298-3E59BE90D49D}" srcOrd="2" destOrd="0" presId="urn:microsoft.com/office/officeart/2018/2/layout/IconLabelDescriptionList"/>
    <dgm:cxn modelId="{A6FB5393-0631-491A-B785-FC36060C39A3}" type="presParOf" srcId="{B3503247-E0A2-465F-80AE-5EFBC3FD6B28}" destId="{0C9EDC54-6E63-4358-9580-DFA04CF4AD18}" srcOrd="3" destOrd="0" presId="urn:microsoft.com/office/officeart/2018/2/layout/IconLabelDescriptionList"/>
    <dgm:cxn modelId="{D0CCC727-B40B-44B4-84E5-F8856C2F3883}" type="presParOf" srcId="{B3503247-E0A2-465F-80AE-5EFBC3FD6B28}" destId="{37970957-2C35-425A-9A89-47125F11E03F}" srcOrd="4" destOrd="0" presId="urn:microsoft.com/office/officeart/2018/2/layout/IconLabelDescriptionList"/>
    <dgm:cxn modelId="{F597E5BD-A1ED-4727-A003-262E97D04FB5}" type="presParOf" srcId="{29FBCF40-6A34-44FE-84B0-40A7ACF83B53}" destId="{DBC170C1-FADC-43D9-8893-75EFA726B71A}" srcOrd="1" destOrd="0" presId="urn:microsoft.com/office/officeart/2018/2/layout/IconLabelDescriptionList"/>
    <dgm:cxn modelId="{8C648315-664A-4ED2-AA66-D856FF2C3703}" type="presParOf" srcId="{29FBCF40-6A34-44FE-84B0-40A7ACF83B53}" destId="{B6C6878E-24B1-43A6-9337-72A0BAA18F24}" srcOrd="2" destOrd="0" presId="urn:microsoft.com/office/officeart/2018/2/layout/IconLabelDescriptionList"/>
    <dgm:cxn modelId="{EF0E28E9-7A50-4B42-AE9A-9E018227C05D}" type="presParOf" srcId="{B6C6878E-24B1-43A6-9337-72A0BAA18F24}" destId="{A712B796-245B-4D2A-8333-09C8801B5411}" srcOrd="0" destOrd="0" presId="urn:microsoft.com/office/officeart/2018/2/layout/IconLabelDescriptionList"/>
    <dgm:cxn modelId="{6EEC5F9A-3851-4C38-98EC-2C9988D23B3D}" type="presParOf" srcId="{B6C6878E-24B1-43A6-9337-72A0BAA18F24}" destId="{48641B19-53A6-4C1E-AFA2-1AC332822332}" srcOrd="1" destOrd="0" presId="urn:microsoft.com/office/officeart/2018/2/layout/IconLabelDescriptionList"/>
    <dgm:cxn modelId="{F911319D-CE66-4387-841A-6FD4B40550F3}" type="presParOf" srcId="{B6C6878E-24B1-43A6-9337-72A0BAA18F24}" destId="{264A3BB3-6273-49EC-9E50-1AC9DB732974}" srcOrd="2" destOrd="0" presId="urn:microsoft.com/office/officeart/2018/2/layout/IconLabelDescriptionList"/>
    <dgm:cxn modelId="{80906D19-7444-46B7-A4FD-C987EBE16C7C}" type="presParOf" srcId="{B6C6878E-24B1-43A6-9337-72A0BAA18F24}" destId="{B46EAE5C-ECEC-479A-B16E-2ECC6B2B15F4}" srcOrd="3" destOrd="0" presId="urn:microsoft.com/office/officeart/2018/2/layout/IconLabelDescriptionList"/>
    <dgm:cxn modelId="{DAC7276B-8C04-4E00-860F-503927B73D51}" type="presParOf" srcId="{B6C6878E-24B1-43A6-9337-72A0BAA18F24}" destId="{36AD749F-E646-4EAC-BD73-2582EAD6024C}" srcOrd="4" destOrd="0" presId="urn:microsoft.com/office/officeart/2018/2/layout/IconLabelDescriptionList"/>
    <dgm:cxn modelId="{7296E294-6B54-4ED4-9279-52837DC35D1B}" type="presParOf" srcId="{29FBCF40-6A34-44FE-84B0-40A7ACF83B53}" destId="{96CEFCE8-C4D1-4C67-A953-56C29B0500EB}" srcOrd="3" destOrd="0" presId="urn:microsoft.com/office/officeart/2018/2/layout/IconLabelDescriptionList"/>
    <dgm:cxn modelId="{1EBDC2AC-F26C-47C2-8D41-2A4D0A1CCCE4}" type="presParOf" srcId="{29FBCF40-6A34-44FE-84B0-40A7ACF83B53}" destId="{80A272B0-7A9D-4243-AF36-54DE39EF831D}" srcOrd="4" destOrd="0" presId="urn:microsoft.com/office/officeart/2018/2/layout/IconLabelDescriptionList"/>
    <dgm:cxn modelId="{A6DB8872-DE65-4ECF-904F-D6F55DF7E325}" type="presParOf" srcId="{80A272B0-7A9D-4243-AF36-54DE39EF831D}" destId="{236C6F3B-7AB5-460A-8868-B4CB1D2B376B}" srcOrd="0" destOrd="0" presId="urn:microsoft.com/office/officeart/2018/2/layout/IconLabelDescriptionList"/>
    <dgm:cxn modelId="{93EDBA22-D6B8-42EF-B137-B975ACFD6DC5}" type="presParOf" srcId="{80A272B0-7A9D-4243-AF36-54DE39EF831D}" destId="{D1B2B6D6-CC46-460D-9BF7-123447E58ED6}" srcOrd="1" destOrd="0" presId="urn:microsoft.com/office/officeart/2018/2/layout/IconLabelDescriptionList"/>
    <dgm:cxn modelId="{6E344CB7-3327-402F-A553-5C2864FE6E79}" type="presParOf" srcId="{80A272B0-7A9D-4243-AF36-54DE39EF831D}" destId="{E272EEF2-BF63-4680-BD9C-6A1E39E1E025}" srcOrd="2" destOrd="0" presId="urn:microsoft.com/office/officeart/2018/2/layout/IconLabelDescriptionList"/>
    <dgm:cxn modelId="{0023CCEA-87B6-4874-9848-660B0D545CF0}" type="presParOf" srcId="{80A272B0-7A9D-4243-AF36-54DE39EF831D}" destId="{A2FAE0E1-E9BC-4688-8011-B57D84B16038}" srcOrd="3" destOrd="0" presId="urn:microsoft.com/office/officeart/2018/2/layout/IconLabelDescriptionList"/>
    <dgm:cxn modelId="{978AE519-60A5-462B-ADEB-DDFCE072E54F}" type="presParOf" srcId="{80A272B0-7A9D-4243-AF36-54DE39EF831D}" destId="{CEA985C2-461D-442B-A2D8-E3F5165A3B6E}"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7374DB-D10E-48E2-84CC-9BCF774A9335}" type="doc">
      <dgm:prSet loTypeId="urn:microsoft.com/office/officeart/2017/3/layout/DropPinTimeline" loCatId="process" qsTypeId="urn:microsoft.com/office/officeart/2005/8/quickstyle/simple2" qsCatId="simple" csTypeId="urn:microsoft.com/office/officeart/2005/8/colors/colorful5" csCatId="colorful" phldr="1"/>
      <dgm:spPr/>
      <dgm:t>
        <a:bodyPr/>
        <a:lstStyle/>
        <a:p>
          <a:endParaRPr lang="en-US"/>
        </a:p>
      </dgm:t>
    </dgm:pt>
    <dgm:pt modelId="{F0FB34A3-4A62-4950-AB5E-7F0D3D4EA906}">
      <dgm:prSet custT="1"/>
      <dgm:spPr/>
      <dgm:t>
        <a:bodyPr/>
        <a:lstStyle/>
        <a:p>
          <a:pPr>
            <a:defRPr b="1"/>
          </a:pPr>
          <a:r>
            <a:rPr lang="en-US" sz="2400" dirty="0"/>
            <a:t>2004</a:t>
          </a:r>
        </a:p>
      </dgm:t>
    </dgm:pt>
    <dgm:pt modelId="{8D139E81-235D-4D81-ABBC-FF65C565FF09}" type="parTrans" cxnId="{0543DB86-D4EA-4220-92F0-A8D7BCDE42D1}">
      <dgm:prSet/>
      <dgm:spPr/>
      <dgm:t>
        <a:bodyPr/>
        <a:lstStyle/>
        <a:p>
          <a:endParaRPr lang="en-US"/>
        </a:p>
      </dgm:t>
    </dgm:pt>
    <dgm:pt modelId="{5BBA8C54-4E0B-425F-B27B-31EDE7FD6CDC}" type="sibTrans" cxnId="{0543DB86-D4EA-4220-92F0-A8D7BCDE42D1}">
      <dgm:prSet/>
      <dgm:spPr/>
      <dgm:t>
        <a:bodyPr/>
        <a:lstStyle/>
        <a:p>
          <a:endParaRPr lang="en-US"/>
        </a:p>
      </dgm:t>
    </dgm:pt>
    <dgm:pt modelId="{42EB0626-F8EB-40A6-A2E8-59A6C9DFA86E}">
      <dgm:prSet custT="1"/>
      <dgm:spPr/>
      <dgm:t>
        <a:bodyPr/>
        <a:lstStyle/>
        <a:p>
          <a:r>
            <a:rPr lang="en-US" sz="1800" dirty="0"/>
            <a:t>APHL Subcommittee framework for PH labs</a:t>
          </a:r>
        </a:p>
      </dgm:t>
    </dgm:pt>
    <dgm:pt modelId="{B777744D-024C-46AC-94DB-4EBD300D44F4}" type="parTrans" cxnId="{8635530E-0CAE-4EC7-88B5-9881BA2D3C0B}">
      <dgm:prSet/>
      <dgm:spPr/>
      <dgm:t>
        <a:bodyPr/>
        <a:lstStyle/>
        <a:p>
          <a:endParaRPr lang="en-US"/>
        </a:p>
      </dgm:t>
    </dgm:pt>
    <dgm:pt modelId="{71F2123D-210C-443E-BA1E-A336022572D2}" type="sibTrans" cxnId="{8635530E-0CAE-4EC7-88B5-9881BA2D3C0B}">
      <dgm:prSet/>
      <dgm:spPr/>
      <dgm:t>
        <a:bodyPr/>
        <a:lstStyle/>
        <a:p>
          <a:endParaRPr lang="en-US"/>
        </a:p>
      </dgm:t>
    </dgm:pt>
    <dgm:pt modelId="{E3EF7BDB-9A57-484F-AE8E-BFF00074B8D8}">
      <dgm:prSet custT="1"/>
      <dgm:spPr/>
      <dgm:t>
        <a:bodyPr/>
        <a:lstStyle/>
        <a:p>
          <a:pPr>
            <a:defRPr b="1"/>
          </a:pPr>
          <a:r>
            <a:rPr lang="en-US" sz="2400"/>
            <a:t>2005</a:t>
          </a:r>
        </a:p>
      </dgm:t>
    </dgm:pt>
    <dgm:pt modelId="{C24B5427-B7C2-43B8-A1C6-4EB59EA0AE39}" type="parTrans" cxnId="{0789DBC3-EDFC-4266-9452-D951EB3A3B64}">
      <dgm:prSet/>
      <dgm:spPr/>
      <dgm:t>
        <a:bodyPr/>
        <a:lstStyle/>
        <a:p>
          <a:endParaRPr lang="en-US"/>
        </a:p>
      </dgm:t>
    </dgm:pt>
    <dgm:pt modelId="{B8312097-5503-4D76-BC3C-FF459399A177}" type="sibTrans" cxnId="{0789DBC3-EDFC-4266-9452-D951EB3A3B64}">
      <dgm:prSet/>
      <dgm:spPr/>
      <dgm:t>
        <a:bodyPr/>
        <a:lstStyle/>
        <a:p>
          <a:endParaRPr lang="en-US"/>
        </a:p>
      </dgm:t>
    </dgm:pt>
    <dgm:pt modelId="{7D93B728-A96B-45DA-B258-D7EA552B9862}">
      <dgm:prSet custT="1"/>
      <dgm:spPr/>
      <dgm:t>
        <a:bodyPr/>
        <a:lstStyle/>
        <a:p>
          <a:r>
            <a:rPr lang="en-US" sz="1800" dirty="0"/>
            <a:t>Hurricanes Katrina &amp; Rita destroyed LA’s PH Lab</a:t>
          </a:r>
        </a:p>
      </dgm:t>
    </dgm:pt>
    <dgm:pt modelId="{A9EE5CB2-FE66-4B92-963F-0A35DAEDC202}" type="parTrans" cxnId="{54C1D995-C043-4D08-823E-09AD8C9FBA75}">
      <dgm:prSet/>
      <dgm:spPr/>
      <dgm:t>
        <a:bodyPr/>
        <a:lstStyle/>
        <a:p>
          <a:endParaRPr lang="en-US"/>
        </a:p>
      </dgm:t>
    </dgm:pt>
    <dgm:pt modelId="{64A1F72C-D6B5-4BAB-B002-007F9F3278EA}" type="sibTrans" cxnId="{54C1D995-C043-4D08-823E-09AD8C9FBA75}">
      <dgm:prSet/>
      <dgm:spPr/>
      <dgm:t>
        <a:bodyPr/>
        <a:lstStyle/>
        <a:p>
          <a:endParaRPr lang="en-US"/>
        </a:p>
      </dgm:t>
    </dgm:pt>
    <dgm:pt modelId="{2BC15C34-5D0C-4C14-8CB0-1E43A1F9A8EA}">
      <dgm:prSet custT="1"/>
      <dgm:spPr/>
      <dgm:t>
        <a:bodyPr/>
        <a:lstStyle/>
        <a:p>
          <a:pPr>
            <a:defRPr b="1"/>
          </a:pPr>
          <a:r>
            <a:rPr lang="en-US" sz="2400"/>
            <a:t>2008</a:t>
          </a:r>
        </a:p>
      </dgm:t>
    </dgm:pt>
    <dgm:pt modelId="{72D0FCE9-8AF8-4321-BF45-6C8F6FC0315B}" type="parTrans" cxnId="{C733FCCC-0C53-471F-876F-2B192D28D63B}">
      <dgm:prSet/>
      <dgm:spPr/>
      <dgm:t>
        <a:bodyPr/>
        <a:lstStyle/>
        <a:p>
          <a:endParaRPr lang="en-US"/>
        </a:p>
      </dgm:t>
    </dgm:pt>
    <dgm:pt modelId="{D336B5E7-5966-4AA4-9C8F-387B79A97F40}" type="sibTrans" cxnId="{C733FCCC-0C53-471F-876F-2B192D28D63B}">
      <dgm:prSet/>
      <dgm:spPr/>
      <dgm:t>
        <a:bodyPr/>
        <a:lstStyle/>
        <a:p>
          <a:endParaRPr lang="en-US"/>
        </a:p>
      </dgm:t>
    </dgm:pt>
    <dgm:pt modelId="{2B766E81-72CE-4CC9-AB5B-8743B160688B}">
      <dgm:prSet custT="1"/>
      <dgm:spPr/>
      <dgm:t>
        <a:bodyPr/>
        <a:lstStyle/>
        <a:p>
          <a:r>
            <a:rPr lang="en-US" sz="1800"/>
            <a:t>Newborn Screening Saves Lives Act of 2008</a:t>
          </a:r>
        </a:p>
      </dgm:t>
    </dgm:pt>
    <dgm:pt modelId="{8D6AED51-74C5-40AF-AC51-34EF5C42782C}" type="parTrans" cxnId="{BA1B98BB-0B05-4E24-B047-E38031D55086}">
      <dgm:prSet/>
      <dgm:spPr/>
      <dgm:t>
        <a:bodyPr/>
        <a:lstStyle/>
        <a:p>
          <a:endParaRPr lang="en-US"/>
        </a:p>
      </dgm:t>
    </dgm:pt>
    <dgm:pt modelId="{82420E58-7249-4E75-BA01-E0BEB0AFF548}" type="sibTrans" cxnId="{BA1B98BB-0B05-4E24-B047-E38031D55086}">
      <dgm:prSet/>
      <dgm:spPr/>
      <dgm:t>
        <a:bodyPr/>
        <a:lstStyle/>
        <a:p>
          <a:endParaRPr lang="en-US"/>
        </a:p>
      </dgm:t>
    </dgm:pt>
    <dgm:pt modelId="{6939D9C9-5BD1-4E33-8A05-621D66B97084}">
      <dgm:prSet custT="1"/>
      <dgm:spPr/>
      <dgm:t>
        <a:bodyPr/>
        <a:lstStyle/>
        <a:p>
          <a:pPr>
            <a:defRPr b="1"/>
          </a:pPr>
          <a:r>
            <a:rPr lang="en-US" sz="2400"/>
            <a:t>2008</a:t>
          </a:r>
        </a:p>
      </dgm:t>
    </dgm:pt>
    <dgm:pt modelId="{F6DE2478-EC4A-4588-85C6-946AD3EFE869}" type="parTrans" cxnId="{97B95043-7267-4606-9791-A6B511F4131E}">
      <dgm:prSet/>
      <dgm:spPr/>
      <dgm:t>
        <a:bodyPr/>
        <a:lstStyle/>
        <a:p>
          <a:endParaRPr lang="en-US"/>
        </a:p>
      </dgm:t>
    </dgm:pt>
    <dgm:pt modelId="{717B5E68-BAAE-4195-92AF-18CF16F3FFD0}" type="sibTrans" cxnId="{97B95043-7267-4606-9791-A6B511F4131E}">
      <dgm:prSet/>
      <dgm:spPr/>
      <dgm:t>
        <a:bodyPr/>
        <a:lstStyle/>
        <a:p>
          <a:endParaRPr lang="en-US"/>
        </a:p>
      </dgm:t>
    </dgm:pt>
    <dgm:pt modelId="{FE27DCF1-3634-4F73-9A54-B7F44417BD61}">
      <dgm:prSet custT="1"/>
      <dgm:spPr/>
      <dgm:t>
        <a:bodyPr/>
        <a:lstStyle/>
        <a:p>
          <a:r>
            <a:rPr lang="en-US" sz="1800"/>
            <a:t>CDC/HRSA Workshop</a:t>
          </a:r>
        </a:p>
      </dgm:t>
    </dgm:pt>
    <dgm:pt modelId="{AA8C7E16-6196-4142-A155-7DF915ED1BA2}" type="parTrans" cxnId="{6D41F3BC-2DCC-43F6-879E-88F6F584F244}">
      <dgm:prSet/>
      <dgm:spPr/>
      <dgm:t>
        <a:bodyPr/>
        <a:lstStyle/>
        <a:p>
          <a:endParaRPr lang="en-US"/>
        </a:p>
      </dgm:t>
    </dgm:pt>
    <dgm:pt modelId="{A4413556-D0EC-44F9-A20B-BA8B9EE4A8F4}" type="sibTrans" cxnId="{6D41F3BC-2DCC-43F6-879E-88F6F584F244}">
      <dgm:prSet/>
      <dgm:spPr/>
      <dgm:t>
        <a:bodyPr/>
        <a:lstStyle/>
        <a:p>
          <a:endParaRPr lang="en-US"/>
        </a:p>
      </dgm:t>
    </dgm:pt>
    <dgm:pt modelId="{05E99A99-5FD7-4CCA-A909-36955946291D}">
      <dgm:prSet custT="1"/>
      <dgm:spPr/>
      <dgm:t>
        <a:bodyPr/>
        <a:lstStyle/>
        <a:p>
          <a:pPr>
            <a:defRPr b="1"/>
          </a:pPr>
          <a:r>
            <a:rPr lang="en-US" sz="2400"/>
            <a:t>2010</a:t>
          </a:r>
        </a:p>
      </dgm:t>
    </dgm:pt>
    <dgm:pt modelId="{1A029A27-C70B-4323-932D-58B2D66461F1}" type="parTrans" cxnId="{43FFA268-E6A0-4BE5-85C7-3423BBA01686}">
      <dgm:prSet/>
      <dgm:spPr/>
      <dgm:t>
        <a:bodyPr/>
        <a:lstStyle/>
        <a:p>
          <a:endParaRPr lang="en-US"/>
        </a:p>
      </dgm:t>
    </dgm:pt>
    <dgm:pt modelId="{0EB7496D-9D90-4F70-82C3-6CAA0B80ACF1}" type="sibTrans" cxnId="{43FFA268-E6A0-4BE5-85C7-3423BBA01686}">
      <dgm:prSet/>
      <dgm:spPr/>
      <dgm:t>
        <a:bodyPr/>
        <a:lstStyle/>
        <a:p>
          <a:endParaRPr lang="en-US"/>
        </a:p>
      </dgm:t>
    </dgm:pt>
    <dgm:pt modelId="{212B908D-255A-42DE-8C68-240494AC666E}">
      <dgm:prSet custT="1"/>
      <dgm:spPr/>
      <dgm:t>
        <a:bodyPr/>
        <a:lstStyle/>
        <a:p>
          <a:r>
            <a:rPr lang="en-US" sz="1800"/>
            <a:t>CONPLAN plan published</a:t>
          </a:r>
        </a:p>
      </dgm:t>
    </dgm:pt>
    <dgm:pt modelId="{0275F93E-A90A-4D63-8D07-D3594F6092ED}" type="parTrans" cxnId="{7B75816F-FAFF-4932-A719-3BA870F99757}">
      <dgm:prSet/>
      <dgm:spPr/>
      <dgm:t>
        <a:bodyPr/>
        <a:lstStyle/>
        <a:p>
          <a:endParaRPr lang="en-US"/>
        </a:p>
      </dgm:t>
    </dgm:pt>
    <dgm:pt modelId="{5CE68219-DBEA-44B0-89CD-512D6DD31D9A}" type="sibTrans" cxnId="{7B75816F-FAFF-4932-A719-3BA870F99757}">
      <dgm:prSet/>
      <dgm:spPr/>
      <dgm:t>
        <a:bodyPr/>
        <a:lstStyle/>
        <a:p>
          <a:endParaRPr lang="en-US"/>
        </a:p>
      </dgm:t>
    </dgm:pt>
    <dgm:pt modelId="{147A1A54-A74F-4625-8EAB-517788B5ADAA}">
      <dgm:prSet custT="1"/>
      <dgm:spPr/>
      <dgm:t>
        <a:bodyPr/>
        <a:lstStyle/>
        <a:p>
          <a:pPr>
            <a:defRPr b="1"/>
          </a:pPr>
          <a:r>
            <a:rPr lang="en-US" sz="2400"/>
            <a:t>2015–2016</a:t>
          </a:r>
        </a:p>
      </dgm:t>
    </dgm:pt>
    <dgm:pt modelId="{14188969-AC1B-4463-9E5C-A559E91B906A}" type="parTrans" cxnId="{886496E9-0060-4ECF-9FAE-3F7229C78C11}">
      <dgm:prSet/>
      <dgm:spPr/>
      <dgm:t>
        <a:bodyPr/>
        <a:lstStyle/>
        <a:p>
          <a:endParaRPr lang="en-US"/>
        </a:p>
      </dgm:t>
    </dgm:pt>
    <dgm:pt modelId="{4F57EB9E-CAF6-4B5A-8166-94542E3ACF41}" type="sibTrans" cxnId="{886496E9-0060-4ECF-9FAE-3F7229C78C11}">
      <dgm:prSet/>
      <dgm:spPr/>
      <dgm:t>
        <a:bodyPr/>
        <a:lstStyle/>
        <a:p>
          <a:endParaRPr lang="en-US"/>
        </a:p>
      </dgm:t>
    </dgm:pt>
    <dgm:pt modelId="{399B8866-B819-4022-8E79-AA9359556852}">
      <dgm:prSet custT="1"/>
      <dgm:spPr/>
      <dgm:t>
        <a:bodyPr/>
        <a:lstStyle/>
        <a:p>
          <a:r>
            <a:rPr lang="en-US" sz="1800" dirty="0"/>
            <a:t>CONPLAN Revision/Update Process</a:t>
          </a:r>
        </a:p>
      </dgm:t>
    </dgm:pt>
    <dgm:pt modelId="{F7961211-3D30-46AF-9F21-C835DC42E175}" type="parTrans" cxnId="{3B2C1A92-BEC7-484D-A01A-48C88CB0BCB8}">
      <dgm:prSet/>
      <dgm:spPr/>
      <dgm:t>
        <a:bodyPr/>
        <a:lstStyle/>
        <a:p>
          <a:endParaRPr lang="en-US"/>
        </a:p>
      </dgm:t>
    </dgm:pt>
    <dgm:pt modelId="{DD516165-C340-477D-B5FB-303F7E0978CC}" type="sibTrans" cxnId="{3B2C1A92-BEC7-484D-A01A-48C88CB0BCB8}">
      <dgm:prSet/>
      <dgm:spPr/>
      <dgm:t>
        <a:bodyPr/>
        <a:lstStyle/>
        <a:p>
          <a:endParaRPr lang="en-US"/>
        </a:p>
      </dgm:t>
    </dgm:pt>
    <dgm:pt modelId="{D5C7F05B-95AC-4797-8F62-C9CD8093CA92}">
      <dgm:prSet custT="1"/>
      <dgm:spPr/>
      <dgm:t>
        <a:bodyPr/>
        <a:lstStyle/>
        <a:p>
          <a:pPr>
            <a:defRPr b="1"/>
          </a:pPr>
          <a:r>
            <a:rPr lang="en-US" sz="2400"/>
            <a:t>2017</a:t>
          </a:r>
        </a:p>
      </dgm:t>
    </dgm:pt>
    <dgm:pt modelId="{E0228F36-9607-4D7E-A8E8-13FA57B1A6AE}" type="parTrans" cxnId="{1E9788A2-C6B1-461A-A4F8-115C21089D24}">
      <dgm:prSet/>
      <dgm:spPr/>
      <dgm:t>
        <a:bodyPr/>
        <a:lstStyle/>
        <a:p>
          <a:endParaRPr lang="en-US"/>
        </a:p>
      </dgm:t>
    </dgm:pt>
    <dgm:pt modelId="{5FFF618F-59D2-48CD-B6C1-F8B57B6875C9}" type="sibTrans" cxnId="{1E9788A2-C6B1-461A-A4F8-115C21089D24}">
      <dgm:prSet/>
      <dgm:spPr/>
      <dgm:t>
        <a:bodyPr/>
        <a:lstStyle/>
        <a:p>
          <a:endParaRPr lang="en-US"/>
        </a:p>
      </dgm:t>
    </dgm:pt>
    <dgm:pt modelId="{A71C2755-28C9-436F-8993-821B3C61496C}">
      <dgm:prSet custT="1"/>
      <dgm:spPr/>
      <dgm:t>
        <a:bodyPr/>
        <a:lstStyle/>
        <a:p>
          <a:r>
            <a:rPr lang="en-US" sz="1800" dirty="0"/>
            <a:t>CONPLAN Version II released</a:t>
          </a:r>
        </a:p>
      </dgm:t>
    </dgm:pt>
    <dgm:pt modelId="{D5011BEE-AC99-4272-B550-88013AAD10A8}" type="parTrans" cxnId="{138D6C42-21D7-46AF-BCAE-C43B7DD921F8}">
      <dgm:prSet/>
      <dgm:spPr/>
      <dgm:t>
        <a:bodyPr/>
        <a:lstStyle/>
        <a:p>
          <a:endParaRPr lang="en-US"/>
        </a:p>
      </dgm:t>
    </dgm:pt>
    <dgm:pt modelId="{7FCD3A84-4E28-457E-90D3-CCC257B8519D}" type="sibTrans" cxnId="{138D6C42-21D7-46AF-BCAE-C43B7DD921F8}">
      <dgm:prSet/>
      <dgm:spPr/>
      <dgm:t>
        <a:bodyPr/>
        <a:lstStyle/>
        <a:p>
          <a:endParaRPr lang="en-US"/>
        </a:p>
      </dgm:t>
    </dgm:pt>
    <dgm:pt modelId="{F7DE1AAA-E6A5-4D23-A8C2-CE884FDF4ADD}" type="pres">
      <dgm:prSet presAssocID="{F77374DB-D10E-48E2-84CC-9BCF774A9335}" presName="root" presStyleCnt="0">
        <dgm:presLayoutVars>
          <dgm:chMax/>
          <dgm:chPref/>
          <dgm:animLvl val="lvl"/>
        </dgm:presLayoutVars>
      </dgm:prSet>
      <dgm:spPr/>
    </dgm:pt>
    <dgm:pt modelId="{1621D407-526C-4790-8CD6-319837F6D75B}" type="pres">
      <dgm:prSet presAssocID="{F77374DB-D10E-48E2-84CC-9BCF774A9335}" presName="divider" presStyleLbl="fgAcc1" presStyleIdx="0" presStyleCnt="8"/>
      <dgm:spPr>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tailEnd type="triangle" w="lg" len="lg"/>
        </a:ln>
        <a:effectLst/>
      </dgm:spPr>
    </dgm:pt>
    <dgm:pt modelId="{5AC2425B-F621-41E1-BAC0-3281C82C5D1F}" type="pres">
      <dgm:prSet presAssocID="{F77374DB-D10E-48E2-84CC-9BCF774A9335}" presName="nodes" presStyleCnt="0">
        <dgm:presLayoutVars>
          <dgm:chMax/>
          <dgm:chPref/>
          <dgm:animLvl val="lvl"/>
        </dgm:presLayoutVars>
      </dgm:prSet>
      <dgm:spPr/>
    </dgm:pt>
    <dgm:pt modelId="{34B786D8-3235-4A2A-92F0-A73EADF0FDF8}" type="pres">
      <dgm:prSet presAssocID="{F0FB34A3-4A62-4950-AB5E-7F0D3D4EA906}" presName="composite" presStyleCnt="0"/>
      <dgm:spPr/>
    </dgm:pt>
    <dgm:pt modelId="{716FE5F8-00AF-49E0-BEE1-1D35CE4099EB}" type="pres">
      <dgm:prSet presAssocID="{F0FB34A3-4A62-4950-AB5E-7F0D3D4EA906}" presName="ConnectorPoint" presStyleLbl="lnNode1" presStyleIdx="0" presStyleCnt="7"/>
      <dgm:spPr>
        <a:solidFill>
          <a:schemeClr val="accent5">
            <a:hueOff val="0"/>
            <a:satOff val="0"/>
            <a:lumOff val="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6F21F64D-C64B-4FFF-9C1A-0C04CEF059FB}" type="pres">
      <dgm:prSet presAssocID="{F0FB34A3-4A62-4950-AB5E-7F0D3D4EA906}" presName="DropPinPlaceHolder" presStyleCnt="0"/>
      <dgm:spPr/>
    </dgm:pt>
    <dgm:pt modelId="{BC80123D-32A5-41FD-9F48-B03B44DAAB4D}" type="pres">
      <dgm:prSet presAssocID="{F0FB34A3-4A62-4950-AB5E-7F0D3D4EA906}" presName="DropPin" presStyleLbl="alignNode1" presStyleIdx="0" presStyleCnt="7"/>
      <dgm:spPr/>
    </dgm:pt>
    <dgm:pt modelId="{6C12AC98-7F27-494F-91F7-2BC60D5D7476}" type="pres">
      <dgm:prSet presAssocID="{F0FB34A3-4A62-4950-AB5E-7F0D3D4EA906}" presName="Ellipse" presStyleLbl="fgAcc1" presStyleIdx="1" presStyleCnt="8"/>
      <dgm:spPr>
        <a:solidFill>
          <a:schemeClr val="lt1">
            <a:alpha val="90000"/>
            <a:hueOff val="0"/>
            <a:satOff val="0"/>
            <a:lumOff val="0"/>
            <a:alphaOff val="0"/>
          </a:schemeClr>
        </a:solidFill>
        <a:ln w="25400" cap="flat" cmpd="sng" algn="ctr">
          <a:noFill/>
          <a:prstDash val="solid"/>
        </a:ln>
        <a:effectLst/>
      </dgm:spPr>
    </dgm:pt>
    <dgm:pt modelId="{A6227629-ACAC-4590-9271-23250DB9A2A4}" type="pres">
      <dgm:prSet presAssocID="{F0FB34A3-4A62-4950-AB5E-7F0D3D4EA906}" presName="L2TextContainer" presStyleLbl="revTx" presStyleIdx="0" presStyleCnt="14">
        <dgm:presLayoutVars>
          <dgm:bulletEnabled val="1"/>
        </dgm:presLayoutVars>
      </dgm:prSet>
      <dgm:spPr/>
    </dgm:pt>
    <dgm:pt modelId="{A02D84DD-15FB-4A2C-9CA3-5FF093122DD3}" type="pres">
      <dgm:prSet presAssocID="{F0FB34A3-4A62-4950-AB5E-7F0D3D4EA906}" presName="L1TextContainer" presStyleLbl="revTx" presStyleIdx="1" presStyleCnt="14">
        <dgm:presLayoutVars>
          <dgm:chMax val="1"/>
          <dgm:chPref val="1"/>
          <dgm:bulletEnabled val="1"/>
        </dgm:presLayoutVars>
      </dgm:prSet>
      <dgm:spPr/>
    </dgm:pt>
    <dgm:pt modelId="{4342FB66-1E85-4DF5-AB22-F73A7F0A7E26}" type="pres">
      <dgm:prSet presAssocID="{F0FB34A3-4A62-4950-AB5E-7F0D3D4EA906}" presName="ConnectLine" presStyleLbl="sibTrans1D1" presStyleIdx="0" presStyleCnt="7"/>
      <dgm:spPr>
        <a:noFill/>
        <a:ln w="12700" cap="flat" cmpd="sng" algn="ctr">
          <a:solidFill>
            <a:schemeClr val="accent5">
              <a:hueOff val="0"/>
              <a:satOff val="0"/>
              <a:lumOff val="0"/>
              <a:alphaOff val="0"/>
            </a:schemeClr>
          </a:solidFill>
          <a:prstDash val="dash"/>
        </a:ln>
        <a:effectLst/>
      </dgm:spPr>
    </dgm:pt>
    <dgm:pt modelId="{92E500B8-E374-4EAB-A856-A30309BC1B8F}" type="pres">
      <dgm:prSet presAssocID="{F0FB34A3-4A62-4950-AB5E-7F0D3D4EA906}" presName="EmptyPlaceHolder" presStyleCnt="0"/>
      <dgm:spPr/>
    </dgm:pt>
    <dgm:pt modelId="{E881DEE5-E7C7-492D-B81E-B84EAAB0A4EF}" type="pres">
      <dgm:prSet presAssocID="{5BBA8C54-4E0B-425F-B27B-31EDE7FD6CDC}" presName="spaceBetweenRectangles" presStyleCnt="0"/>
      <dgm:spPr/>
    </dgm:pt>
    <dgm:pt modelId="{FBFE0803-0541-4F70-93A4-716399304E14}" type="pres">
      <dgm:prSet presAssocID="{E3EF7BDB-9A57-484F-AE8E-BFF00074B8D8}" presName="composite" presStyleCnt="0"/>
      <dgm:spPr/>
    </dgm:pt>
    <dgm:pt modelId="{BBB09824-B088-448E-823D-EAF94550A00A}" type="pres">
      <dgm:prSet presAssocID="{E3EF7BDB-9A57-484F-AE8E-BFF00074B8D8}" presName="ConnectorPoint" presStyleLbl="lnNode1" presStyleIdx="1" presStyleCnt="7"/>
      <dgm:spPr>
        <a:solidFill>
          <a:schemeClr val="accent5">
            <a:hueOff val="-1655646"/>
            <a:satOff val="6635"/>
            <a:lumOff val="1438"/>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D031A7B8-43C2-40C5-8D28-4427E8B2C8BD}" type="pres">
      <dgm:prSet presAssocID="{E3EF7BDB-9A57-484F-AE8E-BFF00074B8D8}" presName="DropPinPlaceHolder" presStyleCnt="0"/>
      <dgm:spPr/>
    </dgm:pt>
    <dgm:pt modelId="{81D7AACB-715E-4F2C-81FD-EA432CAA4C17}" type="pres">
      <dgm:prSet presAssocID="{E3EF7BDB-9A57-484F-AE8E-BFF00074B8D8}" presName="DropPin" presStyleLbl="alignNode1" presStyleIdx="1" presStyleCnt="7"/>
      <dgm:spPr/>
    </dgm:pt>
    <dgm:pt modelId="{DE412ADF-E5F9-415E-BE7D-4BF069DEDB92}" type="pres">
      <dgm:prSet presAssocID="{E3EF7BDB-9A57-484F-AE8E-BFF00074B8D8}" presName="Ellipse" presStyleLbl="fgAcc1" presStyleIdx="2" presStyleCnt="8"/>
      <dgm:spPr>
        <a:solidFill>
          <a:schemeClr val="lt1">
            <a:alpha val="90000"/>
            <a:hueOff val="0"/>
            <a:satOff val="0"/>
            <a:lumOff val="0"/>
            <a:alphaOff val="0"/>
          </a:schemeClr>
        </a:solidFill>
        <a:ln w="25400" cap="flat" cmpd="sng" algn="ctr">
          <a:noFill/>
          <a:prstDash val="solid"/>
        </a:ln>
        <a:effectLst/>
      </dgm:spPr>
    </dgm:pt>
    <dgm:pt modelId="{BD7CB3C5-DDD0-4169-8A7F-3DD926F2A96D}" type="pres">
      <dgm:prSet presAssocID="{E3EF7BDB-9A57-484F-AE8E-BFF00074B8D8}" presName="L2TextContainer" presStyleLbl="revTx" presStyleIdx="2" presStyleCnt="14">
        <dgm:presLayoutVars>
          <dgm:bulletEnabled val="1"/>
        </dgm:presLayoutVars>
      </dgm:prSet>
      <dgm:spPr/>
    </dgm:pt>
    <dgm:pt modelId="{7F708550-C37F-46EA-9DA9-F831D18A979B}" type="pres">
      <dgm:prSet presAssocID="{E3EF7BDB-9A57-484F-AE8E-BFF00074B8D8}" presName="L1TextContainer" presStyleLbl="revTx" presStyleIdx="3" presStyleCnt="14">
        <dgm:presLayoutVars>
          <dgm:chMax val="1"/>
          <dgm:chPref val="1"/>
          <dgm:bulletEnabled val="1"/>
        </dgm:presLayoutVars>
      </dgm:prSet>
      <dgm:spPr/>
    </dgm:pt>
    <dgm:pt modelId="{325F9DDF-2C87-4BA6-8EF2-97A51893E4B2}" type="pres">
      <dgm:prSet presAssocID="{E3EF7BDB-9A57-484F-AE8E-BFF00074B8D8}" presName="ConnectLine" presStyleLbl="sibTrans1D1" presStyleIdx="1" presStyleCnt="7"/>
      <dgm:spPr>
        <a:noFill/>
        <a:ln w="12700" cap="flat" cmpd="sng" algn="ctr">
          <a:solidFill>
            <a:schemeClr val="accent5">
              <a:hueOff val="-1655646"/>
              <a:satOff val="6635"/>
              <a:lumOff val="1438"/>
              <a:alphaOff val="0"/>
            </a:schemeClr>
          </a:solidFill>
          <a:prstDash val="dash"/>
        </a:ln>
        <a:effectLst/>
      </dgm:spPr>
    </dgm:pt>
    <dgm:pt modelId="{C3B01836-1A9C-4F5E-9B06-15FABF2D1D51}" type="pres">
      <dgm:prSet presAssocID="{E3EF7BDB-9A57-484F-AE8E-BFF00074B8D8}" presName="EmptyPlaceHolder" presStyleCnt="0"/>
      <dgm:spPr/>
    </dgm:pt>
    <dgm:pt modelId="{E7BCE01F-B429-4155-ADA7-A7D037DD6819}" type="pres">
      <dgm:prSet presAssocID="{B8312097-5503-4D76-BC3C-FF459399A177}" presName="spaceBetweenRectangles" presStyleCnt="0"/>
      <dgm:spPr/>
    </dgm:pt>
    <dgm:pt modelId="{BBB70FAE-444B-4C0E-A1AB-84DDE736C7B4}" type="pres">
      <dgm:prSet presAssocID="{2BC15C34-5D0C-4C14-8CB0-1E43A1F9A8EA}" presName="composite" presStyleCnt="0"/>
      <dgm:spPr/>
    </dgm:pt>
    <dgm:pt modelId="{0E6A4DB5-EFEB-4E0A-BA15-7356B4B16FF7}" type="pres">
      <dgm:prSet presAssocID="{2BC15C34-5D0C-4C14-8CB0-1E43A1F9A8EA}" presName="ConnectorPoint" presStyleLbl="lnNode1" presStyleIdx="2" presStyleCnt="7"/>
      <dgm:spPr>
        <a:solidFill>
          <a:schemeClr val="accent5">
            <a:hueOff val="-3311292"/>
            <a:satOff val="13270"/>
            <a:lumOff val="2876"/>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F7F2FD24-F9E2-4725-BE33-6E3A0834507E}" type="pres">
      <dgm:prSet presAssocID="{2BC15C34-5D0C-4C14-8CB0-1E43A1F9A8EA}" presName="DropPinPlaceHolder" presStyleCnt="0"/>
      <dgm:spPr/>
    </dgm:pt>
    <dgm:pt modelId="{CE280C14-75B5-4611-A46A-DDF41F9FDDCC}" type="pres">
      <dgm:prSet presAssocID="{2BC15C34-5D0C-4C14-8CB0-1E43A1F9A8EA}" presName="DropPin" presStyleLbl="alignNode1" presStyleIdx="2" presStyleCnt="7"/>
      <dgm:spPr/>
    </dgm:pt>
    <dgm:pt modelId="{C4BF8229-033B-4988-8D68-2D38AF9E73B0}" type="pres">
      <dgm:prSet presAssocID="{2BC15C34-5D0C-4C14-8CB0-1E43A1F9A8EA}" presName="Ellipse" presStyleLbl="fgAcc1" presStyleIdx="3" presStyleCnt="8"/>
      <dgm:spPr>
        <a:solidFill>
          <a:schemeClr val="lt1">
            <a:alpha val="90000"/>
            <a:hueOff val="0"/>
            <a:satOff val="0"/>
            <a:lumOff val="0"/>
            <a:alphaOff val="0"/>
          </a:schemeClr>
        </a:solidFill>
        <a:ln w="25400" cap="flat" cmpd="sng" algn="ctr">
          <a:noFill/>
          <a:prstDash val="solid"/>
        </a:ln>
        <a:effectLst/>
      </dgm:spPr>
    </dgm:pt>
    <dgm:pt modelId="{C9812501-C542-4D16-9C48-1CE2E309D18F}" type="pres">
      <dgm:prSet presAssocID="{2BC15C34-5D0C-4C14-8CB0-1E43A1F9A8EA}" presName="L2TextContainer" presStyleLbl="revTx" presStyleIdx="4" presStyleCnt="14">
        <dgm:presLayoutVars>
          <dgm:bulletEnabled val="1"/>
        </dgm:presLayoutVars>
      </dgm:prSet>
      <dgm:spPr/>
    </dgm:pt>
    <dgm:pt modelId="{BF002418-5ACD-475C-B4F4-248D091FF734}" type="pres">
      <dgm:prSet presAssocID="{2BC15C34-5D0C-4C14-8CB0-1E43A1F9A8EA}" presName="L1TextContainer" presStyleLbl="revTx" presStyleIdx="5" presStyleCnt="14">
        <dgm:presLayoutVars>
          <dgm:chMax val="1"/>
          <dgm:chPref val="1"/>
          <dgm:bulletEnabled val="1"/>
        </dgm:presLayoutVars>
      </dgm:prSet>
      <dgm:spPr/>
    </dgm:pt>
    <dgm:pt modelId="{E25B9F87-0045-4BE7-82BA-7854219381D4}" type="pres">
      <dgm:prSet presAssocID="{2BC15C34-5D0C-4C14-8CB0-1E43A1F9A8EA}" presName="ConnectLine" presStyleLbl="sibTrans1D1" presStyleIdx="2" presStyleCnt="7"/>
      <dgm:spPr>
        <a:noFill/>
        <a:ln w="12700" cap="flat" cmpd="sng" algn="ctr">
          <a:solidFill>
            <a:schemeClr val="accent5">
              <a:hueOff val="-3311292"/>
              <a:satOff val="13270"/>
              <a:lumOff val="2876"/>
              <a:alphaOff val="0"/>
            </a:schemeClr>
          </a:solidFill>
          <a:prstDash val="dash"/>
        </a:ln>
        <a:effectLst/>
      </dgm:spPr>
    </dgm:pt>
    <dgm:pt modelId="{49DD207A-71A0-4D23-8ED6-581FF8934BC1}" type="pres">
      <dgm:prSet presAssocID="{2BC15C34-5D0C-4C14-8CB0-1E43A1F9A8EA}" presName="EmptyPlaceHolder" presStyleCnt="0"/>
      <dgm:spPr/>
    </dgm:pt>
    <dgm:pt modelId="{1826458E-E762-4AA3-B57C-23922FFF14F9}" type="pres">
      <dgm:prSet presAssocID="{D336B5E7-5966-4AA4-9C8F-387B79A97F40}" presName="spaceBetweenRectangles" presStyleCnt="0"/>
      <dgm:spPr/>
    </dgm:pt>
    <dgm:pt modelId="{260C0259-BB5F-4895-B27A-81999FB43413}" type="pres">
      <dgm:prSet presAssocID="{6939D9C9-5BD1-4E33-8A05-621D66B97084}" presName="composite" presStyleCnt="0"/>
      <dgm:spPr/>
    </dgm:pt>
    <dgm:pt modelId="{8F225A6C-9148-4329-A2B2-10F3032170AD}" type="pres">
      <dgm:prSet presAssocID="{6939D9C9-5BD1-4E33-8A05-621D66B97084}" presName="ConnectorPoint" presStyleLbl="lnNode1" presStyleIdx="3" presStyleCnt="7"/>
      <dgm:spPr>
        <a:solidFill>
          <a:schemeClr val="accent5">
            <a:hueOff val="-4966938"/>
            <a:satOff val="19906"/>
            <a:lumOff val="4314"/>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E9FFB541-2645-49C7-9DA3-543BB9519247}" type="pres">
      <dgm:prSet presAssocID="{6939D9C9-5BD1-4E33-8A05-621D66B97084}" presName="DropPinPlaceHolder" presStyleCnt="0"/>
      <dgm:spPr/>
    </dgm:pt>
    <dgm:pt modelId="{6E21F150-B72E-4AF9-A89C-72218C9C2C9D}" type="pres">
      <dgm:prSet presAssocID="{6939D9C9-5BD1-4E33-8A05-621D66B97084}" presName="DropPin" presStyleLbl="alignNode1" presStyleIdx="3" presStyleCnt="7"/>
      <dgm:spPr/>
    </dgm:pt>
    <dgm:pt modelId="{13BE8F62-41FB-47C3-B0FB-55D5CEDC195C}" type="pres">
      <dgm:prSet presAssocID="{6939D9C9-5BD1-4E33-8A05-621D66B97084}" presName="Ellipse" presStyleLbl="fgAcc1" presStyleIdx="4" presStyleCnt="8"/>
      <dgm:spPr>
        <a:solidFill>
          <a:schemeClr val="lt1">
            <a:alpha val="90000"/>
            <a:hueOff val="0"/>
            <a:satOff val="0"/>
            <a:lumOff val="0"/>
            <a:alphaOff val="0"/>
          </a:schemeClr>
        </a:solidFill>
        <a:ln w="25400" cap="flat" cmpd="sng" algn="ctr">
          <a:noFill/>
          <a:prstDash val="solid"/>
        </a:ln>
        <a:effectLst/>
      </dgm:spPr>
    </dgm:pt>
    <dgm:pt modelId="{78504F47-17F4-4EB4-8B9D-6BCCAE7324D1}" type="pres">
      <dgm:prSet presAssocID="{6939D9C9-5BD1-4E33-8A05-621D66B97084}" presName="L2TextContainer" presStyleLbl="revTx" presStyleIdx="6" presStyleCnt="14">
        <dgm:presLayoutVars>
          <dgm:bulletEnabled val="1"/>
        </dgm:presLayoutVars>
      </dgm:prSet>
      <dgm:spPr/>
    </dgm:pt>
    <dgm:pt modelId="{AB2DC58D-B19C-4365-B7A8-4D2C12BFE58D}" type="pres">
      <dgm:prSet presAssocID="{6939D9C9-5BD1-4E33-8A05-621D66B97084}" presName="L1TextContainer" presStyleLbl="revTx" presStyleIdx="7" presStyleCnt="14">
        <dgm:presLayoutVars>
          <dgm:chMax val="1"/>
          <dgm:chPref val="1"/>
          <dgm:bulletEnabled val="1"/>
        </dgm:presLayoutVars>
      </dgm:prSet>
      <dgm:spPr/>
    </dgm:pt>
    <dgm:pt modelId="{9DDEA7DF-10C5-49D7-9EAF-A82CEFA96223}" type="pres">
      <dgm:prSet presAssocID="{6939D9C9-5BD1-4E33-8A05-621D66B97084}" presName="ConnectLine" presStyleLbl="sibTrans1D1" presStyleIdx="3" presStyleCnt="7"/>
      <dgm:spPr>
        <a:noFill/>
        <a:ln w="12700" cap="flat" cmpd="sng" algn="ctr">
          <a:solidFill>
            <a:schemeClr val="accent5">
              <a:hueOff val="-4966938"/>
              <a:satOff val="19906"/>
              <a:lumOff val="4314"/>
              <a:alphaOff val="0"/>
            </a:schemeClr>
          </a:solidFill>
          <a:prstDash val="dash"/>
        </a:ln>
        <a:effectLst/>
      </dgm:spPr>
    </dgm:pt>
    <dgm:pt modelId="{EEEF094C-4105-4395-9CC2-031E0D5889CC}" type="pres">
      <dgm:prSet presAssocID="{6939D9C9-5BD1-4E33-8A05-621D66B97084}" presName="EmptyPlaceHolder" presStyleCnt="0"/>
      <dgm:spPr/>
    </dgm:pt>
    <dgm:pt modelId="{588D6177-CBFC-4B3A-94D7-5E05FEB45DD7}" type="pres">
      <dgm:prSet presAssocID="{717B5E68-BAAE-4195-92AF-18CF16F3FFD0}" presName="spaceBetweenRectangles" presStyleCnt="0"/>
      <dgm:spPr/>
    </dgm:pt>
    <dgm:pt modelId="{E33DE361-8B82-4EF9-BB96-E32EA8EAC7BC}" type="pres">
      <dgm:prSet presAssocID="{05E99A99-5FD7-4CCA-A909-36955946291D}" presName="composite" presStyleCnt="0"/>
      <dgm:spPr/>
    </dgm:pt>
    <dgm:pt modelId="{9D5DEE76-66F5-478D-9603-7E208758F2C3}" type="pres">
      <dgm:prSet presAssocID="{05E99A99-5FD7-4CCA-A909-36955946291D}" presName="ConnectorPoint" presStyleLbl="lnNode1" presStyleIdx="4" presStyleCnt="7"/>
      <dgm:spPr>
        <a:solidFill>
          <a:schemeClr val="accent5">
            <a:hueOff val="-6622584"/>
            <a:satOff val="26541"/>
            <a:lumOff val="5752"/>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293E7EB0-08BA-4EAF-8AD7-98F387C1BECF}" type="pres">
      <dgm:prSet presAssocID="{05E99A99-5FD7-4CCA-A909-36955946291D}" presName="DropPinPlaceHolder" presStyleCnt="0"/>
      <dgm:spPr/>
    </dgm:pt>
    <dgm:pt modelId="{452A3036-7859-412F-8F94-EA01B51FDDFD}" type="pres">
      <dgm:prSet presAssocID="{05E99A99-5FD7-4CCA-A909-36955946291D}" presName="DropPin" presStyleLbl="alignNode1" presStyleIdx="4" presStyleCnt="7"/>
      <dgm:spPr/>
    </dgm:pt>
    <dgm:pt modelId="{1527E8CF-4EC3-4771-AC6C-9498804517A8}" type="pres">
      <dgm:prSet presAssocID="{05E99A99-5FD7-4CCA-A909-36955946291D}" presName="Ellipse" presStyleLbl="fgAcc1" presStyleIdx="5" presStyleCnt="8"/>
      <dgm:spPr>
        <a:solidFill>
          <a:schemeClr val="lt1">
            <a:alpha val="90000"/>
            <a:hueOff val="0"/>
            <a:satOff val="0"/>
            <a:lumOff val="0"/>
            <a:alphaOff val="0"/>
          </a:schemeClr>
        </a:solidFill>
        <a:ln w="25400" cap="flat" cmpd="sng" algn="ctr">
          <a:noFill/>
          <a:prstDash val="solid"/>
        </a:ln>
        <a:effectLst/>
      </dgm:spPr>
    </dgm:pt>
    <dgm:pt modelId="{C0AF144E-FF4D-4E1A-A34A-4B8966C3492A}" type="pres">
      <dgm:prSet presAssocID="{05E99A99-5FD7-4CCA-A909-36955946291D}" presName="L2TextContainer" presStyleLbl="revTx" presStyleIdx="8" presStyleCnt="14">
        <dgm:presLayoutVars>
          <dgm:bulletEnabled val="1"/>
        </dgm:presLayoutVars>
      </dgm:prSet>
      <dgm:spPr/>
    </dgm:pt>
    <dgm:pt modelId="{36876232-D019-4E0F-ACEC-AEE0BAF709D3}" type="pres">
      <dgm:prSet presAssocID="{05E99A99-5FD7-4CCA-A909-36955946291D}" presName="L1TextContainer" presStyleLbl="revTx" presStyleIdx="9" presStyleCnt="14">
        <dgm:presLayoutVars>
          <dgm:chMax val="1"/>
          <dgm:chPref val="1"/>
          <dgm:bulletEnabled val="1"/>
        </dgm:presLayoutVars>
      </dgm:prSet>
      <dgm:spPr/>
    </dgm:pt>
    <dgm:pt modelId="{FFF0BC53-52A6-434B-9564-6D7FFEE0CE63}" type="pres">
      <dgm:prSet presAssocID="{05E99A99-5FD7-4CCA-A909-36955946291D}" presName="ConnectLine" presStyleLbl="sibTrans1D1" presStyleIdx="4" presStyleCnt="7"/>
      <dgm:spPr>
        <a:noFill/>
        <a:ln w="12700" cap="flat" cmpd="sng" algn="ctr">
          <a:solidFill>
            <a:schemeClr val="accent5">
              <a:hueOff val="-6622584"/>
              <a:satOff val="26541"/>
              <a:lumOff val="5752"/>
              <a:alphaOff val="0"/>
            </a:schemeClr>
          </a:solidFill>
          <a:prstDash val="dash"/>
        </a:ln>
        <a:effectLst/>
      </dgm:spPr>
    </dgm:pt>
    <dgm:pt modelId="{11A1DE6B-1C3E-4B80-9DA9-95B779AAB4B7}" type="pres">
      <dgm:prSet presAssocID="{05E99A99-5FD7-4CCA-A909-36955946291D}" presName="EmptyPlaceHolder" presStyleCnt="0"/>
      <dgm:spPr/>
    </dgm:pt>
    <dgm:pt modelId="{385C7149-2D22-4256-B198-5FED4CC48E89}" type="pres">
      <dgm:prSet presAssocID="{0EB7496D-9D90-4F70-82C3-6CAA0B80ACF1}" presName="spaceBetweenRectangles" presStyleCnt="0"/>
      <dgm:spPr/>
    </dgm:pt>
    <dgm:pt modelId="{4F4EE67F-88C7-4EE9-B2BC-9B3CF2F10DD6}" type="pres">
      <dgm:prSet presAssocID="{147A1A54-A74F-4625-8EAB-517788B5ADAA}" presName="composite" presStyleCnt="0"/>
      <dgm:spPr/>
    </dgm:pt>
    <dgm:pt modelId="{B7A77DE1-652E-49A9-8BB5-D61DC1E474F4}" type="pres">
      <dgm:prSet presAssocID="{147A1A54-A74F-4625-8EAB-517788B5ADAA}" presName="ConnectorPoint" presStyleLbl="lnNode1" presStyleIdx="5" presStyleCnt="7"/>
      <dgm:spPr>
        <a:solidFill>
          <a:schemeClr val="accent5">
            <a:hueOff val="-8278230"/>
            <a:satOff val="33176"/>
            <a:lumOff val="719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D67BA30C-B1A5-4885-9628-F29182DA3179}" type="pres">
      <dgm:prSet presAssocID="{147A1A54-A74F-4625-8EAB-517788B5ADAA}" presName="DropPinPlaceHolder" presStyleCnt="0"/>
      <dgm:spPr/>
    </dgm:pt>
    <dgm:pt modelId="{0C786519-52B4-45CD-8DA5-3764CC310B01}" type="pres">
      <dgm:prSet presAssocID="{147A1A54-A74F-4625-8EAB-517788B5ADAA}" presName="DropPin" presStyleLbl="alignNode1" presStyleIdx="5" presStyleCnt="7"/>
      <dgm:spPr/>
    </dgm:pt>
    <dgm:pt modelId="{A219C821-4084-4879-9E8D-39CDECFC06B9}" type="pres">
      <dgm:prSet presAssocID="{147A1A54-A74F-4625-8EAB-517788B5ADAA}" presName="Ellipse" presStyleLbl="fgAcc1" presStyleIdx="6" presStyleCnt="8"/>
      <dgm:spPr>
        <a:solidFill>
          <a:schemeClr val="lt1">
            <a:alpha val="90000"/>
            <a:hueOff val="0"/>
            <a:satOff val="0"/>
            <a:lumOff val="0"/>
            <a:alphaOff val="0"/>
          </a:schemeClr>
        </a:solidFill>
        <a:ln w="25400" cap="flat" cmpd="sng" algn="ctr">
          <a:noFill/>
          <a:prstDash val="solid"/>
        </a:ln>
        <a:effectLst/>
      </dgm:spPr>
    </dgm:pt>
    <dgm:pt modelId="{E9CCFD06-9327-4632-AA3B-DEAC6CD3CF90}" type="pres">
      <dgm:prSet presAssocID="{147A1A54-A74F-4625-8EAB-517788B5ADAA}" presName="L2TextContainer" presStyleLbl="revTx" presStyleIdx="10" presStyleCnt="14">
        <dgm:presLayoutVars>
          <dgm:bulletEnabled val="1"/>
        </dgm:presLayoutVars>
      </dgm:prSet>
      <dgm:spPr/>
    </dgm:pt>
    <dgm:pt modelId="{5F0E2278-FB32-4927-B1B6-9CB517004A94}" type="pres">
      <dgm:prSet presAssocID="{147A1A54-A74F-4625-8EAB-517788B5ADAA}" presName="L1TextContainer" presStyleLbl="revTx" presStyleIdx="11" presStyleCnt="14">
        <dgm:presLayoutVars>
          <dgm:chMax val="1"/>
          <dgm:chPref val="1"/>
          <dgm:bulletEnabled val="1"/>
        </dgm:presLayoutVars>
      </dgm:prSet>
      <dgm:spPr/>
    </dgm:pt>
    <dgm:pt modelId="{4C8A347E-CD12-4BE9-A983-A0418FF3564B}" type="pres">
      <dgm:prSet presAssocID="{147A1A54-A74F-4625-8EAB-517788B5ADAA}" presName="ConnectLine" presStyleLbl="sibTrans1D1" presStyleIdx="5" presStyleCnt="7"/>
      <dgm:spPr>
        <a:noFill/>
        <a:ln w="12700" cap="flat" cmpd="sng" algn="ctr">
          <a:solidFill>
            <a:schemeClr val="accent5">
              <a:hueOff val="-8278230"/>
              <a:satOff val="33176"/>
              <a:lumOff val="7190"/>
              <a:alphaOff val="0"/>
            </a:schemeClr>
          </a:solidFill>
          <a:prstDash val="dash"/>
        </a:ln>
        <a:effectLst/>
      </dgm:spPr>
    </dgm:pt>
    <dgm:pt modelId="{DDCE20A3-FB57-47EA-B964-1E8555740817}" type="pres">
      <dgm:prSet presAssocID="{147A1A54-A74F-4625-8EAB-517788B5ADAA}" presName="EmptyPlaceHolder" presStyleCnt="0"/>
      <dgm:spPr/>
    </dgm:pt>
    <dgm:pt modelId="{1CA198A7-4D45-4148-B336-A2253480E131}" type="pres">
      <dgm:prSet presAssocID="{4F57EB9E-CAF6-4B5A-8166-94542E3ACF41}" presName="spaceBetweenRectangles" presStyleCnt="0"/>
      <dgm:spPr/>
    </dgm:pt>
    <dgm:pt modelId="{2A369F29-7A68-41ED-8149-DE333E9EE3E0}" type="pres">
      <dgm:prSet presAssocID="{D5C7F05B-95AC-4797-8F62-C9CD8093CA92}" presName="composite" presStyleCnt="0"/>
      <dgm:spPr/>
    </dgm:pt>
    <dgm:pt modelId="{BC857631-1B83-47D0-9CD1-FF582396A903}" type="pres">
      <dgm:prSet presAssocID="{D5C7F05B-95AC-4797-8F62-C9CD8093CA92}" presName="ConnectorPoint" presStyleLbl="lnNode1" presStyleIdx="6" presStyleCnt="7"/>
      <dgm:spPr>
        <a:solidFill>
          <a:schemeClr val="accent5">
            <a:hueOff val="-9933876"/>
            <a:satOff val="39811"/>
            <a:lumOff val="8628"/>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A27DBAA6-15E8-45D8-A12E-A4127D165D76}" type="pres">
      <dgm:prSet presAssocID="{D5C7F05B-95AC-4797-8F62-C9CD8093CA92}" presName="DropPinPlaceHolder" presStyleCnt="0"/>
      <dgm:spPr/>
    </dgm:pt>
    <dgm:pt modelId="{97BD44AE-7EC7-4C30-9065-5DE5EFECB3B9}" type="pres">
      <dgm:prSet presAssocID="{D5C7F05B-95AC-4797-8F62-C9CD8093CA92}" presName="DropPin" presStyleLbl="alignNode1" presStyleIdx="6" presStyleCnt="7"/>
      <dgm:spPr/>
    </dgm:pt>
    <dgm:pt modelId="{C6AF06BA-DD06-4A0C-AD84-AD1CEA1B809E}" type="pres">
      <dgm:prSet presAssocID="{D5C7F05B-95AC-4797-8F62-C9CD8093CA92}" presName="Ellipse" presStyleLbl="fgAcc1" presStyleIdx="7" presStyleCnt="8"/>
      <dgm:spPr>
        <a:solidFill>
          <a:schemeClr val="lt1">
            <a:alpha val="90000"/>
            <a:hueOff val="0"/>
            <a:satOff val="0"/>
            <a:lumOff val="0"/>
            <a:alphaOff val="0"/>
          </a:schemeClr>
        </a:solidFill>
        <a:ln w="25400" cap="flat" cmpd="sng" algn="ctr">
          <a:noFill/>
          <a:prstDash val="solid"/>
        </a:ln>
        <a:effectLst/>
      </dgm:spPr>
    </dgm:pt>
    <dgm:pt modelId="{553DCEB7-8235-4B4B-BB00-D8A22F65467A}" type="pres">
      <dgm:prSet presAssocID="{D5C7F05B-95AC-4797-8F62-C9CD8093CA92}" presName="L2TextContainer" presStyleLbl="revTx" presStyleIdx="12" presStyleCnt="14">
        <dgm:presLayoutVars>
          <dgm:bulletEnabled val="1"/>
        </dgm:presLayoutVars>
      </dgm:prSet>
      <dgm:spPr/>
    </dgm:pt>
    <dgm:pt modelId="{A62B5002-2C71-4C88-8B95-5C1BAED58AF8}" type="pres">
      <dgm:prSet presAssocID="{D5C7F05B-95AC-4797-8F62-C9CD8093CA92}" presName="L1TextContainer" presStyleLbl="revTx" presStyleIdx="13" presStyleCnt="14">
        <dgm:presLayoutVars>
          <dgm:chMax val="1"/>
          <dgm:chPref val="1"/>
          <dgm:bulletEnabled val="1"/>
        </dgm:presLayoutVars>
      </dgm:prSet>
      <dgm:spPr/>
    </dgm:pt>
    <dgm:pt modelId="{2E597650-AAE5-439F-84FA-C4B40A352F71}" type="pres">
      <dgm:prSet presAssocID="{D5C7F05B-95AC-4797-8F62-C9CD8093CA92}" presName="ConnectLine" presStyleLbl="sibTrans1D1" presStyleIdx="6" presStyleCnt="7"/>
      <dgm:spPr>
        <a:noFill/>
        <a:ln w="12700" cap="flat" cmpd="sng" algn="ctr">
          <a:solidFill>
            <a:schemeClr val="accent5">
              <a:hueOff val="-9933876"/>
              <a:satOff val="39811"/>
              <a:lumOff val="8628"/>
              <a:alphaOff val="0"/>
            </a:schemeClr>
          </a:solidFill>
          <a:prstDash val="dash"/>
        </a:ln>
        <a:effectLst/>
      </dgm:spPr>
    </dgm:pt>
    <dgm:pt modelId="{5BD4F61B-9051-4D85-9015-F452B0291C04}" type="pres">
      <dgm:prSet presAssocID="{D5C7F05B-95AC-4797-8F62-C9CD8093CA92}" presName="EmptyPlaceHolder" presStyleCnt="0"/>
      <dgm:spPr/>
    </dgm:pt>
  </dgm:ptLst>
  <dgm:cxnLst>
    <dgm:cxn modelId="{CB02F803-0E8C-4882-9722-F1B2180A0F01}" type="presOf" srcId="{F0FB34A3-4A62-4950-AB5E-7F0D3D4EA906}" destId="{A02D84DD-15FB-4A2C-9CA3-5FF093122DD3}" srcOrd="0" destOrd="0" presId="urn:microsoft.com/office/officeart/2017/3/layout/DropPinTimeline"/>
    <dgm:cxn modelId="{A92CA406-A586-4237-BF31-87C5A8176800}" type="presOf" srcId="{2B766E81-72CE-4CC9-AB5B-8743B160688B}" destId="{C9812501-C542-4D16-9C48-1CE2E309D18F}" srcOrd="0" destOrd="0" presId="urn:microsoft.com/office/officeart/2017/3/layout/DropPinTimeline"/>
    <dgm:cxn modelId="{8635530E-0CAE-4EC7-88B5-9881BA2D3C0B}" srcId="{F0FB34A3-4A62-4950-AB5E-7F0D3D4EA906}" destId="{42EB0626-F8EB-40A6-A2E8-59A6C9DFA86E}" srcOrd="0" destOrd="0" parTransId="{B777744D-024C-46AC-94DB-4EBD300D44F4}" sibTransId="{71F2123D-210C-443E-BA1E-A336022572D2}"/>
    <dgm:cxn modelId="{3A905C26-0DDE-4CE1-9240-FF7BEB16B5AB}" type="presOf" srcId="{05E99A99-5FD7-4CCA-A909-36955946291D}" destId="{36876232-D019-4E0F-ACEC-AEE0BAF709D3}" srcOrd="0" destOrd="0" presId="urn:microsoft.com/office/officeart/2017/3/layout/DropPinTimeline"/>
    <dgm:cxn modelId="{138D6C42-21D7-46AF-BCAE-C43B7DD921F8}" srcId="{D5C7F05B-95AC-4797-8F62-C9CD8093CA92}" destId="{A71C2755-28C9-436F-8993-821B3C61496C}" srcOrd="0" destOrd="0" parTransId="{D5011BEE-AC99-4272-B550-88013AAD10A8}" sibTransId="{7FCD3A84-4E28-457E-90D3-CCC257B8519D}"/>
    <dgm:cxn modelId="{54BF2B43-F48B-42A0-8055-60E7A92FBEBE}" type="presOf" srcId="{E3EF7BDB-9A57-484F-AE8E-BFF00074B8D8}" destId="{7F708550-C37F-46EA-9DA9-F831D18A979B}" srcOrd="0" destOrd="0" presId="urn:microsoft.com/office/officeart/2017/3/layout/DropPinTimeline"/>
    <dgm:cxn modelId="{97B95043-7267-4606-9791-A6B511F4131E}" srcId="{F77374DB-D10E-48E2-84CC-9BCF774A9335}" destId="{6939D9C9-5BD1-4E33-8A05-621D66B97084}" srcOrd="3" destOrd="0" parTransId="{F6DE2478-EC4A-4588-85C6-946AD3EFE869}" sibTransId="{717B5E68-BAAE-4195-92AF-18CF16F3FFD0}"/>
    <dgm:cxn modelId="{43FFA268-E6A0-4BE5-85C7-3423BBA01686}" srcId="{F77374DB-D10E-48E2-84CC-9BCF774A9335}" destId="{05E99A99-5FD7-4CCA-A909-36955946291D}" srcOrd="4" destOrd="0" parTransId="{1A029A27-C70B-4323-932D-58B2D66461F1}" sibTransId="{0EB7496D-9D90-4F70-82C3-6CAA0B80ACF1}"/>
    <dgm:cxn modelId="{B327036F-9681-413A-928D-8F3FA0411DAE}" type="presOf" srcId="{6939D9C9-5BD1-4E33-8A05-621D66B97084}" destId="{AB2DC58D-B19C-4365-B7A8-4D2C12BFE58D}" srcOrd="0" destOrd="0" presId="urn:microsoft.com/office/officeart/2017/3/layout/DropPinTimeline"/>
    <dgm:cxn modelId="{7B75816F-FAFF-4932-A719-3BA870F99757}" srcId="{05E99A99-5FD7-4CCA-A909-36955946291D}" destId="{212B908D-255A-42DE-8C68-240494AC666E}" srcOrd="0" destOrd="0" parTransId="{0275F93E-A90A-4D63-8D07-D3594F6092ED}" sibTransId="{5CE68219-DBEA-44B0-89CD-512D6DD31D9A}"/>
    <dgm:cxn modelId="{F9EBFF72-8905-4EC3-A9CE-9BC7FF975945}" type="presOf" srcId="{399B8866-B819-4022-8E79-AA9359556852}" destId="{E9CCFD06-9327-4632-AA3B-DEAC6CD3CF90}" srcOrd="0" destOrd="0" presId="urn:microsoft.com/office/officeart/2017/3/layout/DropPinTimeline"/>
    <dgm:cxn modelId="{0543DB86-D4EA-4220-92F0-A8D7BCDE42D1}" srcId="{F77374DB-D10E-48E2-84CC-9BCF774A9335}" destId="{F0FB34A3-4A62-4950-AB5E-7F0D3D4EA906}" srcOrd="0" destOrd="0" parTransId="{8D139E81-235D-4D81-ABBC-FF65C565FF09}" sibTransId="{5BBA8C54-4E0B-425F-B27B-31EDE7FD6CDC}"/>
    <dgm:cxn modelId="{3910668A-3914-4956-A98F-7C9CD6C924DD}" type="presOf" srcId="{147A1A54-A74F-4625-8EAB-517788B5ADAA}" destId="{5F0E2278-FB32-4927-B1B6-9CB517004A94}" srcOrd="0" destOrd="0" presId="urn:microsoft.com/office/officeart/2017/3/layout/DropPinTimeline"/>
    <dgm:cxn modelId="{3B2C1A92-BEC7-484D-A01A-48C88CB0BCB8}" srcId="{147A1A54-A74F-4625-8EAB-517788B5ADAA}" destId="{399B8866-B819-4022-8E79-AA9359556852}" srcOrd="0" destOrd="0" parTransId="{F7961211-3D30-46AF-9F21-C835DC42E175}" sibTransId="{DD516165-C340-477D-B5FB-303F7E0978CC}"/>
    <dgm:cxn modelId="{54C1D995-C043-4D08-823E-09AD8C9FBA75}" srcId="{E3EF7BDB-9A57-484F-AE8E-BFF00074B8D8}" destId="{7D93B728-A96B-45DA-B258-D7EA552B9862}" srcOrd="0" destOrd="0" parTransId="{A9EE5CB2-FE66-4B92-963F-0A35DAEDC202}" sibTransId="{64A1F72C-D6B5-4BAB-B002-007F9F3278EA}"/>
    <dgm:cxn modelId="{26E88397-AAA9-4FF2-8953-058FD157EDF9}" type="presOf" srcId="{7D93B728-A96B-45DA-B258-D7EA552B9862}" destId="{BD7CB3C5-DDD0-4169-8A7F-3DD926F2A96D}" srcOrd="0" destOrd="0" presId="urn:microsoft.com/office/officeart/2017/3/layout/DropPinTimeline"/>
    <dgm:cxn modelId="{1E9788A2-C6B1-461A-A4F8-115C21089D24}" srcId="{F77374DB-D10E-48E2-84CC-9BCF774A9335}" destId="{D5C7F05B-95AC-4797-8F62-C9CD8093CA92}" srcOrd="6" destOrd="0" parTransId="{E0228F36-9607-4D7E-A8E8-13FA57B1A6AE}" sibTransId="{5FFF618F-59D2-48CD-B6C1-F8B57B6875C9}"/>
    <dgm:cxn modelId="{5C6BC7AC-5AAE-4CED-A14A-F38F41693075}" type="presOf" srcId="{D5C7F05B-95AC-4797-8F62-C9CD8093CA92}" destId="{A62B5002-2C71-4C88-8B95-5C1BAED58AF8}" srcOrd="0" destOrd="0" presId="urn:microsoft.com/office/officeart/2017/3/layout/DropPinTimeline"/>
    <dgm:cxn modelId="{BA1B98BB-0B05-4E24-B047-E38031D55086}" srcId="{2BC15C34-5D0C-4C14-8CB0-1E43A1F9A8EA}" destId="{2B766E81-72CE-4CC9-AB5B-8743B160688B}" srcOrd="0" destOrd="0" parTransId="{8D6AED51-74C5-40AF-AC51-34EF5C42782C}" sibTransId="{82420E58-7249-4E75-BA01-E0BEB0AFF548}"/>
    <dgm:cxn modelId="{6D41F3BC-2DCC-43F6-879E-88F6F584F244}" srcId="{6939D9C9-5BD1-4E33-8A05-621D66B97084}" destId="{FE27DCF1-3634-4F73-9A54-B7F44417BD61}" srcOrd="0" destOrd="0" parTransId="{AA8C7E16-6196-4142-A155-7DF915ED1BA2}" sibTransId="{A4413556-D0EC-44F9-A20B-BA8B9EE4A8F4}"/>
    <dgm:cxn modelId="{CF9F71BE-A693-4488-803A-774F97800517}" type="presOf" srcId="{A71C2755-28C9-436F-8993-821B3C61496C}" destId="{553DCEB7-8235-4B4B-BB00-D8A22F65467A}" srcOrd="0" destOrd="0" presId="urn:microsoft.com/office/officeart/2017/3/layout/DropPinTimeline"/>
    <dgm:cxn modelId="{0789DBC3-EDFC-4266-9452-D951EB3A3B64}" srcId="{F77374DB-D10E-48E2-84CC-9BCF774A9335}" destId="{E3EF7BDB-9A57-484F-AE8E-BFF00074B8D8}" srcOrd="1" destOrd="0" parTransId="{C24B5427-B7C2-43B8-A1C6-4EB59EA0AE39}" sibTransId="{B8312097-5503-4D76-BC3C-FF459399A177}"/>
    <dgm:cxn modelId="{F23273C5-37C9-4624-A25B-3AFF22352A63}" type="presOf" srcId="{F77374DB-D10E-48E2-84CC-9BCF774A9335}" destId="{F7DE1AAA-E6A5-4D23-A8C2-CE884FDF4ADD}" srcOrd="0" destOrd="0" presId="urn:microsoft.com/office/officeart/2017/3/layout/DropPinTimeline"/>
    <dgm:cxn modelId="{8BE047C8-8530-4AC1-874E-921EF6170137}" type="presOf" srcId="{FE27DCF1-3634-4F73-9A54-B7F44417BD61}" destId="{78504F47-17F4-4EB4-8B9D-6BCCAE7324D1}" srcOrd="0" destOrd="0" presId="urn:microsoft.com/office/officeart/2017/3/layout/DropPinTimeline"/>
    <dgm:cxn modelId="{C733FCCC-0C53-471F-876F-2B192D28D63B}" srcId="{F77374DB-D10E-48E2-84CC-9BCF774A9335}" destId="{2BC15C34-5D0C-4C14-8CB0-1E43A1F9A8EA}" srcOrd="2" destOrd="0" parTransId="{72D0FCE9-8AF8-4321-BF45-6C8F6FC0315B}" sibTransId="{D336B5E7-5966-4AA4-9C8F-387B79A97F40}"/>
    <dgm:cxn modelId="{6F239DCD-4659-48CF-BCCA-2983A83AFFD0}" type="presOf" srcId="{212B908D-255A-42DE-8C68-240494AC666E}" destId="{C0AF144E-FF4D-4E1A-A34A-4B8966C3492A}" srcOrd="0" destOrd="0" presId="urn:microsoft.com/office/officeart/2017/3/layout/DropPinTimeline"/>
    <dgm:cxn modelId="{71ADBCCE-EEC9-4BFF-B84A-27768A3A62C0}" type="presOf" srcId="{42EB0626-F8EB-40A6-A2E8-59A6C9DFA86E}" destId="{A6227629-ACAC-4590-9271-23250DB9A2A4}" srcOrd="0" destOrd="0" presId="urn:microsoft.com/office/officeart/2017/3/layout/DropPinTimeline"/>
    <dgm:cxn modelId="{460986D0-92BD-44D3-8E66-50FCA3865A66}" type="presOf" srcId="{2BC15C34-5D0C-4C14-8CB0-1E43A1F9A8EA}" destId="{BF002418-5ACD-475C-B4F4-248D091FF734}" srcOrd="0" destOrd="0" presId="urn:microsoft.com/office/officeart/2017/3/layout/DropPinTimeline"/>
    <dgm:cxn modelId="{886496E9-0060-4ECF-9FAE-3F7229C78C11}" srcId="{F77374DB-D10E-48E2-84CC-9BCF774A9335}" destId="{147A1A54-A74F-4625-8EAB-517788B5ADAA}" srcOrd="5" destOrd="0" parTransId="{14188969-AC1B-4463-9E5C-A559E91B906A}" sibTransId="{4F57EB9E-CAF6-4B5A-8166-94542E3ACF41}"/>
    <dgm:cxn modelId="{D800DE38-29C3-46EF-A1A3-07772D3CE11B}" type="presParOf" srcId="{F7DE1AAA-E6A5-4D23-A8C2-CE884FDF4ADD}" destId="{1621D407-526C-4790-8CD6-319837F6D75B}" srcOrd="0" destOrd="0" presId="urn:microsoft.com/office/officeart/2017/3/layout/DropPinTimeline"/>
    <dgm:cxn modelId="{22440BD2-58BA-4596-8342-6511235BE27B}" type="presParOf" srcId="{F7DE1AAA-E6A5-4D23-A8C2-CE884FDF4ADD}" destId="{5AC2425B-F621-41E1-BAC0-3281C82C5D1F}" srcOrd="1" destOrd="0" presId="urn:microsoft.com/office/officeart/2017/3/layout/DropPinTimeline"/>
    <dgm:cxn modelId="{6FDBB2B4-D614-4535-BDCB-B7721DE574F4}" type="presParOf" srcId="{5AC2425B-F621-41E1-BAC0-3281C82C5D1F}" destId="{34B786D8-3235-4A2A-92F0-A73EADF0FDF8}" srcOrd="0" destOrd="0" presId="urn:microsoft.com/office/officeart/2017/3/layout/DropPinTimeline"/>
    <dgm:cxn modelId="{C2340DB6-223D-4648-ACDD-B9DF2EA7C7D0}" type="presParOf" srcId="{34B786D8-3235-4A2A-92F0-A73EADF0FDF8}" destId="{716FE5F8-00AF-49E0-BEE1-1D35CE4099EB}" srcOrd="0" destOrd="0" presId="urn:microsoft.com/office/officeart/2017/3/layout/DropPinTimeline"/>
    <dgm:cxn modelId="{7400A43A-D544-47A6-9D7A-1A373571B249}" type="presParOf" srcId="{34B786D8-3235-4A2A-92F0-A73EADF0FDF8}" destId="{6F21F64D-C64B-4FFF-9C1A-0C04CEF059FB}" srcOrd="1" destOrd="0" presId="urn:microsoft.com/office/officeart/2017/3/layout/DropPinTimeline"/>
    <dgm:cxn modelId="{4F03DBE8-9CA0-41DF-A741-709F4E10202A}" type="presParOf" srcId="{6F21F64D-C64B-4FFF-9C1A-0C04CEF059FB}" destId="{BC80123D-32A5-41FD-9F48-B03B44DAAB4D}" srcOrd="0" destOrd="0" presId="urn:microsoft.com/office/officeart/2017/3/layout/DropPinTimeline"/>
    <dgm:cxn modelId="{4D0776F7-4F7D-4BCC-9D80-B879E9DBED6D}" type="presParOf" srcId="{6F21F64D-C64B-4FFF-9C1A-0C04CEF059FB}" destId="{6C12AC98-7F27-494F-91F7-2BC60D5D7476}" srcOrd="1" destOrd="0" presId="urn:microsoft.com/office/officeart/2017/3/layout/DropPinTimeline"/>
    <dgm:cxn modelId="{F26440EF-F7AB-4CEB-9C31-9E2B0FF0A32B}" type="presParOf" srcId="{34B786D8-3235-4A2A-92F0-A73EADF0FDF8}" destId="{A6227629-ACAC-4590-9271-23250DB9A2A4}" srcOrd="2" destOrd="0" presId="urn:microsoft.com/office/officeart/2017/3/layout/DropPinTimeline"/>
    <dgm:cxn modelId="{5CDA4398-EA2E-4686-9044-C45018E7AD78}" type="presParOf" srcId="{34B786D8-3235-4A2A-92F0-A73EADF0FDF8}" destId="{A02D84DD-15FB-4A2C-9CA3-5FF093122DD3}" srcOrd="3" destOrd="0" presId="urn:microsoft.com/office/officeart/2017/3/layout/DropPinTimeline"/>
    <dgm:cxn modelId="{D8FCDD0A-98AF-4B35-A5ED-80BECC8E7813}" type="presParOf" srcId="{34B786D8-3235-4A2A-92F0-A73EADF0FDF8}" destId="{4342FB66-1E85-4DF5-AB22-F73A7F0A7E26}" srcOrd="4" destOrd="0" presId="urn:microsoft.com/office/officeart/2017/3/layout/DropPinTimeline"/>
    <dgm:cxn modelId="{84745532-3C87-4475-93F1-548EE17FF919}" type="presParOf" srcId="{34B786D8-3235-4A2A-92F0-A73EADF0FDF8}" destId="{92E500B8-E374-4EAB-A856-A30309BC1B8F}" srcOrd="5" destOrd="0" presId="urn:microsoft.com/office/officeart/2017/3/layout/DropPinTimeline"/>
    <dgm:cxn modelId="{245A3956-CBF1-4531-AD2D-5643D6EFA46F}" type="presParOf" srcId="{5AC2425B-F621-41E1-BAC0-3281C82C5D1F}" destId="{E881DEE5-E7C7-492D-B81E-B84EAAB0A4EF}" srcOrd="1" destOrd="0" presId="urn:microsoft.com/office/officeart/2017/3/layout/DropPinTimeline"/>
    <dgm:cxn modelId="{FAA5FE49-0A26-4F29-94A2-71DEAF4E524B}" type="presParOf" srcId="{5AC2425B-F621-41E1-BAC0-3281C82C5D1F}" destId="{FBFE0803-0541-4F70-93A4-716399304E14}" srcOrd="2" destOrd="0" presId="urn:microsoft.com/office/officeart/2017/3/layout/DropPinTimeline"/>
    <dgm:cxn modelId="{B5E0066B-3D15-4292-93D8-BA855DE1FE5C}" type="presParOf" srcId="{FBFE0803-0541-4F70-93A4-716399304E14}" destId="{BBB09824-B088-448E-823D-EAF94550A00A}" srcOrd="0" destOrd="0" presId="urn:microsoft.com/office/officeart/2017/3/layout/DropPinTimeline"/>
    <dgm:cxn modelId="{F9F5F868-43EA-4906-95C6-BF02683A9D50}" type="presParOf" srcId="{FBFE0803-0541-4F70-93A4-716399304E14}" destId="{D031A7B8-43C2-40C5-8D28-4427E8B2C8BD}" srcOrd="1" destOrd="0" presId="urn:microsoft.com/office/officeart/2017/3/layout/DropPinTimeline"/>
    <dgm:cxn modelId="{05CFE1FE-C149-448A-A74A-CBD88F3E614F}" type="presParOf" srcId="{D031A7B8-43C2-40C5-8D28-4427E8B2C8BD}" destId="{81D7AACB-715E-4F2C-81FD-EA432CAA4C17}" srcOrd="0" destOrd="0" presId="urn:microsoft.com/office/officeart/2017/3/layout/DropPinTimeline"/>
    <dgm:cxn modelId="{F2F0E81D-D4A8-4047-A3C7-567B4632157D}" type="presParOf" srcId="{D031A7B8-43C2-40C5-8D28-4427E8B2C8BD}" destId="{DE412ADF-E5F9-415E-BE7D-4BF069DEDB92}" srcOrd="1" destOrd="0" presId="urn:microsoft.com/office/officeart/2017/3/layout/DropPinTimeline"/>
    <dgm:cxn modelId="{4B2E55B8-F638-46F9-9A64-3ADC0FF61B10}" type="presParOf" srcId="{FBFE0803-0541-4F70-93A4-716399304E14}" destId="{BD7CB3C5-DDD0-4169-8A7F-3DD926F2A96D}" srcOrd="2" destOrd="0" presId="urn:microsoft.com/office/officeart/2017/3/layout/DropPinTimeline"/>
    <dgm:cxn modelId="{E26CA05C-2A3E-4102-B0E7-592F2D1326F0}" type="presParOf" srcId="{FBFE0803-0541-4F70-93A4-716399304E14}" destId="{7F708550-C37F-46EA-9DA9-F831D18A979B}" srcOrd="3" destOrd="0" presId="urn:microsoft.com/office/officeart/2017/3/layout/DropPinTimeline"/>
    <dgm:cxn modelId="{5DC8236A-26D6-4423-8680-C5F7E16063F4}" type="presParOf" srcId="{FBFE0803-0541-4F70-93A4-716399304E14}" destId="{325F9DDF-2C87-4BA6-8EF2-97A51893E4B2}" srcOrd="4" destOrd="0" presId="urn:microsoft.com/office/officeart/2017/3/layout/DropPinTimeline"/>
    <dgm:cxn modelId="{E9355702-5CC8-4FAD-8F2A-6C5EC8C6006B}" type="presParOf" srcId="{FBFE0803-0541-4F70-93A4-716399304E14}" destId="{C3B01836-1A9C-4F5E-9B06-15FABF2D1D51}" srcOrd="5" destOrd="0" presId="urn:microsoft.com/office/officeart/2017/3/layout/DropPinTimeline"/>
    <dgm:cxn modelId="{0480107C-88DE-464E-A714-DCD27A5FB2CD}" type="presParOf" srcId="{5AC2425B-F621-41E1-BAC0-3281C82C5D1F}" destId="{E7BCE01F-B429-4155-ADA7-A7D037DD6819}" srcOrd="3" destOrd="0" presId="urn:microsoft.com/office/officeart/2017/3/layout/DropPinTimeline"/>
    <dgm:cxn modelId="{D5984C1C-2433-4163-930B-4E12A84458B7}" type="presParOf" srcId="{5AC2425B-F621-41E1-BAC0-3281C82C5D1F}" destId="{BBB70FAE-444B-4C0E-A1AB-84DDE736C7B4}" srcOrd="4" destOrd="0" presId="urn:microsoft.com/office/officeart/2017/3/layout/DropPinTimeline"/>
    <dgm:cxn modelId="{66782A46-C0ED-44A8-8B73-4815856E0A19}" type="presParOf" srcId="{BBB70FAE-444B-4C0E-A1AB-84DDE736C7B4}" destId="{0E6A4DB5-EFEB-4E0A-BA15-7356B4B16FF7}" srcOrd="0" destOrd="0" presId="urn:microsoft.com/office/officeart/2017/3/layout/DropPinTimeline"/>
    <dgm:cxn modelId="{470DC4A9-00AF-44A2-B861-19EDF34E122A}" type="presParOf" srcId="{BBB70FAE-444B-4C0E-A1AB-84DDE736C7B4}" destId="{F7F2FD24-F9E2-4725-BE33-6E3A0834507E}" srcOrd="1" destOrd="0" presId="urn:microsoft.com/office/officeart/2017/3/layout/DropPinTimeline"/>
    <dgm:cxn modelId="{6DAD8D35-A36D-4CB5-9E4E-E122154277DB}" type="presParOf" srcId="{F7F2FD24-F9E2-4725-BE33-6E3A0834507E}" destId="{CE280C14-75B5-4611-A46A-DDF41F9FDDCC}" srcOrd="0" destOrd="0" presId="urn:microsoft.com/office/officeart/2017/3/layout/DropPinTimeline"/>
    <dgm:cxn modelId="{B1E6E7D8-39FB-4A15-84B9-181E992FA905}" type="presParOf" srcId="{F7F2FD24-F9E2-4725-BE33-6E3A0834507E}" destId="{C4BF8229-033B-4988-8D68-2D38AF9E73B0}" srcOrd="1" destOrd="0" presId="urn:microsoft.com/office/officeart/2017/3/layout/DropPinTimeline"/>
    <dgm:cxn modelId="{E753708B-A29F-4637-ABAA-E18E60CE0468}" type="presParOf" srcId="{BBB70FAE-444B-4C0E-A1AB-84DDE736C7B4}" destId="{C9812501-C542-4D16-9C48-1CE2E309D18F}" srcOrd="2" destOrd="0" presId="urn:microsoft.com/office/officeart/2017/3/layout/DropPinTimeline"/>
    <dgm:cxn modelId="{C36B7451-C97D-4F21-9312-0B677BD43ECB}" type="presParOf" srcId="{BBB70FAE-444B-4C0E-A1AB-84DDE736C7B4}" destId="{BF002418-5ACD-475C-B4F4-248D091FF734}" srcOrd="3" destOrd="0" presId="urn:microsoft.com/office/officeart/2017/3/layout/DropPinTimeline"/>
    <dgm:cxn modelId="{07D83704-EFD2-45C6-8DBC-38E1820DA6E9}" type="presParOf" srcId="{BBB70FAE-444B-4C0E-A1AB-84DDE736C7B4}" destId="{E25B9F87-0045-4BE7-82BA-7854219381D4}" srcOrd="4" destOrd="0" presId="urn:microsoft.com/office/officeart/2017/3/layout/DropPinTimeline"/>
    <dgm:cxn modelId="{3F7706A4-171F-4BC1-80E2-6EB4175B8C5C}" type="presParOf" srcId="{BBB70FAE-444B-4C0E-A1AB-84DDE736C7B4}" destId="{49DD207A-71A0-4D23-8ED6-581FF8934BC1}" srcOrd="5" destOrd="0" presId="urn:microsoft.com/office/officeart/2017/3/layout/DropPinTimeline"/>
    <dgm:cxn modelId="{D8D014E7-2F77-4E38-B828-454D96D788C7}" type="presParOf" srcId="{5AC2425B-F621-41E1-BAC0-3281C82C5D1F}" destId="{1826458E-E762-4AA3-B57C-23922FFF14F9}" srcOrd="5" destOrd="0" presId="urn:microsoft.com/office/officeart/2017/3/layout/DropPinTimeline"/>
    <dgm:cxn modelId="{2F4248D8-6A27-4B22-8FF1-CED80BBD15D6}" type="presParOf" srcId="{5AC2425B-F621-41E1-BAC0-3281C82C5D1F}" destId="{260C0259-BB5F-4895-B27A-81999FB43413}" srcOrd="6" destOrd="0" presId="urn:microsoft.com/office/officeart/2017/3/layout/DropPinTimeline"/>
    <dgm:cxn modelId="{190D4D48-76E4-47B8-A512-9C8F9F24A7EC}" type="presParOf" srcId="{260C0259-BB5F-4895-B27A-81999FB43413}" destId="{8F225A6C-9148-4329-A2B2-10F3032170AD}" srcOrd="0" destOrd="0" presId="urn:microsoft.com/office/officeart/2017/3/layout/DropPinTimeline"/>
    <dgm:cxn modelId="{8501E9AD-2E12-4649-9579-D3938BE8EFDD}" type="presParOf" srcId="{260C0259-BB5F-4895-B27A-81999FB43413}" destId="{E9FFB541-2645-49C7-9DA3-543BB9519247}" srcOrd="1" destOrd="0" presId="urn:microsoft.com/office/officeart/2017/3/layout/DropPinTimeline"/>
    <dgm:cxn modelId="{13C6EF1C-2027-4851-8FFF-FB3D8F66E96E}" type="presParOf" srcId="{E9FFB541-2645-49C7-9DA3-543BB9519247}" destId="{6E21F150-B72E-4AF9-A89C-72218C9C2C9D}" srcOrd="0" destOrd="0" presId="urn:microsoft.com/office/officeart/2017/3/layout/DropPinTimeline"/>
    <dgm:cxn modelId="{2259DC9D-1036-4871-9D1E-FC3FE40B645D}" type="presParOf" srcId="{E9FFB541-2645-49C7-9DA3-543BB9519247}" destId="{13BE8F62-41FB-47C3-B0FB-55D5CEDC195C}" srcOrd="1" destOrd="0" presId="urn:microsoft.com/office/officeart/2017/3/layout/DropPinTimeline"/>
    <dgm:cxn modelId="{F141FB02-2B59-4B45-A4D6-AADC2765EDDA}" type="presParOf" srcId="{260C0259-BB5F-4895-B27A-81999FB43413}" destId="{78504F47-17F4-4EB4-8B9D-6BCCAE7324D1}" srcOrd="2" destOrd="0" presId="urn:microsoft.com/office/officeart/2017/3/layout/DropPinTimeline"/>
    <dgm:cxn modelId="{E1736DD0-A3E5-4470-8B0E-08690C70D8FB}" type="presParOf" srcId="{260C0259-BB5F-4895-B27A-81999FB43413}" destId="{AB2DC58D-B19C-4365-B7A8-4D2C12BFE58D}" srcOrd="3" destOrd="0" presId="urn:microsoft.com/office/officeart/2017/3/layout/DropPinTimeline"/>
    <dgm:cxn modelId="{DEEDD98D-5E4E-4F21-94DD-029213BB31E2}" type="presParOf" srcId="{260C0259-BB5F-4895-B27A-81999FB43413}" destId="{9DDEA7DF-10C5-49D7-9EAF-A82CEFA96223}" srcOrd="4" destOrd="0" presId="urn:microsoft.com/office/officeart/2017/3/layout/DropPinTimeline"/>
    <dgm:cxn modelId="{F3D6727F-0C48-459F-B813-7305DA245D5B}" type="presParOf" srcId="{260C0259-BB5F-4895-B27A-81999FB43413}" destId="{EEEF094C-4105-4395-9CC2-031E0D5889CC}" srcOrd="5" destOrd="0" presId="urn:microsoft.com/office/officeart/2017/3/layout/DropPinTimeline"/>
    <dgm:cxn modelId="{4E200D6E-8A98-43A4-9023-2B8AE16E8DC2}" type="presParOf" srcId="{5AC2425B-F621-41E1-BAC0-3281C82C5D1F}" destId="{588D6177-CBFC-4B3A-94D7-5E05FEB45DD7}" srcOrd="7" destOrd="0" presId="urn:microsoft.com/office/officeart/2017/3/layout/DropPinTimeline"/>
    <dgm:cxn modelId="{51239AB1-2DFE-4C94-8BBB-1FFCDC81F89F}" type="presParOf" srcId="{5AC2425B-F621-41E1-BAC0-3281C82C5D1F}" destId="{E33DE361-8B82-4EF9-BB96-E32EA8EAC7BC}" srcOrd="8" destOrd="0" presId="urn:microsoft.com/office/officeart/2017/3/layout/DropPinTimeline"/>
    <dgm:cxn modelId="{CF9B4DCD-3F6B-47C7-AFBD-F80BD5CBBE53}" type="presParOf" srcId="{E33DE361-8B82-4EF9-BB96-E32EA8EAC7BC}" destId="{9D5DEE76-66F5-478D-9603-7E208758F2C3}" srcOrd="0" destOrd="0" presId="urn:microsoft.com/office/officeart/2017/3/layout/DropPinTimeline"/>
    <dgm:cxn modelId="{BDBFC668-D3EE-4929-A7F2-9C342EB20493}" type="presParOf" srcId="{E33DE361-8B82-4EF9-BB96-E32EA8EAC7BC}" destId="{293E7EB0-08BA-4EAF-8AD7-98F387C1BECF}" srcOrd="1" destOrd="0" presId="urn:microsoft.com/office/officeart/2017/3/layout/DropPinTimeline"/>
    <dgm:cxn modelId="{DE8C032A-00E7-4605-8BB5-796DC5D4D26C}" type="presParOf" srcId="{293E7EB0-08BA-4EAF-8AD7-98F387C1BECF}" destId="{452A3036-7859-412F-8F94-EA01B51FDDFD}" srcOrd="0" destOrd="0" presId="urn:microsoft.com/office/officeart/2017/3/layout/DropPinTimeline"/>
    <dgm:cxn modelId="{17FC8853-E266-4906-BDAC-8A7A6F074DB0}" type="presParOf" srcId="{293E7EB0-08BA-4EAF-8AD7-98F387C1BECF}" destId="{1527E8CF-4EC3-4771-AC6C-9498804517A8}" srcOrd="1" destOrd="0" presId="urn:microsoft.com/office/officeart/2017/3/layout/DropPinTimeline"/>
    <dgm:cxn modelId="{4DD2240E-8C47-4E43-84F2-67A74992F2C0}" type="presParOf" srcId="{E33DE361-8B82-4EF9-BB96-E32EA8EAC7BC}" destId="{C0AF144E-FF4D-4E1A-A34A-4B8966C3492A}" srcOrd="2" destOrd="0" presId="urn:microsoft.com/office/officeart/2017/3/layout/DropPinTimeline"/>
    <dgm:cxn modelId="{B7D62D3F-1952-47B0-B44F-187C69762FBF}" type="presParOf" srcId="{E33DE361-8B82-4EF9-BB96-E32EA8EAC7BC}" destId="{36876232-D019-4E0F-ACEC-AEE0BAF709D3}" srcOrd="3" destOrd="0" presId="urn:microsoft.com/office/officeart/2017/3/layout/DropPinTimeline"/>
    <dgm:cxn modelId="{8DDED969-58AB-4A6C-BA95-B103AE3A31C7}" type="presParOf" srcId="{E33DE361-8B82-4EF9-BB96-E32EA8EAC7BC}" destId="{FFF0BC53-52A6-434B-9564-6D7FFEE0CE63}" srcOrd="4" destOrd="0" presId="urn:microsoft.com/office/officeart/2017/3/layout/DropPinTimeline"/>
    <dgm:cxn modelId="{6216C7F2-4870-4137-9028-28A565EFD49F}" type="presParOf" srcId="{E33DE361-8B82-4EF9-BB96-E32EA8EAC7BC}" destId="{11A1DE6B-1C3E-4B80-9DA9-95B779AAB4B7}" srcOrd="5" destOrd="0" presId="urn:microsoft.com/office/officeart/2017/3/layout/DropPinTimeline"/>
    <dgm:cxn modelId="{FB1B7664-16A4-4211-AB34-D5D6B3A921F9}" type="presParOf" srcId="{5AC2425B-F621-41E1-BAC0-3281C82C5D1F}" destId="{385C7149-2D22-4256-B198-5FED4CC48E89}" srcOrd="9" destOrd="0" presId="urn:microsoft.com/office/officeart/2017/3/layout/DropPinTimeline"/>
    <dgm:cxn modelId="{E2E69D98-F0DA-4CE2-8C1F-9969C4504292}" type="presParOf" srcId="{5AC2425B-F621-41E1-BAC0-3281C82C5D1F}" destId="{4F4EE67F-88C7-4EE9-B2BC-9B3CF2F10DD6}" srcOrd="10" destOrd="0" presId="urn:microsoft.com/office/officeart/2017/3/layout/DropPinTimeline"/>
    <dgm:cxn modelId="{0739A34F-94A0-4359-A2A1-E01409D00468}" type="presParOf" srcId="{4F4EE67F-88C7-4EE9-B2BC-9B3CF2F10DD6}" destId="{B7A77DE1-652E-49A9-8BB5-D61DC1E474F4}" srcOrd="0" destOrd="0" presId="urn:microsoft.com/office/officeart/2017/3/layout/DropPinTimeline"/>
    <dgm:cxn modelId="{54B5DDB2-76FF-4E95-93DE-F00F41709CF0}" type="presParOf" srcId="{4F4EE67F-88C7-4EE9-B2BC-9B3CF2F10DD6}" destId="{D67BA30C-B1A5-4885-9628-F29182DA3179}" srcOrd="1" destOrd="0" presId="urn:microsoft.com/office/officeart/2017/3/layout/DropPinTimeline"/>
    <dgm:cxn modelId="{8ED8C5B0-2E20-49F3-BA3F-3E4BCD1C9315}" type="presParOf" srcId="{D67BA30C-B1A5-4885-9628-F29182DA3179}" destId="{0C786519-52B4-45CD-8DA5-3764CC310B01}" srcOrd="0" destOrd="0" presId="urn:microsoft.com/office/officeart/2017/3/layout/DropPinTimeline"/>
    <dgm:cxn modelId="{BF933411-0AAA-4DB4-AE49-02CADE0AD003}" type="presParOf" srcId="{D67BA30C-B1A5-4885-9628-F29182DA3179}" destId="{A219C821-4084-4879-9E8D-39CDECFC06B9}" srcOrd="1" destOrd="0" presId="urn:microsoft.com/office/officeart/2017/3/layout/DropPinTimeline"/>
    <dgm:cxn modelId="{9BEF35BA-A4EA-4A12-8E79-1695F90D052A}" type="presParOf" srcId="{4F4EE67F-88C7-4EE9-B2BC-9B3CF2F10DD6}" destId="{E9CCFD06-9327-4632-AA3B-DEAC6CD3CF90}" srcOrd="2" destOrd="0" presId="urn:microsoft.com/office/officeart/2017/3/layout/DropPinTimeline"/>
    <dgm:cxn modelId="{1E505CD8-7954-4619-BF99-57638D7E7189}" type="presParOf" srcId="{4F4EE67F-88C7-4EE9-B2BC-9B3CF2F10DD6}" destId="{5F0E2278-FB32-4927-B1B6-9CB517004A94}" srcOrd="3" destOrd="0" presId="urn:microsoft.com/office/officeart/2017/3/layout/DropPinTimeline"/>
    <dgm:cxn modelId="{70977083-8154-4C35-BBB7-76FD5231FD9F}" type="presParOf" srcId="{4F4EE67F-88C7-4EE9-B2BC-9B3CF2F10DD6}" destId="{4C8A347E-CD12-4BE9-A983-A0418FF3564B}" srcOrd="4" destOrd="0" presId="urn:microsoft.com/office/officeart/2017/3/layout/DropPinTimeline"/>
    <dgm:cxn modelId="{D6DB599E-CF5B-4734-B048-91223B2114C5}" type="presParOf" srcId="{4F4EE67F-88C7-4EE9-B2BC-9B3CF2F10DD6}" destId="{DDCE20A3-FB57-47EA-B964-1E8555740817}" srcOrd="5" destOrd="0" presId="urn:microsoft.com/office/officeart/2017/3/layout/DropPinTimeline"/>
    <dgm:cxn modelId="{65F721C3-DD9C-4ABA-810D-866631AEABFD}" type="presParOf" srcId="{5AC2425B-F621-41E1-BAC0-3281C82C5D1F}" destId="{1CA198A7-4D45-4148-B336-A2253480E131}" srcOrd="11" destOrd="0" presId="urn:microsoft.com/office/officeart/2017/3/layout/DropPinTimeline"/>
    <dgm:cxn modelId="{8136B7E1-9AF8-4435-A1B7-1098D68617BA}" type="presParOf" srcId="{5AC2425B-F621-41E1-BAC0-3281C82C5D1F}" destId="{2A369F29-7A68-41ED-8149-DE333E9EE3E0}" srcOrd="12" destOrd="0" presId="urn:microsoft.com/office/officeart/2017/3/layout/DropPinTimeline"/>
    <dgm:cxn modelId="{BCD01BE8-B253-4C1C-A9A8-035759394FFB}" type="presParOf" srcId="{2A369F29-7A68-41ED-8149-DE333E9EE3E0}" destId="{BC857631-1B83-47D0-9CD1-FF582396A903}" srcOrd="0" destOrd="0" presId="urn:microsoft.com/office/officeart/2017/3/layout/DropPinTimeline"/>
    <dgm:cxn modelId="{7C23FFAF-CBA2-467D-A9C0-DCC8B2AF7B6F}" type="presParOf" srcId="{2A369F29-7A68-41ED-8149-DE333E9EE3E0}" destId="{A27DBAA6-15E8-45D8-A12E-A4127D165D76}" srcOrd="1" destOrd="0" presId="urn:microsoft.com/office/officeart/2017/3/layout/DropPinTimeline"/>
    <dgm:cxn modelId="{1BD1D2DC-674A-4038-8C75-C68E91EA8BC8}" type="presParOf" srcId="{A27DBAA6-15E8-45D8-A12E-A4127D165D76}" destId="{97BD44AE-7EC7-4C30-9065-5DE5EFECB3B9}" srcOrd="0" destOrd="0" presId="urn:microsoft.com/office/officeart/2017/3/layout/DropPinTimeline"/>
    <dgm:cxn modelId="{606A40A3-F1E8-4E7C-A960-C63FCA10E17D}" type="presParOf" srcId="{A27DBAA6-15E8-45D8-A12E-A4127D165D76}" destId="{C6AF06BA-DD06-4A0C-AD84-AD1CEA1B809E}" srcOrd="1" destOrd="0" presId="urn:microsoft.com/office/officeart/2017/3/layout/DropPinTimeline"/>
    <dgm:cxn modelId="{D25B228B-FA0D-4698-BDDA-422B9E050D6F}" type="presParOf" srcId="{2A369F29-7A68-41ED-8149-DE333E9EE3E0}" destId="{553DCEB7-8235-4B4B-BB00-D8A22F65467A}" srcOrd="2" destOrd="0" presId="urn:microsoft.com/office/officeart/2017/3/layout/DropPinTimeline"/>
    <dgm:cxn modelId="{60207165-49C8-46AB-B6CE-79B8BF518217}" type="presParOf" srcId="{2A369F29-7A68-41ED-8149-DE333E9EE3E0}" destId="{A62B5002-2C71-4C88-8B95-5C1BAED58AF8}" srcOrd="3" destOrd="0" presId="urn:microsoft.com/office/officeart/2017/3/layout/DropPinTimeline"/>
    <dgm:cxn modelId="{FE5A90B2-1DBB-409B-A426-027CA5A51D93}" type="presParOf" srcId="{2A369F29-7A68-41ED-8149-DE333E9EE3E0}" destId="{2E597650-AAE5-439F-84FA-C4B40A352F71}" srcOrd="4" destOrd="0" presId="urn:microsoft.com/office/officeart/2017/3/layout/DropPinTimeline"/>
    <dgm:cxn modelId="{0CECCB4C-5DF0-4C88-86A8-522B43E8E005}" type="presParOf" srcId="{2A369F29-7A68-41ED-8149-DE333E9EE3E0}" destId="{5BD4F61B-9051-4D85-9015-F452B0291C04}"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D75F9-CE9A-4BFA-8F62-85F744676ADC}">
      <dsp:nvSpPr>
        <dsp:cNvPr id="0" name=""/>
        <dsp:cNvSpPr/>
      </dsp:nvSpPr>
      <dsp:spPr>
        <a:xfrm>
          <a:off x="742951" y="3173"/>
          <a:ext cx="822313" cy="6766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81EDCAB-A6F2-4573-9298-3E59BE90D49D}">
      <dsp:nvSpPr>
        <dsp:cNvPr id="0" name=""/>
        <dsp:cNvSpPr/>
      </dsp:nvSpPr>
      <dsp:spPr>
        <a:xfrm>
          <a:off x="7992" y="830440"/>
          <a:ext cx="2349466" cy="252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b="0" kern="1200" dirty="0"/>
            <a:t>Nearly all </a:t>
          </a:r>
          <a:r>
            <a:rPr lang="en-US" sz="2400" b="1" kern="1200" dirty="0">
              <a:solidFill>
                <a:schemeClr val="accent6">
                  <a:lumMod val="75000"/>
                </a:schemeClr>
              </a:solidFill>
            </a:rPr>
            <a:t>infants born in the U.S. are screened </a:t>
          </a:r>
          <a:r>
            <a:rPr lang="en-US" sz="2400" b="0" kern="1200" dirty="0"/>
            <a:t>by state NBS programs</a:t>
          </a:r>
        </a:p>
      </dsp:txBody>
      <dsp:txXfrm>
        <a:off x="7992" y="830440"/>
        <a:ext cx="2349466" cy="2520097"/>
      </dsp:txXfrm>
    </dsp:sp>
    <dsp:sp modelId="{37970957-2C35-425A-9A89-47125F11E03F}">
      <dsp:nvSpPr>
        <dsp:cNvPr id="0" name=""/>
        <dsp:cNvSpPr/>
      </dsp:nvSpPr>
      <dsp:spPr>
        <a:xfrm>
          <a:off x="4" y="2822573"/>
          <a:ext cx="2349466" cy="929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dirty="0">
              <a:solidFill>
                <a:srgbClr val="0070C0"/>
              </a:solidFill>
            </a:rPr>
            <a:t>Approx. 12,000 are diagnosed with detectable, treatable disorders</a:t>
          </a:r>
        </a:p>
      </dsp:txBody>
      <dsp:txXfrm>
        <a:off x="4" y="2822573"/>
        <a:ext cx="2349466" cy="929260"/>
      </dsp:txXfrm>
    </dsp:sp>
    <dsp:sp modelId="{A712B796-245B-4D2A-8333-09C8801B5411}">
      <dsp:nvSpPr>
        <dsp:cNvPr id="0" name=""/>
        <dsp:cNvSpPr/>
      </dsp:nvSpPr>
      <dsp:spPr>
        <a:xfrm>
          <a:off x="3532192" y="3051"/>
          <a:ext cx="822313" cy="6766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64A3BB3-6273-49EC-9E50-1AC9DB732974}">
      <dsp:nvSpPr>
        <dsp:cNvPr id="0" name=""/>
        <dsp:cNvSpPr/>
      </dsp:nvSpPr>
      <dsp:spPr>
        <a:xfrm>
          <a:off x="2768616" y="830440"/>
          <a:ext cx="2349466" cy="252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b="0" kern="1200" dirty="0"/>
            <a:t>Early diagnosis and treatment can help </a:t>
          </a:r>
          <a:r>
            <a:rPr lang="en-US" sz="2400" b="1" kern="1200" dirty="0">
              <a:solidFill>
                <a:schemeClr val="accent6">
                  <a:lumMod val="75000"/>
                </a:schemeClr>
              </a:solidFill>
            </a:rPr>
            <a:t>manage or prevent severe (often lifelong) consequences</a:t>
          </a:r>
          <a:endParaRPr lang="en-US" sz="2400" b="0" kern="1200" dirty="0"/>
        </a:p>
      </dsp:txBody>
      <dsp:txXfrm>
        <a:off x="2768616" y="830440"/>
        <a:ext cx="2349466" cy="2520097"/>
      </dsp:txXfrm>
    </dsp:sp>
    <dsp:sp modelId="{36AD749F-E646-4EAC-BD73-2582EAD6024C}">
      <dsp:nvSpPr>
        <dsp:cNvPr id="0" name=""/>
        <dsp:cNvSpPr/>
      </dsp:nvSpPr>
      <dsp:spPr>
        <a:xfrm>
          <a:off x="2768616" y="3422077"/>
          <a:ext cx="2349466" cy="929260"/>
        </a:xfrm>
        <a:prstGeom prst="rect">
          <a:avLst/>
        </a:prstGeom>
        <a:noFill/>
        <a:ln>
          <a:noFill/>
        </a:ln>
        <a:effectLst/>
      </dsp:spPr>
      <dsp:style>
        <a:lnRef idx="0">
          <a:scrgbClr r="0" g="0" b="0"/>
        </a:lnRef>
        <a:fillRef idx="0">
          <a:scrgbClr r="0" g="0" b="0"/>
        </a:fillRef>
        <a:effectRef idx="0">
          <a:scrgbClr r="0" g="0" b="0"/>
        </a:effectRef>
        <a:fontRef idx="minor"/>
      </dsp:style>
    </dsp:sp>
    <dsp:sp modelId="{236C6F3B-7AB5-460A-8868-B4CB1D2B376B}">
      <dsp:nvSpPr>
        <dsp:cNvPr id="0" name=""/>
        <dsp:cNvSpPr/>
      </dsp:nvSpPr>
      <dsp:spPr>
        <a:xfrm>
          <a:off x="6229349" y="3078"/>
          <a:ext cx="822313" cy="6766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272EEF2-BF63-4680-BD9C-6A1E39E1E025}">
      <dsp:nvSpPr>
        <dsp:cNvPr id="0" name=""/>
        <dsp:cNvSpPr/>
      </dsp:nvSpPr>
      <dsp:spPr>
        <a:xfrm>
          <a:off x="5529240" y="830440"/>
          <a:ext cx="2349466" cy="252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b="1"/>
          </a:pPr>
          <a:r>
            <a:rPr lang="en-US" sz="2400" b="0" kern="1200" dirty="0"/>
            <a:t>Contingency planning for an emergency helps to </a:t>
          </a:r>
          <a:r>
            <a:rPr lang="en-US" sz="2400" b="1" kern="1200" dirty="0">
              <a:solidFill>
                <a:schemeClr val="accent6">
                  <a:lumMod val="75000"/>
                </a:schemeClr>
              </a:solidFill>
            </a:rPr>
            <a:t>ensure the availability of critical resources, the continuity of operations and sets standards </a:t>
          </a:r>
        </a:p>
      </dsp:txBody>
      <dsp:txXfrm>
        <a:off x="5529240" y="830440"/>
        <a:ext cx="2349466" cy="2520097"/>
      </dsp:txXfrm>
    </dsp:sp>
    <dsp:sp modelId="{CEA985C2-461D-442B-A2D8-E3F5165A3B6E}">
      <dsp:nvSpPr>
        <dsp:cNvPr id="0" name=""/>
        <dsp:cNvSpPr/>
      </dsp:nvSpPr>
      <dsp:spPr>
        <a:xfrm>
          <a:off x="5529240" y="3422077"/>
          <a:ext cx="2349466" cy="92926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1D407-526C-4790-8CD6-319837F6D75B}">
      <dsp:nvSpPr>
        <dsp:cNvPr id="0" name=""/>
        <dsp:cNvSpPr/>
      </dsp:nvSpPr>
      <dsp:spPr>
        <a:xfrm>
          <a:off x="0" y="2176257"/>
          <a:ext cx="8458199" cy="0"/>
        </a:xfrm>
        <a:prstGeom prst="line">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BC80123D-32A5-41FD-9F48-B03B44DAAB4D}">
      <dsp:nvSpPr>
        <dsp:cNvPr id="0" name=""/>
        <dsp:cNvSpPr/>
      </dsp:nvSpPr>
      <dsp:spPr>
        <a:xfrm rot="8100000">
          <a:off x="66244" y="508203"/>
          <a:ext cx="306756" cy="306756"/>
        </a:xfrm>
        <a:prstGeom prst="teardrop">
          <a:avLst>
            <a:gd name="adj" fmla="val 11500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6C12AC98-7F27-494F-91F7-2BC60D5D7476}">
      <dsp:nvSpPr>
        <dsp:cNvPr id="0" name=""/>
        <dsp:cNvSpPr/>
      </dsp:nvSpPr>
      <dsp:spPr>
        <a:xfrm>
          <a:off x="100322" y="54228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A6227629-ACAC-4590-9271-23250DB9A2A4}">
      <dsp:nvSpPr>
        <dsp:cNvPr id="0" name=""/>
        <dsp:cNvSpPr/>
      </dsp:nvSpPr>
      <dsp:spPr>
        <a:xfrm>
          <a:off x="436532" y="887912"/>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t>APHL Subcommittee framework for PH labs</a:t>
          </a:r>
        </a:p>
      </dsp:txBody>
      <dsp:txXfrm>
        <a:off x="436532" y="887912"/>
        <a:ext cx="1687035" cy="1288344"/>
      </dsp:txXfrm>
    </dsp:sp>
    <dsp:sp modelId="{A02D84DD-15FB-4A2C-9CA3-5FF093122DD3}">
      <dsp:nvSpPr>
        <dsp:cNvPr id="0" name=""/>
        <dsp:cNvSpPr/>
      </dsp:nvSpPr>
      <dsp:spPr>
        <a:xfrm>
          <a:off x="436532" y="43525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dirty="0"/>
            <a:t>2004</a:t>
          </a:r>
        </a:p>
      </dsp:txBody>
      <dsp:txXfrm>
        <a:off x="436532" y="435251"/>
        <a:ext cx="1687035" cy="452661"/>
      </dsp:txXfrm>
    </dsp:sp>
    <dsp:sp modelId="{4342FB66-1E85-4DF5-AB22-F73A7F0A7E26}">
      <dsp:nvSpPr>
        <dsp:cNvPr id="0" name=""/>
        <dsp:cNvSpPr/>
      </dsp:nvSpPr>
      <dsp:spPr>
        <a:xfrm>
          <a:off x="219623" y="887912"/>
          <a:ext cx="0" cy="1288344"/>
        </a:xfrm>
        <a:prstGeom prst="line">
          <a:avLst/>
        </a:prstGeom>
        <a:noFill/>
        <a:ln w="12700" cap="flat" cmpd="sng" algn="ctr">
          <a:solidFill>
            <a:schemeClr val="accent5">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16FE5F8-00AF-49E0-BEE1-1D35CE4099EB}">
      <dsp:nvSpPr>
        <dsp:cNvPr id="0" name=""/>
        <dsp:cNvSpPr/>
      </dsp:nvSpPr>
      <dsp:spPr>
        <a:xfrm>
          <a:off x="190000" y="2135517"/>
          <a:ext cx="78087" cy="81479"/>
        </a:xfrm>
        <a:prstGeom prst="ellipse">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1D7AACB-715E-4F2C-81FD-EA432CAA4C17}">
      <dsp:nvSpPr>
        <dsp:cNvPr id="0" name=""/>
        <dsp:cNvSpPr/>
      </dsp:nvSpPr>
      <dsp:spPr>
        <a:xfrm rot="18900000">
          <a:off x="1121564" y="3537553"/>
          <a:ext cx="306756" cy="306756"/>
        </a:xfrm>
        <a:prstGeom prst="teardrop">
          <a:avLst>
            <a:gd name="adj" fmla="val 115000"/>
          </a:avLst>
        </a:prstGeom>
        <a:solidFill>
          <a:schemeClr val="accent5">
            <a:hueOff val="-1655646"/>
            <a:satOff val="6635"/>
            <a:lumOff val="1438"/>
            <a:alphaOff val="0"/>
          </a:schemeClr>
        </a:solidFill>
        <a:ln w="25400" cap="flat" cmpd="sng" algn="ctr">
          <a:solidFill>
            <a:schemeClr val="accent5">
              <a:hueOff val="-1655646"/>
              <a:satOff val="6635"/>
              <a:lumOff val="1438"/>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DE412ADF-E5F9-415E-BE7D-4BF069DEDB92}">
      <dsp:nvSpPr>
        <dsp:cNvPr id="0" name=""/>
        <dsp:cNvSpPr/>
      </dsp:nvSpPr>
      <dsp:spPr>
        <a:xfrm>
          <a:off x="1155642" y="357163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BD7CB3C5-DDD0-4169-8A7F-3DD926F2A96D}">
      <dsp:nvSpPr>
        <dsp:cNvPr id="0" name=""/>
        <dsp:cNvSpPr/>
      </dsp:nvSpPr>
      <dsp:spPr>
        <a:xfrm>
          <a:off x="1491852" y="2176257"/>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t>Hurricanes Katrina &amp; Rita destroyed LA’s PH Lab</a:t>
          </a:r>
        </a:p>
      </dsp:txBody>
      <dsp:txXfrm>
        <a:off x="1491852" y="2176257"/>
        <a:ext cx="1687035" cy="1288344"/>
      </dsp:txXfrm>
    </dsp:sp>
    <dsp:sp modelId="{7F708550-C37F-46EA-9DA9-F831D18A979B}">
      <dsp:nvSpPr>
        <dsp:cNvPr id="0" name=""/>
        <dsp:cNvSpPr/>
      </dsp:nvSpPr>
      <dsp:spPr>
        <a:xfrm>
          <a:off x="1491852" y="346460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2005</a:t>
          </a:r>
        </a:p>
      </dsp:txBody>
      <dsp:txXfrm>
        <a:off x="1491852" y="3464601"/>
        <a:ext cx="1687035" cy="452661"/>
      </dsp:txXfrm>
    </dsp:sp>
    <dsp:sp modelId="{325F9DDF-2C87-4BA6-8EF2-97A51893E4B2}">
      <dsp:nvSpPr>
        <dsp:cNvPr id="0" name=""/>
        <dsp:cNvSpPr/>
      </dsp:nvSpPr>
      <dsp:spPr>
        <a:xfrm>
          <a:off x="1274942" y="2176257"/>
          <a:ext cx="0" cy="1288344"/>
        </a:xfrm>
        <a:prstGeom prst="line">
          <a:avLst/>
        </a:prstGeom>
        <a:noFill/>
        <a:ln w="12700" cap="flat" cmpd="sng" algn="ctr">
          <a:solidFill>
            <a:schemeClr val="accent5">
              <a:hueOff val="-1655646"/>
              <a:satOff val="6635"/>
              <a:lumOff val="1438"/>
              <a:alphaOff val="0"/>
            </a:schemeClr>
          </a:solidFill>
          <a:prstDash val="dash"/>
        </a:ln>
        <a:effectLst/>
      </dsp:spPr>
      <dsp:style>
        <a:lnRef idx="1">
          <a:scrgbClr r="0" g="0" b="0"/>
        </a:lnRef>
        <a:fillRef idx="0">
          <a:scrgbClr r="0" g="0" b="0"/>
        </a:fillRef>
        <a:effectRef idx="0">
          <a:scrgbClr r="0" g="0" b="0"/>
        </a:effectRef>
        <a:fontRef idx="minor"/>
      </dsp:style>
    </dsp:sp>
    <dsp:sp modelId="{BBB09824-B088-448E-823D-EAF94550A00A}">
      <dsp:nvSpPr>
        <dsp:cNvPr id="0" name=""/>
        <dsp:cNvSpPr/>
      </dsp:nvSpPr>
      <dsp:spPr>
        <a:xfrm>
          <a:off x="1245320" y="2135517"/>
          <a:ext cx="78087" cy="81479"/>
        </a:xfrm>
        <a:prstGeom prst="ellipse">
          <a:avLst/>
        </a:prstGeom>
        <a:solidFill>
          <a:schemeClr val="accent5">
            <a:hueOff val="-1655646"/>
            <a:satOff val="6635"/>
            <a:lumOff val="1438"/>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E280C14-75B5-4611-A46A-DDF41F9FDDCC}">
      <dsp:nvSpPr>
        <dsp:cNvPr id="0" name=""/>
        <dsp:cNvSpPr/>
      </dsp:nvSpPr>
      <dsp:spPr>
        <a:xfrm rot="8100000">
          <a:off x="2176884" y="508203"/>
          <a:ext cx="306756" cy="306756"/>
        </a:xfrm>
        <a:prstGeom prst="teardrop">
          <a:avLst>
            <a:gd name="adj" fmla="val 115000"/>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C4BF8229-033B-4988-8D68-2D38AF9E73B0}">
      <dsp:nvSpPr>
        <dsp:cNvPr id="0" name=""/>
        <dsp:cNvSpPr/>
      </dsp:nvSpPr>
      <dsp:spPr>
        <a:xfrm>
          <a:off x="2210962" y="54228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C9812501-C542-4D16-9C48-1CE2E309D18F}">
      <dsp:nvSpPr>
        <dsp:cNvPr id="0" name=""/>
        <dsp:cNvSpPr/>
      </dsp:nvSpPr>
      <dsp:spPr>
        <a:xfrm>
          <a:off x="2547171" y="887912"/>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a:t>Newborn Screening Saves Lives Act of 2008</a:t>
          </a:r>
        </a:p>
      </dsp:txBody>
      <dsp:txXfrm>
        <a:off x="2547171" y="887912"/>
        <a:ext cx="1687035" cy="1288344"/>
      </dsp:txXfrm>
    </dsp:sp>
    <dsp:sp modelId="{BF002418-5ACD-475C-B4F4-248D091FF734}">
      <dsp:nvSpPr>
        <dsp:cNvPr id="0" name=""/>
        <dsp:cNvSpPr/>
      </dsp:nvSpPr>
      <dsp:spPr>
        <a:xfrm>
          <a:off x="2547171" y="43525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2008</a:t>
          </a:r>
        </a:p>
      </dsp:txBody>
      <dsp:txXfrm>
        <a:off x="2547171" y="435251"/>
        <a:ext cx="1687035" cy="452661"/>
      </dsp:txXfrm>
    </dsp:sp>
    <dsp:sp modelId="{E25B9F87-0045-4BE7-82BA-7854219381D4}">
      <dsp:nvSpPr>
        <dsp:cNvPr id="0" name=""/>
        <dsp:cNvSpPr/>
      </dsp:nvSpPr>
      <dsp:spPr>
        <a:xfrm>
          <a:off x="2330262" y="887912"/>
          <a:ext cx="0" cy="1288344"/>
        </a:xfrm>
        <a:prstGeom prst="line">
          <a:avLst/>
        </a:prstGeom>
        <a:noFill/>
        <a:ln w="12700" cap="flat" cmpd="sng" algn="ctr">
          <a:solidFill>
            <a:schemeClr val="accent5">
              <a:hueOff val="-3311292"/>
              <a:satOff val="13270"/>
              <a:lumOff val="2876"/>
              <a:alphaOff val="0"/>
            </a:schemeClr>
          </a:solidFill>
          <a:prstDash val="dash"/>
        </a:ln>
        <a:effectLst/>
      </dsp:spPr>
      <dsp:style>
        <a:lnRef idx="1">
          <a:scrgbClr r="0" g="0" b="0"/>
        </a:lnRef>
        <a:fillRef idx="0">
          <a:scrgbClr r="0" g="0" b="0"/>
        </a:fillRef>
        <a:effectRef idx="0">
          <a:scrgbClr r="0" g="0" b="0"/>
        </a:effectRef>
        <a:fontRef idx="minor"/>
      </dsp:style>
    </dsp:sp>
    <dsp:sp modelId="{0E6A4DB5-EFEB-4E0A-BA15-7356B4B16FF7}">
      <dsp:nvSpPr>
        <dsp:cNvPr id="0" name=""/>
        <dsp:cNvSpPr/>
      </dsp:nvSpPr>
      <dsp:spPr>
        <a:xfrm>
          <a:off x="2300639" y="2135517"/>
          <a:ext cx="78087" cy="81479"/>
        </a:xfrm>
        <a:prstGeom prst="ellipse">
          <a:avLst/>
        </a:prstGeom>
        <a:solidFill>
          <a:schemeClr val="accent5">
            <a:hueOff val="-3311292"/>
            <a:satOff val="13270"/>
            <a:lumOff val="2876"/>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E21F150-B72E-4AF9-A89C-72218C9C2C9D}">
      <dsp:nvSpPr>
        <dsp:cNvPr id="0" name=""/>
        <dsp:cNvSpPr/>
      </dsp:nvSpPr>
      <dsp:spPr>
        <a:xfrm rot="18900000">
          <a:off x="3232203" y="3537553"/>
          <a:ext cx="306756" cy="306756"/>
        </a:xfrm>
        <a:prstGeom prst="teardrop">
          <a:avLst>
            <a:gd name="adj" fmla="val 115000"/>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3BE8F62-41FB-47C3-B0FB-55D5CEDC195C}">
      <dsp:nvSpPr>
        <dsp:cNvPr id="0" name=""/>
        <dsp:cNvSpPr/>
      </dsp:nvSpPr>
      <dsp:spPr>
        <a:xfrm>
          <a:off x="3266281" y="357163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78504F47-17F4-4EB4-8B9D-6BCCAE7324D1}">
      <dsp:nvSpPr>
        <dsp:cNvPr id="0" name=""/>
        <dsp:cNvSpPr/>
      </dsp:nvSpPr>
      <dsp:spPr>
        <a:xfrm>
          <a:off x="3602491" y="2176257"/>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a:t>CDC/HRSA Workshop</a:t>
          </a:r>
        </a:p>
      </dsp:txBody>
      <dsp:txXfrm>
        <a:off x="3602491" y="2176257"/>
        <a:ext cx="1687035" cy="1288344"/>
      </dsp:txXfrm>
    </dsp:sp>
    <dsp:sp modelId="{AB2DC58D-B19C-4365-B7A8-4D2C12BFE58D}">
      <dsp:nvSpPr>
        <dsp:cNvPr id="0" name=""/>
        <dsp:cNvSpPr/>
      </dsp:nvSpPr>
      <dsp:spPr>
        <a:xfrm>
          <a:off x="3602491" y="346460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2008</a:t>
          </a:r>
        </a:p>
      </dsp:txBody>
      <dsp:txXfrm>
        <a:off x="3602491" y="3464601"/>
        <a:ext cx="1687035" cy="452661"/>
      </dsp:txXfrm>
    </dsp:sp>
    <dsp:sp modelId="{9DDEA7DF-10C5-49D7-9EAF-A82CEFA96223}">
      <dsp:nvSpPr>
        <dsp:cNvPr id="0" name=""/>
        <dsp:cNvSpPr/>
      </dsp:nvSpPr>
      <dsp:spPr>
        <a:xfrm>
          <a:off x="3385581" y="2176257"/>
          <a:ext cx="0" cy="1288344"/>
        </a:xfrm>
        <a:prstGeom prst="line">
          <a:avLst/>
        </a:prstGeom>
        <a:noFill/>
        <a:ln w="12700" cap="flat" cmpd="sng" algn="ctr">
          <a:solidFill>
            <a:schemeClr val="accent5">
              <a:hueOff val="-4966938"/>
              <a:satOff val="19906"/>
              <a:lumOff val="4314"/>
              <a:alphaOff val="0"/>
            </a:schemeClr>
          </a:solidFill>
          <a:prstDash val="dash"/>
        </a:ln>
        <a:effectLst/>
      </dsp:spPr>
      <dsp:style>
        <a:lnRef idx="1">
          <a:scrgbClr r="0" g="0" b="0"/>
        </a:lnRef>
        <a:fillRef idx="0">
          <a:scrgbClr r="0" g="0" b="0"/>
        </a:fillRef>
        <a:effectRef idx="0">
          <a:scrgbClr r="0" g="0" b="0"/>
        </a:effectRef>
        <a:fontRef idx="minor"/>
      </dsp:style>
    </dsp:sp>
    <dsp:sp modelId="{8F225A6C-9148-4329-A2B2-10F3032170AD}">
      <dsp:nvSpPr>
        <dsp:cNvPr id="0" name=""/>
        <dsp:cNvSpPr/>
      </dsp:nvSpPr>
      <dsp:spPr>
        <a:xfrm>
          <a:off x="3355959" y="2135517"/>
          <a:ext cx="78087" cy="81479"/>
        </a:xfrm>
        <a:prstGeom prst="ellipse">
          <a:avLst/>
        </a:prstGeom>
        <a:solidFill>
          <a:schemeClr val="accent5">
            <a:hueOff val="-4966938"/>
            <a:satOff val="19906"/>
            <a:lumOff val="4314"/>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52A3036-7859-412F-8F94-EA01B51FDDFD}">
      <dsp:nvSpPr>
        <dsp:cNvPr id="0" name=""/>
        <dsp:cNvSpPr/>
      </dsp:nvSpPr>
      <dsp:spPr>
        <a:xfrm rot="8100000">
          <a:off x="4287523" y="508203"/>
          <a:ext cx="306756" cy="306756"/>
        </a:xfrm>
        <a:prstGeom prst="teardrop">
          <a:avLst>
            <a:gd name="adj" fmla="val 115000"/>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527E8CF-4EC3-4771-AC6C-9498804517A8}">
      <dsp:nvSpPr>
        <dsp:cNvPr id="0" name=""/>
        <dsp:cNvSpPr/>
      </dsp:nvSpPr>
      <dsp:spPr>
        <a:xfrm>
          <a:off x="4321601" y="54228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C0AF144E-FF4D-4E1A-A34A-4B8966C3492A}">
      <dsp:nvSpPr>
        <dsp:cNvPr id="0" name=""/>
        <dsp:cNvSpPr/>
      </dsp:nvSpPr>
      <dsp:spPr>
        <a:xfrm>
          <a:off x="4657811" y="887912"/>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a:t>CONPLAN plan published</a:t>
          </a:r>
        </a:p>
      </dsp:txBody>
      <dsp:txXfrm>
        <a:off x="4657811" y="887912"/>
        <a:ext cx="1687035" cy="1288344"/>
      </dsp:txXfrm>
    </dsp:sp>
    <dsp:sp modelId="{36876232-D019-4E0F-ACEC-AEE0BAF709D3}">
      <dsp:nvSpPr>
        <dsp:cNvPr id="0" name=""/>
        <dsp:cNvSpPr/>
      </dsp:nvSpPr>
      <dsp:spPr>
        <a:xfrm>
          <a:off x="4657811" y="43525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2010</a:t>
          </a:r>
        </a:p>
      </dsp:txBody>
      <dsp:txXfrm>
        <a:off x="4657811" y="435251"/>
        <a:ext cx="1687035" cy="452661"/>
      </dsp:txXfrm>
    </dsp:sp>
    <dsp:sp modelId="{FFF0BC53-52A6-434B-9564-6D7FFEE0CE63}">
      <dsp:nvSpPr>
        <dsp:cNvPr id="0" name=""/>
        <dsp:cNvSpPr/>
      </dsp:nvSpPr>
      <dsp:spPr>
        <a:xfrm>
          <a:off x="4440901" y="887912"/>
          <a:ext cx="0" cy="1288344"/>
        </a:xfrm>
        <a:prstGeom prst="line">
          <a:avLst/>
        </a:prstGeom>
        <a:noFill/>
        <a:ln w="12700" cap="flat" cmpd="sng" algn="ctr">
          <a:solidFill>
            <a:schemeClr val="accent5">
              <a:hueOff val="-6622584"/>
              <a:satOff val="26541"/>
              <a:lumOff val="5752"/>
              <a:alphaOff val="0"/>
            </a:schemeClr>
          </a:solidFill>
          <a:prstDash val="dash"/>
        </a:ln>
        <a:effectLst/>
      </dsp:spPr>
      <dsp:style>
        <a:lnRef idx="1">
          <a:scrgbClr r="0" g="0" b="0"/>
        </a:lnRef>
        <a:fillRef idx="0">
          <a:scrgbClr r="0" g="0" b="0"/>
        </a:fillRef>
        <a:effectRef idx="0">
          <a:scrgbClr r="0" g="0" b="0"/>
        </a:effectRef>
        <a:fontRef idx="minor"/>
      </dsp:style>
    </dsp:sp>
    <dsp:sp modelId="{9D5DEE76-66F5-478D-9603-7E208758F2C3}">
      <dsp:nvSpPr>
        <dsp:cNvPr id="0" name=""/>
        <dsp:cNvSpPr/>
      </dsp:nvSpPr>
      <dsp:spPr>
        <a:xfrm>
          <a:off x="4411278" y="2135517"/>
          <a:ext cx="78087" cy="81479"/>
        </a:xfrm>
        <a:prstGeom prst="ellipse">
          <a:avLst/>
        </a:prstGeom>
        <a:solidFill>
          <a:schemeClr val="accent5">
            <a:hueOff val="-6622584"/>
            <a:satOff val="26541"/>
            <a:lumOff val="5752"/>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C786519-52B4-45CD-8DA5-3764CC310B01}">
      <dsp:nvSpPr>
        <dsp:cNvPr id="0" name=""/>
        <dsp:cNvSpPr/>
      </dsp:nvSpPr>
      <dsp:spPr>
        <a:xfrm rot="18900000">
          <a:off x="5342842" y="3537553"/>
          <a:ext cx="306756" cy="306756"/>
        </a:xfrm>
        <a:prstGeom prst="teardrop">
          <a:avLst>
            <a:gd name="adj" fmla="val 115000"/>
          </a:avLst>
        </a:prstGeom>
        <a:solidFill>
          <a:schemeClr val="accent5">
            <a:hueOff val="-8278230"/>
            <a:satOff val="33176"/>
            <a:lumOff val="7190"/>
            <a:alphaOff val="0"/>
          </a:schemeClr>
        </a:solidFill>
        <a:ln w="25400" cap="flat" cmpd="sng" algn="ctr">
          <a:solidFill>
            <a:schemeClr val="accent5">
              <a:hueOff val="-8278230"/>
              <a:satOff val="33176"/>
              <a:lumOff val="719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219C821-4084-4879-9E8D-39CDECFC06B9}">
      <dsp:nvSpPr>
        <dsp:cNvPr id="0" name=""/>
        <dsp:cNvSpPr/>
      </dsp:nvSpPr>
      <dsp:spPr>
        <a:xfrm>
          <a:off x="5376920" y="357163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E9CCFD06-9327-4632-AA3B-DEAC6CD3CF90}">
      <dsp:nvSpPr>
        <dsp:cNvPr id="0" name=""/>
        <dsp:cNvSpPr/>
      </dsp:nvSpPr>
      <dsp:spPr>
        <a:xfrm>
          <a:off x="5713130" y="2176257"/>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t>CONPLAN Revision/Update Process</a:t>
          </a:r>
        </a:p>
      </dsp:txBody>
      <dsp:txXfrm>
        <a:off x="5713130" y="2176257"/>
        <a:ext cx="1687035" cy="1288344"/>
      </dsp:txXfrm>
    </dsp:sp>
    <dsp:sp modelId="{5F0E2278-FB32-4927-B1B6-9CB517004A94}">
      <dsp:nvSpPr>
        <dsp:cNvPr id="0" name=""/>
        <dsp:cNvSpPr/>
      </dsp:nvSpPr>
      <dsp:spPr>
        <a:xfrm>
          <a:off x="5713130" y="346460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2015–2016</a:t>
          </a:r>
        </a:p>
      </dsp:txBody>
      <dsp:txXfrm>
        <a:off x="5713130" y="3464601"/>
        <a:ext cx="1687035" cy="452661"/>
      </dsp:txXfrm>
    </dsp:sp>
    <dsp:sp modelId="{4C8A347E-CD12-4BE9-A983-A0418FF3564B}">
      <dsp:nvSpPr>
        <dsp:cNvPr id="0" name=""/>
        <dsp:cNvSpPr/>
      </dsp:nvSpPr>
      <dsp:spPr>
        <a:xfrm>
          <a:off x="5496221" y="2176257"/>
          <a:ext cx="0" cy="1288344"/>
        </a:xfrm>
        <a:prstGeom prst="line">
          <a:avLst/>
        </a:prstGeom>
        <a:noFill/>
        <a:ln w="12700" cap="flat" cmpd="sng" algn="ctr">
          <a:solidFill>
            <a:schemeClr val="accent5">
              <a:hueOff val="-8278230"/>
              <a:satOff val="33176"/>
              <a:lumOff val="7190"/>
              <a:alphaOff val="0"/>
            </a:schemeClr>
          </a:solidFill>
          <a:prstDash val="dash"/>
        </a:ln>
        <a:effectLst/>
      </dsp:spPr>
      <dsp:style>
        <a:lnRef idx="1">
          <a:scrgbClr r="0" g="0" b="0"/>
        </a:lnRef>
        <a:fillRef idx="0">
          <a:scrgbClr r="0" g="0" b="0"/>
        </a:fillRef>
        <a:effectRef idx="0">
          <a:scrgbClr r="0" g="0" b="0"/>
        </a:effectRef>
        <a:fontRef idx="minor"/>
      </dsp:style>
    </dsp:sp>
    <dsp:sp modelId="{B7A77DE1-652E-49A9-8BB5-D61DC1E474F4}">
      <dsp:nvSpPr>
        <dsp:cNvPr id="0" name=""/>
        <dsp:cNvSpPr/>
      </dsp:nvSpPr>
      <dsp:spPr>
        <a:xfrm>
          <a:off x="5466598" y="2135517"/>
          <a:ext cx="78087" cy="81479"/>
        </a:xfrm>
        <a:prstGeom prst="ellipse">
          <a:avLst/>
        </a:prstGeom>
        <a:solidFill>
          <a:schemeClr val="accent5">
            <a:hueOff val="-8278230"/>
            <a:satOff val="33176"/>
            <a:lumOff val="719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7BD44AE-7EC7-4C30-9065-5DE5EFECB3B9}">
      <dsp:nvSpPr>
        <dsp:cNvPr id="0" name=""/>
        <dsp:cNvSpPr/>
      </dsp:nvSpPr>
      <dsp:spPr>
        <a:xfrm rot="8100000">
          <a:off x="6398162" y="508203"/>
          <a:ext cx="306756" cy="306756"/>
        </a:xfrm>
        <a:prstGeom prst="teardrop">
          <a:avLst>
            <a:gd name="adj" fmla="val 115000"/>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C6AF06BA-DD06-4A0C-AD84-AD1CEA1B809E}">
      <dsp:nvSpPr>
        <dsp:cNvPr id="0" name=""/>
        <dsp:cNvSpPr/>
      </dsp:nvSpPr>
      <dsp:spPr>
        <a:xfrm>
          <a:off x="6432240" y="542281"/>
          <a:ext cx="238600" cy="238600"/>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553DCEB7-8235-4B4B-BB00-D8A22F65467A}">
      <dsp:nvSpPr>
        <dsp:cNvPr id="0" name=""/>
        <dsp:cNvSpPr/>
      </dsp:nvSpPr>
      <dsp:spPr>
        <a:xfrm>
          <a:off x="6768450" y="887912"/>
          <a:ext cx="1687035" cy="128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t>CONPLAN Version II released</a:t>
          </a:r>
        </a:p>
      </dsp:txBody>
      <dsp:txXfrm>
        <a:off x="6768450" y="887912"/>
        <a:ext cx="1687035" cy="1288344"/>
      </dsp:txXfrm>
    </dsp:sp>
    <dsp:sp modelId="{A62B5002-2C71-4C88-8B95-5C1BAED58AF8}">
      <dsp:nvSpPr>
        <dsp:cNvPr id="0" name=""/>
        <dsp:cNvSpPr/>
      </dsp:nvSpPr>
      <dsp:spPr>
        <a:xfrm>
          <a:off x="6768450" y="435251"/>
          <a:ext cx="1687035" cy="452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2400" bIns="0" numCol="1" spcCol="1270" anchor="ctr" anchorCtr="0">
          <a:noAutofit/>
        </a:bodyPr>
        <a:lstStyle/>
        <a:p>
          <a:pPr marL="0" lvl="0" indent="0" algn="l" defTabSz="1066800">
            <a:lnSpc>
              <a:spcPct val="90000"/>
            </a:lnSpc>
            <a:spcBef>
              <a:spcPct val="0"/>
            </a:spcBef>
            <a:spcAft>
              <a:spcPct val="35000"/>
            </a:spcAft>
            <a:buNone/>
            <a:defRPr b="1"/>
          </a:pPr>
          <a:r>
            <a:rPr lang="en-US" sz="2400" kern="1200"/>
            <a:t>2017</a:t>
          </a:r>
        </a:p>
      </dsp:txBody>
      <dsp:txXfrm>
        <a:off x="6768450" y="435251"/>
        <a:ext cx="1687035" cy="452661"/>
      </dsp:txXfrm>
    </dsp:sp>
    <dsp:sp modelId="{2E597650-AAE5-439F-84FA-C4B40A352F71}">
      <dsp:nvSpPr>
        <dsp:cNvPr id="0" name=""/>
        <dsp:cNvSpPr/>
      </dsp:nvSpPr>
      <dsp:spPr>
        <a:xfrm>
          <a:off x="6551540" y="887912"/>
          <a:ext cx="0" cy="1288344"/>
        </a:xfrm>
        <a:prstGeom prst="line">
          <a:avLst/>
        </a:prstGeom>
        <a:noFill/>
        <a:ln w="12700" cap="flat" cmpd="sng" algn="ctr">
          <a:solidFill>
            <a:schemeClr val="accent5">
              <a:hueOff val="-9933876"/>
              <a:satOff val="39811"/>
              <a:lumOff val="8628"/>
              <a:alphaOff val="0"/>
            </a:schemeClr>
          </a:solidFill>
          <a:prstDash val="dash"/>
        </a:ln>
        <a:effectLst/>
      </dsp:spPr>
      <dsp:style>
        <a:lnRef idx="1">
          <a:scrgbClr r="0" g="0" b="0"/>
        </a:lnRef>
        <a:fillRef idx="0">
          <a:scrgbClr r="0" g="0" b="0"/>
        </a:fillRef>
        <a:effectRef idx="0">
          <a:scrgbClr r="0" g="0" b="0"/>
        </a:effectRef>
        <a:fontRef idx="minor"/>
      </dsp:style>
    </dsp:sp>
    <dsp:sp modelId="{BC857631-1B83-47D0-9CD1-FF582396A903}">
      <dsp:nvSpPr>
        <dsp:cNvPr id="0" name=""/>
        <dsp:cNvSpPr/>
      </dsp:nvSpPr>
      <dsp:spPr>
        <a:xfrm>
          <a:off x="6521918" y="2135517"/>
          <a:ext cx="78087" cy="81479"/>
        </a:xfrm>
        <a:prstGeom prst="ellipse">
          <a:avLst/>
        </a:prstGeom>
        <a:solidFill>
          <a:schemeClr val="accent5">
            <a:hueOff val="-9933876"/>
            <a:satOff val="39811"/>
            <a:lumOff val="8628"/>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E98CB8B-1BF5-4B13-8C22-AE4F6C9F19DD}" type="datetimeFigureOut">
              <a:rPr lang="en-US" smtClean="0"/>
              <a:pPr/>
              <a:t>10/21/2018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CEC7F2A-656F-4E2B-9867-6C985ED6D11E}" type="slidenum">
              <a:rPr lang="en-US" smtClean="0"/>
              <a:pPr/>
              <a:t>‹#›</a:t>
            </a:fld>
            <a:endParaRPr lang="en-US"/>
          </a:p>
        </p:txBody>
      </p:sp>
    </p:spTree>
    <p:extLst>
      <p:ext uri="{BB962C8B-B14F-4D97-AF65-F5344CB8AC3E}">
        <p14:creationId xmlns:p14="http://schemas.microsoft.com/office/powerpoint/2010/main" val="2858300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CFFEF4-4F01-416A-A990-0AC5098EBDB3}" type="slidenum">
              <a:rPr lang="en-US" smtClean="0"/>
              <a:pPr fontAlgn="base">
                <a:spcBef>
                  <a:spcPct val="0"/>
                </a:spcBef>
                <a:spcAft>
                  <a:spcPct val="0"/>
                </a:spcAft>
                <a:defRPr/>
              </a:pPr>
              <a:t>1</a:t>
            </a:fld>
            <a:endParaRPr lang="en-US" dirty="0"/>
          </a:p>
        </p:txBody>
      </p:sp>
    </p:spTree>
    <p:extLst>
      <p:ext uri="{BB962C8B-B14F-4D97-AF65-F5344CB8AC3E}">
        <p14:creationId xmlns:p14="http://schemas.microsoft.com/office/powerpoint/2010/main" val="1097176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C7F2A-656F-4E2B-9867-6C985ED6D11E}" type="slidenum">
              <a:rPr lang="en-US" smtClean="0"/>
              <a:pPr/>
              <a:t>10</a:t>
            </a:fld>
            <a:endParaRPr lang="en-US"/>
          </a:p>
        </p:txBody>
      </p:sp>
    </p:spTree>
    <p:extLst>
      <p:ext uri="{BB962C8B-B14F-4D97-AF65-F5344CB8AC3E}">
        <p14:creationId xmlns:p14="http://schemas.microsoft.com/office/powerpoint/2010/main" val="400166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8CEC7F2A-656F-4E2B-9867-6C985ED6D11E}" type="slidenum">
              <a:rPr lang="en-US" smtClean="0"/>
              <a:pPr/>
              <a:t>11</a:t>
            </a:fld>
            <a:endParaRPr lang="en-US"/>
          </a:p>
        </p:txBody>
      </p:sp>
    </p:spTree>
    <p:extLst>
      <p:ext uri="{BB962C8B-B14F-4D97-AF65-F5344CB8AC3E}">
        <p14:creationId xmlns:p14="http://schemas.microsoft.com/office/powerpoint/2010/main" val="1841462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5"/>
          </p:nvPr>
        </p:nvSpPr>
        <p:spPr/>
        <p:txBody>
          <a:bodyPr/>
          <a:lstStyle/>
          <a:p>
            <a:fld id="{8CEC7F2A-656F-4E2B-9867-6C985ED6D11E}" type="slidenum">
              <a:rPr lang="en-US" smtClean="0"/>
              <a:pPr/>
              <a:t>13</a:t>
            </a:fld>
            <a:endParaRPr lang="en-US"/>
          </a:p>
        </p:txBody>
      </p:sp>
    </p:spTree>
    <p:extLst>
      <p:ext uri="{BB962C8B-B14F-4D97-AF65-F5344CB8AC3E}">
        <p14:creationId xmlns:p14="http://schemas.microsoft.com/office/powerpoint/2010/main" val="3051164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dirty="0">
                <a:latin typeface="Arial" pitchFamily="34" charset="0"/>
              </a:rPr>
              <a:t>Thank you very much for your time and I </a:t>
            </a:r>
            <a:r>
              <a:rPr lang="en-US" altLang="en-US">
                <a:latin typeface="Arial" pitchFamily="34" charset="0"/>
              </a:rPr>
              <a:t>appreciate this </a:t>
            </a:r>
            <a:r>
              <a:rPr lang="en-US" altLang="en-US" dirty="0">
                <a:latin typeface="Arial" pitchFamily="34" charset="0"/>
              </a:rPr>
              <a:t>opportunity to present an update on this project </a:t>
            </a:r>
            <a:r>
              <a:rPr lang="en-US" altLang="en-US">
                <a:latin typeface="Arial" pitchFamily="34" charset="0"/>
              </a:rPr>
              <a:t>to update </a:t>
            </a:r>
            <a:r>
              <a:rPr lang="en-US" altLang="en-US" dirty="0">
                <a:latin typeface="Arial" pitchFamily="34" charset="0"/>
              </a:rPr>
              <a:t>the National NBS Contingency Plan. </a:t>
            </a:r>
          </a:p>
        </p:txBody>
      </p:sp>
      <p:sp>
        <p:nvSpPr>
          <p:cNvPr id="103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9C59C3-0DA1-4120-A3FE-2EE5C1A4B1E2}"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3773737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E3B32D0-82A5-472F-8994-EEA33AB409D6}" type="slidenum">
              <a:rPr lang="en-US" altLang="en-US"/>
              <a:pPr/>
              <a:t>2</a:t>
            </a:fld>
            <a:endParaRPr lang="en-US" altLang="en-US"/>
          </a:p>
        </p:txBody>
      </p:sp>
    </p:spTree>
    <p:extLst>
      <p:ext uri="{BB962C8B-B14F-4D97-AF65-F5344CB8AC3E}">
        <p14:creationId xmlns:p14="http://schemas.microsoft.com/office/powerpoint/2010/main" val="4077132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a:spcBef>
                <a:spcPct val="0"/>
              </a:spcBef>
            </a:pPr>
            <a:endParaRPr lang="en-US" altLang="en-US" dirty="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D111C5A-E477-4717-A060-E2BDBA4EEFE1}" type="slidenum">
              <a:rPr lang="en-US" altLang="en-US"/>
              <a:pPr/>
              <a:t>3</a:t>
            </a:fld>
            <a:endParaRPr lang="en-US" altLang="en-US"/>
          </a:p>
        </p:txBody>
      </p:sp>
    </p:spTree>
    <p:extLst>
      <p:ext uri="{BB962C8B-B14F-4D97-AF65-F5344CB8AC3E}">
        <p14:creationId xmlns:p14="http://schemas.microsoft.com/office/powerpoint/2010/main" val="2022330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C7F2A-656F-4E2B-9867-6C985ED6D11E}" type="slidenum">
              <a:rPr lang="en-US" smtClean="0"/>
              <a:pPr/>
              <a:t>4</a:t>
            </a:fld>
            <a:endParaRPr lang="en-US"/>
          </a:p>
        </p:txBody>
      </p:sp>
    </p:spTree>
    <p:extLst>
      <p:ext uri="{BB962C8B-B14F-4D97-AF65-F5344CB8AC3E}">
        <p14:creationId xmlns:p14="http://schemas.microsoft.com/office/powerpoint/2010/main" val="52003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EC7F2A-656F-4E2B-9867-6C985ED6D11E}" type="slidenum">
              <a:rPr lang="en-US" smtClean="0"/>
              <a:pPr/>
              <a:t>5</a:t>
            </a:fld>
            <a:endParaRPr lang="en-US"/>
          </a:p>
        </p:txBody>
      </p:sp>
    </p:spTree>
    <p:extLst>
      <p:ext uri="{BB962C8B-B14F-4D97-AF65-F5344CB8AC3E}">
        <p14:creationId xmlns:p14="http://schemas.microsoft.com/office/powerpoint/2010/main" val="3208080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EC7F2A-656F-4E2B-9867-6C985ED6D11E}" type="slidenum">
              <a:rPr lang="en-US" smtClean="0"/>
              <a:pPr/>
              <a:t>6</a:t>
            </a:fld>
            <a:endParaRPr lang="en-US"/>
          </a:p>
        </p:txBody>
      </p:sp>
    </p:spTree>
    <p:extLst>
      <p:ext uri="{BB962C8B-B14F-4D97-AF65-F5344CB8AC3E}">
        <p14:creationId xmlns:p14="http://schemas.microsoft.com/office/powerpoint/2010/main" val="2914844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C7F2A-656F-4E2B-9867-6C985ED6D11E}" type="slidenum">
              <a:rPr lang="en-US" smtClean="0"/>
              <a:pPr/>
              <a:t>7</a:t>
            </a:fld>
            <a:endParaRPr lang="en-US"/>
          </a:p>
        </p:txBody>
      </p:sp>
    </p:spTree>
    <p:extLst>
      <p:ext uri="{BB962C8B-B14F-4D97-AF65-F5344CB8AC3E}">
        <p14:creationId xmlns:p14="http://schemas.microsoft.com/office/powerpoint/2010/main" val="2785160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how the CONPLAN Framework is organized…</a:t>
            </a:r>
          </a:p>
          <a:p>
            <a:r>
              <a:rPr lang="en-US" dirty="0"/>
              <a:t>The responsible entities for each action are outlined in the Newborn Screening Contingency Planning Checklist. Each responsible entity must develop and maintain specific Standard Operating Procedures (SOPs) that detail how each activity is executed within their jurisdiction or scope of responsibility. SOPs should be reviewed and updated on a regular basis to ensure they reflect the current method the entity operates. The strategic objectives are supported by specific operational objectives, which are further supported by supporting actions (see Figure 1). Each action has an entity that is responsible for ensuring proper implementation of that supporting activity. </a:t>
            </a:r>
          </a:p>
        </p:txBody>
      </p:sp>
      <p:sp>
        <p:nvSpPr>
          <p:cNvPr id="4" name="Slide Number Placeholder 3"/>
          <p:cNvSpPr>
            <a:spLocks noGrp="1"/>
          </p:cNvSpPr>
          <p:nvPr>
            <p:ph type="sldNum" sz="quarter" idx="5"/>
          </p:nvPr>
        </p:nvSpPr>
        <p:spPr/>
        <p:txBody>
          <a:bodyPr/>
          <a:lstStyle/>
          <a:p>
            <a:fld id="{8CEC7F2A-656F-4E2B-9867-6C985ED6D11E}" type="slidenum">
              <a:rPr lang="en-US" smtClean="0"/>
              <a:pPr/>
              <a:t>8</a:t>
            </a:fld>
            <a:endParaRPr lang="en-US"/>
          </a:p>
        </p:txBody>
      </p:sp>
    </p:spTree>
    <p:extLst>
      <p:ext uri="{BB962C8B-B14F-4D97-AF65-F5344CB8AC3E}">
        <p14:creationId xmlns:p14="http://schemas.microsoft.com/office/powerpoint/2010/main" val="1368177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EC7F2A-656F-4E2B-9867-6C985ED6D11E}" type="slidenum">
              <a:rPr lang="en-US" smtClean="0"/>
              <a:pPr/>
              <a:t>9</a:t>
            </a:fld>
            <a:endParaRPr lang="en-US"/>
          </a:p>
        </p:txBody>
      </p:sp>
    </p:spTree>
    <p:extLst>
      <p:ext uri="{BB962C8B-B14F-4D97-AF65-F5344CB8AC3E}">
        <p14:creationId xmlns:p14="http://schemas.microsoft.com/office/powerpoint/2010/main" val="3472144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Rectangle 2"/>
          <p:cNvSpPr/>
          <p:nvPr userDrawn="1"/>
        </p:nvSpPr>
        <p:spPr>
          <a:xfrm flipV="1">
            <a:off x="0" y="0"/>
            <a:ext cx="9144000" cy="5715000"/>
          </a:xfrm>
          <a:prstGeom prst="rect">
            <a:avLst/>
          </a:prstGeom>
          <a:solidFill>
            <a:srgbClr val="292828">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a typeface="ヒラギノ角ゴ Pro W3" pitchFamily="-65" charset="-128"/>
            </a:endParaRPr>
          </a:p>
        </p:txBody>
      </p:sp>
      <p:sp>
        <p:nvSpPr>
          <p:cNvPr id="4" name="Rectangle 3"/>
          <p:cNvSpPr/>
          <p:nvPr userDrawn="1"/>
        </p:nvSpPr>
        <p:spPr>
          <a:xfrm flipV="1">
            <a:off x="0" y="5803900"/>
            <a:ext cx="9156700" cy="1066800"/>
          </a:xfrm>
          <a:prstGeom prst="rect">
            <a:avLst/>
          </a:prstGeom>
          <a:solidFill>
            <a:srgbClr val="7E052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a typeface="ヒラギノ角ゴ Pro W3" pitchFamily="-65" charset="-128"/>
            </a:endParaRPr>
          </a:p>
        </p:txBody>
      </p:sp>
      <p:pic>
        <p:nvPicPr>
          <p:cNvPr id="5" name="Picture 3" descr="peeps_large.eps"/>
          <p:cNvPicPr>
            <a:picLocks noChangeAspect="1"/>
          </p:cNvPicPr>
          <p:nvPr userDrawn="1"/>
        </p:nvPicPr>
        <p:blipFill>
          <a:blip r:embed="rId2" cstate="print">
            <a:lum bright="-100000" contrast="-100000"/>
          </a:blip>
          <a:srcRect/>
          <a:stretch>
            <a:fillRect/>
          </a:stretch>
        </p:blipFill>
        <p:spPr bwMode="auto">
          <a:xfrm>
            <a:off x="5246688" y="2667000"/>
            <a:ext cx="3759200" cy="2900363"/>
          </a:xfrm>
          <a:prstGeom prst="rect">
            <a:avLst/>
          </a:prstGeom>
          <a:noFill/>
          <a:ln w="9525">
            <a:noFill/>
            <a:miter lim="800000"/>
            <a:headEnd/>
            <a:tailEnd/>
          </a:ln>
        </p:spPr>
      </p:pic>
      <p:pic>
        <p:nvPicPr>
          <p:cNvPr id="6" name="Picture 4" descr="AMCHP_2c.eps"/>
          <p:cNvPicPr>
            <a:picLocks noChangeAspect="1"/>
          </p:cNvPicPr>
          <p:nvPr userDrawn="1"/>
        </p:nvPicPr>
        <p:blipFill>
          <a:blip r:embed="rId3" cstate="print"/>
          <a:srcRect/>
          <a:stretch>
            <a:fillRect/>
          </a:stretch>
        </p:blipFill>
        <p:spPr bwMode="auto">
          <a:xfrm>
            <a:off x="5630863" y="914400"/>
            <a:ext cx="2863850" cy="762000"/>
          </a:xfrm>
          <a:prstGeom prst="rect">
            <a:avLst/>
          </a:prstGeom>
          <a:noFill/>
          <a:ln w="9525">
            <a:noFill/>
            <a:miter lim="800000"/>
            <a:headEnd/>
            <a:tailEnd/>
          </a:ln>
        </p:spPr>
      </p:pic>
      <p:sp>
        <p:nvSpPr>
          <p:cNvPr id="2" name="Title 1"/>
          <p:cNvSpPr>
            <a:spLocks noGrp="1"/>
          </p:cNvSpPr>
          <p:nvPr>
            <p:ph type="title"/>
          </p:nvPr>
        </p:nvSpPr>
        <p:spPr>
          <a:xfrm>
            <a:off x="692071" y="3810000"/>
            <a:ext cx="8229600" cy="1143000"/>
          </a:xfrm>
          <a:prstGeom prst="rect">
            <a:avLst/>
          </a:prstGeom>
        </p:spPr>
        <p:txBody>
          <a:bodyPr anchor="b"/>
          <a:lstStyle>
            <a:lvl1pPr algn="l">
              <a:defRPr sz="5300" b="0" i="0">
                <a:solidFill>
                  <a:schemeClr val="tx1">
                    <a:lumMod val="85000"/>
                    <a:lumOff val="15000"/>
                  </a:schemeClr>
                </a:solidFill>
                <a:latin typeface="Adobe Garamond Pro"/>
                <a:cs typeface="Adobe Garamond Pro"/>
              </a:defRPr>
            </a:lvl1pPr>
          </a:lstStyle>
          <a:p>
            <a:r>
              <a:rPr lang="en-US" dirty="0"/>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219200"/>
          </a:xfrm>
          <a:prstGeom prst="rect">
            <a:avLst/>
          </a:prstGeom>
        </p:spPr>
        <p:txBody>
          <a:bodyPr>
            <a:noAutofit/>
          </a:bodyPr>
          <a:lstStyle>
            <a:lvl1pPr algn="l" rtl="0" eaLnBrk="1" fontAlgn="base" hangingPunct="1">
              <a:spcBef>
                <a:spcPct val="0"/>
              </a:spcBef>
              <a:spcAft>
                <a:spcPct val="0"/>
              </a:spcAft>
              <a:defRPr lang="en-US" sz="4000" b="1" kern="1200" baseline="0" dirty="0">
                <a:solidFill>
                  <a:srgbClr val="0070C0"/>
                </a:solidFill>
                <a:latin typeface="Calibri" panose="020F0502020204030204" pitchFamily="34" charset="0"/>
                <a:ea typeface="Adobe Gothic Std B" pitchFamily="34" charset="-128"/>
                <a:cs typeface="+mj-cs"/>
              </a:defRPr>
            </a:lvl1pPr>
          </a:lstStyle>
          <a:p>
            <a:r>
              <a:rPr lang="en-US" dirty="0"/>
              <a:t>Click to edit Master title style</a:t>
            </a:r>
          </a:p>
        </p:txBody>
      </p:sp>
      <p:sp>
        <p:nvSpPr>
          <p:cNvPr id="6" name="Content Placeholder 2"/>
          <p:cNvSpPr>
            <a:spLocks noGrp="1"/>
          </p:cNvSpPr>
          <p:nvPr>
            <p:ph idx="1"/>
          </p:nvPr>
        </p:nvSpPr>
        <p:spPr>
          <a:xfrm>
            <a:off x="228600" y="1828800"/>
            <a:ext cx="8229600" cy="4419600"/>
          </a:xfrm>
          <a:prstGeom prst="rect">
            <a:avLst/>
          </a:prstGeom>
        </p:spPr>
        <p:txBody>
          <a:bodyPr/>
          <a:lstStyle>
            <a:lvl1pPr marL="0" indent="0">
              <a:buFontTx/>
              <a:buNone/>
              <a:defRPr>
                <a:solidFill>
                  <a:schemeClr val="tx1"/>
                </a:solidFill>
                <a:latin typeface="+mn-lt"/>
                <a:cs typeface="Arial" pitchFamily="34" charset="0"/>
              </a:defRPr>
            </a:lvl1pPr>
            <a:lvl2pPr marL="742950" indent="-285750">
              <a:buFont typeface="Arial" pitchFamily="34" charset="0"/>
              <a:buChar char="•"/>
              <a:defRPr>
                <a:solidFill>
                  <a:schemeClr val="accent6">
                    <a:lumMod val="75000"/>
                  </a:schemeClr>
                </a:solidFill>
                <a:latin typeface="+mn-lt"/>
                <a:cs typeface="Arial" pitchFamily="34" charset="0"/>
              </a:defRPr>
            </a:lvl2pPr>
            <a:lvl3pPr>
              <a:defRPr>
                <a:solidFill>
                  <a:schemeClr val="tx1"/>
                </a:solidFill>
                <a:latin typeface="Arial" pitchFamily="34" charset="0"/>
                <a:cs typeface="Arial" pitchFamily="34" charset="0"/>
              </a:defRPr>
            </a:lvl3pPr>
            <a:lvl4pPr marL="1600200" indent="-228600">
              <a:buFont typeface="Courier New" pitchFamily="49" charset="0"/>
              <a:buChar char="o"/>
              <a:defRPr>
                <a:solidFill>
                  <a:schemeClr val="accent4">
                    <a:lumMod val="75000"/>
                  </a:schemeClr>
                </a:solidFill>
                <a:latin typeface="Arial" pitchFamily="34" charset="0"/>
                <a:cs typeface="Arial" pitchFamily="34" charset="0"/>
              </a:defRPr>
            </a:lvl4pPr>
            <a:lvl5pPr marL="2057400" indent="-228600">
              <a:buFont typeface="Arial" pitchFamily="34" charset="0"/>
              <a:buChar char="•"/>
              <a:defRPr>
                <a:solidFill>
                  <a:schemeClr val="tx1">
                    <a:lumMod val="50000"/>
                    <a:lumOff val="50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1009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2484438"/>
            <a:ext cx="3200400" cy="3916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2484438"/>
            <a:ext cx="3200400" cy="3916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86500" y="1295400"/>
            <a:ext cx="163830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1295400"/>
            <a:ext cx="476250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C4792D-7BEC-489F-B827-8CD4D383335B}"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4086A-4D6C-451B-84AA-A7E968FEEF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4792D-7BEC-489F-B827-8CD4D383335B}" type="datetimeFigureOut">
              <a:rPr lang="en-US" smtClean="0"/>
              <a:pPr/>
              <a:t>10/21/2018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4086A-4D6C-451B-84AA-A7E968FEEF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7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1295400"/>
            <a:ext cx="6553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371600" y="2484438"/>
            <a:ext cx="6553200" cy="3916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2" name="Group 8" descr="HHS and HRSA logos on blue background."/>
          <p:cNvGrpSpPr>
            <a:grpSpLocks/>
          </p:cNvGrpSpPr>
          <p:nvPr/>
        </p:nvGrpSpPr>
        <p:grpSpPr bwMode="auto">
          <a:xfrm>
            <a:off x="0" y="0"/>
            <a:ext cx="9144000" cy="990600"/>
            <a:chOff x="0" y="0"/>
            <a:chExt cx="9144000" cy="990600"/>
          </a:xfrm>
        </p:grpSpPr>
        <p:sp>
          <p:nvSpPr>
            <p:cNvPr id="1029" name="Rectangle 31"/>
            <p:cNvSpPr>
              <a:spLocks noChangeArrowheads="1"/>
            </p:cNvSpPr>
            <p:nvPr/>
          </p:nvSpPr>
          <p:spPr bwMode="auto">
            <a:xfrm>
              <a:off x="0" y="0"/>
              <a:ext cx="9144000" cy="914400"/>
            </a:xfrm>
            <a:prstGeom prst="rect">
              <a:avLst/>
            </a:prstGeom>
            <a:solidFill>
              <a:srgbClr val="0565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000">
                  <a:solidFill>
                    <a:schemeClr val="tx1"/>
                  </a:solidFill>
                  <a:latin typeface="Garamond" pitchFamily="18" charset="0"/>
                  <a:ea typeface="ＭＳ Ｐゴシック" pitchFamily="34" charset="-128"/>
                </a:defRPr>
              </a:lvl1pPr>
              <a:lvl2pPr marL="742950" indent="-285750">
                <a:defRPr sz="2000">
                  <a:solidFill>
                    <a:schemeClr val="tx1"/>
                  </a:solidFill>
                  <a:latin typeface="Garamond" pitchFamily="18" charset="0"/>
                  <a:ea typeface="ＭＳ Ｐゴシック" pitchFamily="34" charset="-128"/>
                </a:defRPr>
              </a:lvl2pPr>
              <a:lvl3pPr marL="1143000" indent="-228600">
                <a:defRPr sz="2000">
                  <a:solidFill>
                    <a:schemeClr val="tx1"/>
                  </a:solidFill>
                  <a:latin typeface="Garamond" pitchFamily="18" charset="0"/>
                  <a:ea typeface="ＭＳ Ｐゴシック" pitchFamily="34" charset="-128"/>
                </a:defRPr>
              </a:lvl3pPr>
              <a:lvl4pPr marL="1600200" indent="-228600">
                <a:defRPr sz="2000">
                  <a:solidFill>
                    <a:schemeClr val="tx1"/>
                  </a:solidFill>
                  <a:latin typeface="Garamond" pitchFamily="18" charset="0"/>
                  <a:ea typeface="ＭＳ Ｐゴシック" pitchFamily="34" charset="-128"/>
                </a:defRPr>
              </a:lvl4pPr>
              <a:lvl5pPr marL="2057400" indent="-228600">
                <a:defRPr sz="2000">
                  <a:solidFill>
                    <a:schemeClr val="tx1"/>
                  </a:solidFill>
                  <a:latin typeface="Garamond" pitchFamily="18"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Garamond" pitchFamily="18"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Garamond" pitchFamily="18"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Garamond" pitchFamily="18"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Garamond" pitchFamily="18" charset="0"/>
                  <a:ea typeface="ＭＳ Ｐゴシック" pitchFamily="34" charset="-128"/>
                </a:defRPr>
              </a:lvl9pPr>
            </a:lstStyle>
            <a:p>
              <a:pPr eaLnBrk="0" fontAlgn="base" hangingPunct="0">
                <a:spcBef>
                  <a:spcPct val="0"/>
                </a:spcBef>
                <a:spcAft>
                  <a:spcPct val="0"/>
                </a:spcAft>
                <a:defRPr/>
              </a:pPr>
              <a:endParaRPr lang="en-US" altLang="en-US">
                <a:solidFill>
                  <a:srgbClr val="000000"/>
                </a:solidFill>
              </a:endParaRPr>
            </a:p>
          </p:txBody>
        </p:sp>
        <p:pic>
          <p:nvPicPr>
            <p:cNvPr id="1030" name="Picture 14" descr="Department of Health and Human Services"/>
            <p:cNvPicPr>
              <a:picLocks noChangeAspect="1" noChangeArrowheads="1"/>
            </p:cNvPicPr>
            <p:nvPr/>
          </p:nvPicPr>
          <p:blipFill>
            <a:blip r:embed="rId13" cstate="print"/>
            <a:srcRect r="79105"/>
            <a:stretch>
              <a:fillRect/>
            </a:stretch>
          </p:blipFill>
          <p:spPr bwMode="auto">
            <a:xfrm>
              <a:off x="381000" y="152400"/>
              <a:ext cx="685800" cy="630238"/>
            </a:xfrm>
            <a:prstGeom prst="rect">
              <a:avLst/>
            </a:prstGeom>
            <a:noFill/>
            <a:ln w="9525">
              <a:noFill/>
              <a:miter lim="800000"/>
              <a:headEnd/>
              <a:tailEnd/>
            </a:ln>
          </p:spPr>
        </p:pic>
        <p:sp>
          <p:nvSpPr>
            <p:cNvPr id="1031" name="Line 33"/>
            <p:cNvSpPr>
              <a:spLocks noChangeShapeType="1"/>
            </p:cNvSpPr>
            <p:nvPr/>
          </p:nvSpPr>
          <p:spPr bwMode="auto">
            <a:xfrm>
              <a:off x="0" y="990600"/>
              <a:ext cx="9144000" cy="0"/>
            </a:xfrm>
            <a:prstGeom prst="line">
              <a:avLst/>
            </a:prstGeom>
            <a:noFill/>
            <a:ln w="228600">
              <a:solidFill>
                <a:srgbClr val="078ACB"/>
              </a:solidFill>
              <a:round/>
              <a:headEnd/>
              <a:tailEnd/>
            </a:ln>
          </p:spPr>
          <p:txBody>
            <a:bodyPr/>
            <a:lstStyle/>
            <a:p>
              <a:pPr eaLnBrk="0" fontAlgn="base" hangingPunct="0">
                <a:spcBef>
                  <a:spcPct val="0"/>
                </a:spcBef>
                <a:spcAft>
                  <a:spcPct val="0"/>
                </a:spcAft>
              </a:pPr>
              <a:endParaRPr lang="en-US" sz="2000">
                <a:solidFill>
                  <a:srgbClr val="000000"/>
                </a:solidFill>
                <a:latin typeface="Garamond" pitchFamily="18" charset="0"/>
                <a:ea typeface="ＭＳ Ｐゴシック" pitchFamily="34" charset="-128"/>
              </a:endParaRPr>
            </a:p>
          </p:txBody>
        </p:sp>
        <p:pic>
          <p:nvPicPr>
            <p:cNvPr id="1032" name="Picture 30" descr="Health Resources and Services Administration"/>
            <p:cNvPicPr>
              <a:picLocks noChangeAspect="1" noChangeArrowheads="1"/>
            </p:cNvPicPr>
            <p:nvPr userDrawn="1"/>
          </p:nvPicPr>
          <p:blipFill>
            <a:blip r:embed="rId14" cstate="print"/>
            <a:srcRect/>
            <a:stretch>
              <a:fillRect/>
            </a:stretch>
          </p:blipFill>
          <p:spPr bwMode="auto">
            <a:xfrm>
              <a:off x="7162800" y="220663"/>
              <a:ext cx="1752600" cy="541337"/>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3600" b="1">
          <a:solidFill>
            <a:srgbClr val="057590"/>
          </a:solidFill>
          <a:latin typeface="+mj-lt"/>
          <a:ea typeface="ＭＳ Ｐゴシック" charset="0"/>
          <a:cs typeface="+mj-cs"/>
        </a:defRPr>
      </a:lvl1pPr>
      <a:lvl2pPr algn="ctr" rtl="0" eaLnBrk="0" fontAlgn="base" hangingPunct="0">
        <a:spcBef>
          <a:spcPct val="0"/>
        </a:spcBef>
        <a:spcAft>
          <a:spcPct val="0"/>
        </a:spcAft>
        <a:defRPr sz="3600" b="1">
          <a:solidFill>
            <a:srgbClr val="057590"/>
          </a:solidFill>
          <a:latin typeface="Arial Unicode MS" pitchFamily="34" charset="-128"/>
          <a:ea typeface="ＭＳ Ｐゴシック" charset="0"/>
        </a:defRPr>
      </a:lvl2pPr>
      <a:lvl3pPr algn="ctr" rtl="0" eaLnBrk="0" fontAlgn="base" hangingPunct="0">
        <a:spcBef>
          <a:spcPct val="0"/>
        </a:spcBef>
        <a:spcAft>
          <a:spcPct val="0"/>
        </a:spcAft>
        <a:defRPr sz="3600" b="1">
          <a:solidFill>
            <a:srgbClr val="057590"/>
          </a:solidFill>
          <a:latin typeface="Arial Unicode MS" pitchFamily="34" charset="-128"/>
          <a:ea typeface="ＭＳ Ｐゴシック" charset="0"/>
        </a:defRPr>
      </a:lvl3pPr>
      <a:lvl4pPr algn="ctr" rtl="0" eaLnBrk="0" fontAlgn="base" hangingPunct="0">
        <a:spcBef>
          <a:spcPct val="0"/>
        </a:spcBef>
        <a:spcAft>
          <a:spcPct val="0"/>
        </a:spcAft>
        <a:defRPr sz="3600" b="1">
          <a:solidFill>
            <a:srgbClr val="057590"/>
          </a:solidFill>
          <a:latin typeface="Arial Unicode MS" pitchFamily="34" charset="-128"/>
          <a:ea typeface="ＭＳ Ｐゴシック" charset="0"/>
        </a:defRPr>
      </a:lvl4pPr>
      <a:lvl5pPr algn="ctr" rtl="0" eaLnBrk="0" fontAlgn="base" hangingPunct="0">
        <a:spcBef>
          <a:spcPct val="0"/>
        </a:spcBef>
        <a:spcAft>
          <a:spcPct val="0"/>
        </a:spcAft>
        <a:defRPr sz="3600" b="1">
          <a:solidFill>
            <a:srgbClr val="057590"/>
          </a:solidFill>
          <a:latin typeface="Arial Unicode MS" pitchFamily="34" charset="-128"/>
          <a:ea typeface="ＭＳ Ｐゴシック" charset="0"/>
        </a:defRPr>
      </a:lvl5pPr>
      <a:lvl6pPr marL="457200" algn="ctr" rtl="0" eaLnBrk="1" fontAlgn="base" hangingPunct="1">
        <a:spcBef>
          <a:spcPct val="0"/>
        </a:spcBef>
        <a:spcAft>
          <a:spcPct val="0"/>
        </a:spcAft>
        <a:defRPr sz="3600" b="1">
          <a:solidFill>
            <a:srgbClr val="057590"/>
          </a:solidFill>
          <a:latin typeface="Arial Unicode MS" pitchFamily="34" charset="-128"/>
        </a:defRPr>
      </a:lvl6pPr>
      <a:lvl7pPr marL="914400" algn="ctr" rtl="0" eaLnBrk="1" fontAlgn="base" hangingPunct="1">
        <a:spcBef>
          <a:spcPct val="0"/>
        </a:spcBef>
        <a:spcAft>
          <a:spcPct val="0"/>
        </a:spcAft>
        <a:defRPr sz="3600" b="1">
          <a:solidFill>
            <a:srgbClr val="057590"/>
          </a:solidFill>
          <a:latin typeface="Arial Unicode MS" pitchFamily="34" charset="-128"/>
        </a:defRPr>
      </a:lvl7pPr>
      <a:lvl8pPr marL="1371600" algn="ctr" rtl="0" eaLnBrk="1" fontAlgn="base" hangingPunct="1">
        <a:spcBef>
          <a:spcPct val="0"/>
        </a:spcBef>
        <a:spcAft>
          <a:spcPct val="0"/>
        </a:spcAft>
        <a:defRPr sz="3600" b="1">
          <a:solidFill>
            <a:srgbClr val="057590"/>
          </a:solidFill>
          <a:latin typeface="Arial Unicode MS" pitchFamily="34" charset="-128"/>
        </a:defRPr>
      </a:lvl8pPr>
      <a:lvl9pPr marL="1828800" algn="ctr" rtl="0" eaLnBrk="1" fontAlgn="base" hangingPunct="1">
        <a:spcBef>
          <a:spcPct val="0"/>
        </a:spcBef>
        <a:spcAft>
          <a:spcPct val="0"/>
        </a:spcAft>
        <a:defRPr sz="3600" b="1">
          <a:solidFill>
            <a:srgbClr val="057590"/>
          </a:solidFill>
          <a:latin typeface="Arial Unicode MS" pitchFamily="34" charset="-128"/>
        </a:defRPr>
      </a:lvl9pPr>
    </p:titleStyle>
    <p:bodyStyle>
      <a:lvl1pPr marL="342900" indent="-342900" algn="l" rtl="0" eaLnBrk="0" fontAlgn="base" hangingPunct="0">
        <a:spcBef>
          <a:spcPct val="20000"/>
        </a:spcBef>
        <a:spcAft>
          <a:spcPct val="0"/>
        </a:spcAft>
        <a:buFont typeface="Arial" charset="0"/>
        <a:buChar char="•"/>
        <a:defRPr sz="3200">
          <a:solidFill>
            <a:srgbClr val="057590"/>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a:solidFill>
            <a:srgbClr val="057590"/>
          </a:solidFill>
          <a:latin typeface="+mn-lt"/>
          <a:ea typeface="ＭＳ Ｐゴシック" charset="0"/>
        </a:defRPr>
      </a:lvl2pPr>
      <a:lvl3pPr marL="1143000" indent="-228600" algn="l" rtl="0" eaLnBrk="0" fontAlgn="base" hangingPunct="0">
        <a:spcBef>
          <a:spcPct val="20000"/>
        </a:spcBef>
        <a:spcAft>
          <a:spcPct val="0"/>
        </a:spcAft>
        <a:buFont typeface="Arial" charset="0"/>
        <a:buChar char="•"/>
        <a:defRPr sz="2400">
          <a:solidFill>
            <a:srgbClr val="057590"/>
          </a:solidFill>
          <a:latin typeface="+mn-lt"/>
          <a:ea typeface="ＭＳ Ｐゴシック" charset="0"/>
        </a:defRPr>
      </a:lvl3pPr>
      <a:lvl4pPr marL="1600200" indent="-228600" algn="l" rtl="0" eaLnBrk="0" fontAlgn="base" hangingPunct="0">
        <a:spcBef>
          <a:spcPct val="20000"/>
        </a:spcBef>
        <a:spcAft>
          <a:spcPct val="0"/>
        </a:spcAft>
        <a:buFont typeface="Arial" charset="0"/>
        <a:buChar char="•"/>
        <a:defRPr sz="2000">
          <a:solidFill>
            <a:srgbClr val="057590"/>
          </a:solidFill>
          <a:latin typeface="+mn-lt"/>
          <a:ea typeface="ＭＳ Ｐゴシック" charset="0"/>
        </a:defRPr>
      </a:lvl4pPr>
      <a:lvl5pPr marL="2057400" indent="-228600" algn="l" rtl="0" eaLnBrk="0" fontAlgn="base" hangingPunct="0">
        <a:spcBef>
          <a:spcPct val="20000"/>
        </a:spcBef>
        <a:spcAft>
          <a:spcPct val="0"/>
        </a:spcAft>
        <a:buFont typeface="Arial" charset="0"/>
        <a:buChar char="•"/>
        <a:defRPr sz="2000">
          <a:solidFill>
            <a:srgbClr val="057590"/>
          </a:solidFill>
          <a:latin typeface="+mn-lt"/>
          <a:ea typeface="ＭＳ Ｐゴシック" charset="0"/>
        </a:defRPr>
      </a:lvl5pPr>
      <a:lvl6pPr marL="2514600" indent="-228600" algn="l" rtl="0" eaLnBrk="1" fontAlgn="base" hangingPunct="1">
        <a:spcBef>
          <a:spcPct val="20000"/>
        </a:spcBef>
        <a:spcAft>
          <a:spcPct val="0"/>
        </a:spcAft>
        <a:buChar char="»"/>
        <a:defRPr sz="2000">
          <a:solidFill>
            <a:srgbClr val="057590"/>
          </a:solidFill>
          <a:latin typeface="+mn-lt"/>
        </a:defRPr>
      </a:lvl6pPr>
      <a:lvl7pPr marL="2971800" indent="-228600" algn="l" rtl="0" eaLnBrk="1" fontAlgn="base" hangingPunct="1">
        <a:spcBef>
          <a:spcPct val="20000"/>
        </a:spcBef>
        <a:spcAft>
          <a:spcPct val="0"/>
        </a:spcAft>
        <a:buChar char="»"/>
        <a:defRPr sz="2000">
          <a:solidFill>
            <a:srgbClr val="057590"/>
          </a:solidFill>
          <a:latin typeface="+mn-lt"/>
        </a:defRPr>
      </a:lvl7pPr>
      <a:lvl8pPr marL="3429000" indent="-228600" algn="l" rtl="0" eaLnBrk="1" fontAlgn="base" hangingPunct="1">
        <a:spcBef>
          <a:spcPct val="20000"/>
        </a:spcBef>
        <a:spcAft>
          <a:spcPct val="0"/>
        </a:spcAft>
        <a:buChar char="»"/>
        <a:defRPr sz="2000">
          <a:solidFill>
            <a:srgbClr val="057590"/>
          </a:solidFill>
          <a:latin typeface="+mn-lt"/>
        </a:defRPr>
      </a:lvl8pPr>
      <a:lvl9pPr marL="3886200" indent="-228600" algn="l" rtl="0" eaLnBrk="1" fontAlgn="base" hangingPunct="1">
        <a:spcBef>
          <a:spcPct val="20000"/>
        </a:spcBef>
        <a:spcAft>
          <a:spcPct val="0"/>
        </a:spcAft>
        <a:buChar char="»"/>
        <a:defRPr sz="2000">
          <a:solidFill>
            <a:srgbClr val="05759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mailto:ktaft@amchp.org"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hyperlink" Target="https://www.cdc.gov/ncbddd/documents/Screening-Contingency-Plan-Version-II.pdf" TargetMode="External"/><Relationship Id="rId4" Type="http://schemas.openxmlformats.org/officeDocument/2006/relationships/hyperlink" Target="http://www.amchp.org/programsandtopics/CHILD-HEALTH/projects/newborn-screening/Pages/default.aspx"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6"/>
          <p:cNvSpPr>
            <a:spLocks noGrp="1"/>
          </p:cNvSpPr>
          <p:nvPr>
            <p:ph type="title"/>
          </p:nvPr>
        </p:nvSpPr>
        <p:spPr>
          <a:xfrm>
            <a:off x="364375" y="1143000"/>
            <a:ext cx="5410200" cy="2743200"/>
          </a:xfrm>
        </p:spPr>
        <p:txBody>
          <a:bodyPr>
            <a:normAutofit/>
          </a:bodyPr>
          <a:lstStyle/>
          <a:p>
            <a:r>
              <a:rPr lang="en-US" sz="4200" b="1" dirty="0">
                <a:solidFill>
                  <a:srgbClr val="7B0728"/>
                </a:solidFill>
                <a:latin typeface="Cambria" pitchFamily="18" charset="0"/>
                <a:ea typeface="Adobe Garamond Pro" charset="0"/>
                <a:cs typeface="Adobe Garamond Pro" charset="0"/>
              </a:rPr>
              <a:t>National Newborn Screening Contingency Plan</a:t>
            </a:r>
          </a:p>
        </p:txBody>
      </p:sp>
      <p:sp>
        <p:nvSpPr>
          <p:cNvPr id="5123" name="TextBox 2"/>
          <p:cNvSpPr txBox="1">
            <a:spLocks noChangeArrowheads="1"/>
          </p:cNvSpPr>
          <p:nvPr/>
        </p:nvSpPr>
        <p:spPr bwMode="auto">
          <a:xfrm>
            <a:off x="6019800" y="6172200"/>
            <a:ext cx="2667000" cy="366713"/>
          </a:xfrm>
          <a:prstGeom prst="rect">
            <a:avLst/>
          </a:prstGeom>
          <a:noFill/>
          <a:ln w="9525">
            <a:noFill/>
            <a:miter lim="800000"/>
            <a:headEnd/>
            <a:tailEnd/>
          </a:ln>
        </p:spPr>
        <p:txBody>
          <a:bodyPr>
            <a:spAutoFit/>
          </a:bodyPr>
          <a:lstStyle/>
          <a:p>
            <a:pPr algn="ctr"/>
            <a:endParaRPr lang="en-US" b="1">
              <a:solidFill>
                <a:srgbClr val="FFFFFF"/>
              </a:solidFill>
              <a:latin typeface="Calibri" pitchFamily="34" charset="0"/>
            </a:endParaRPr>
          </a:p>
        </p:txBody>
      </p:sp>
      <p:sp>
        <p:nvSpPr>
          <p:cNvPr id="5124" name="Title 36"/>
          <p:cNvSpPr txBox="1">
            <a:spLocks/>
          </p:cNvSpPr>
          <p:nvPr/>
        </p:nvSpPr>
        <p:spPr bwMode="auto">
          <a:xfrm>
            <a:off x="364375" y="4648200"/>
            <a:ext cx="5257800" cy="838200"/>
          </a:xfrm>
          <a:prstGeom prst="rect">
            <a:avLst/>
          </a:prstGeom>
          <a:noFill/>
          <a:ln w="9525">
            <a:noFill/>
            <a:miter lim="800000"/>
            <a:headEnd/>
            <a:tailEnd/>
          </a:ln>
        </p:spPr>
        <p:txBody>
          <a:bodyPr anchor="b"/>
          <a:lstStyle/>
          <a:p>
            <a:endParaRPr lang="en-US" sz="3000" dirty="0">
              <a:solidFill>
                <a:srgbClr val="262626"/>
              </a:solidFill>
              <a:latin typeface="Cambria" pitchFamily="18" charset="0"/>
            </a:endParaRPr>
          </a:p>
          <a:p>
            <a:r>
              <a:rPr lang="en-US" sz="3000" dirty="0" err="1">
                <a:solidFill>
                  <a:srgbClr val="262626"/>
                </a:solidFill>
                <a:latin typeface="Cambria" pitchFamily="18" charset="0"/>
              </a:rPr>
              <a:t>NewSTEPs</a:t>
            </a:r>
            <a:r>
              <a:rPr lang="en-US" sz="3000" dirty="0">
                <a:solidFill>
                  <a:srgbClr val="262626"/>
                </a:solidFill>
                <a:latin typeface="Cambria" pitchFamily="18" charset="0"/>
              </a:rPr>
              <a:t> webinar</a:t>
            </a:r>
            <a:br>
              <a:rPr lang="en-US" sz="3000" dirty="0">
                <a:solidFill>
                  <a:srgbClr val="262626"/>
                </a:solidFill>
                <a:latin typeface="Cambria" pitchFamily="18" charset="0"/>
              </a:rPr>
            </a:br>
            <a:r>
              <a:rPr lang="en-US" sz="3000" dirty="0">
                <a:solidFill>
                  <a:srgbClr val="262626"/>
                </a:solidFill>
                <a:latin typeface="Cambria" pitchFamily="18" charset="0"/>
              </a:rPr>
              <a:t>October 22, 2018</a:t>
            </a:r>
          </a:p>
          <a:p>
            <a:endParaRPr lang="en-US" sz="3000" b="1" dirty="0">
              <a:solidFill>
                <a:srgbClr val="262626"/>
              </a:solidFill>
              <a:latin typeface="Cambria" pitchFamily="18" charset="0"/>
            </a:endParaRPr>
          </a:p>
        </p:txBody>
      </p:sp>
      <p:sp>
        <p:nvSpPr>
          <p:cNvPr id="5" name="Title 36"/>
          <p:cNvSpPr txBox="1">
            <a:spLocks/>
          </p:cNvSpPr>
          <p:nvPr/>
        </p:nvSpPr>
        <p:spPr bwMode="auto">
          <a:xfrm>
            <a:off x="364375" y="6069675"/>
            <a:ext cx="8153400" cy="838200"/>
          </a:xfrm>
          <a:prstGeom prst="rect">
            <a:avLst/>
          </a:prstGeom>
          <a:noFill/>
          <a:ln w="9525">
            <a:noFill/>
            <a:miter lim="800000"/>
            <a:headEnd/>
            <a:tailEnd/>
          </a:ln>
        </p:spPr>
        <p:txBody>
          <a:bodyPr anchor="b"/>
          <a:lstStyle/>
          <a:p>
            <a:r>
              <a:rPr lang="en-US" sz="2200" b="1" dirty="0">
                <a:solidFill>
                  <a:schemeClr val="bg1"/>
                </a:solidFill>
                <a:latin typeface="Cambria" panose="02040503050406030204" pitchFamily="18" charset="0"/>
                <a:ea typeface="Cambria" panose="02040503050406030204" pitchFamily="18" charset="0"/>
              </a:rPr>
              <a:t>Kate Taft, </a:t>
            </a:r>
            <a:r>
              <a:rPr lang="en-US" sz="2200" b="1" dirty="0">
                <a:solidFill>
                  <a:schemeClr val="bg1"/>
                </a:solidFill>
                <a:latin typeface="Cambria" panose="02040503050406030204" pitchFamily="18" charset="0"/>
                <a:ea typeface="Cambria" panose="02040503050406030204" pitchFamily="18" charset="0"/>
                <a:cs typeface="Arial" panose="020B0604020202020204" pitchFamily="34" charset="0"/>
              </a:rPr>
              <a:t>Associate</a:t>
            </a:r>
            <a:r>
              <a:rPr lang="en-US" sz="2200" b="1" dirty="0">
                <a:solidFill>
                  <a:schemeClr val="bg1"/>
                </a:solidFill>
                <a:latin typeface="Cambria" panose="02040503050406030204" pitchFamily="18" charset="0"/>
                <a:ea typeface="Cambria" panose="02040503050406030204" pitchFamily="18" charset="0"/>
              </a:rPr>
              <a:t> Director, Child &amp; Adolescent Health</a:t>
            </a:r>
            <a:br>
              <a:rPr lang="en-US" sz="2200" b="1" dirty="0">
                <a:solidFill>
                  <a:schemeClr val="bg1"/>
                </a:solidFill>
                <a:latin typeface="Cambria" panose="02040503050406030204" pitchFamily="18" charset="0"/>
                <a:ea typeface="Cambria" panose="02040503050406030204" pitchFamily="18" charset="0"/>
              </a:rPr>
            </a:br>
            <a:r>
              <a:rPr lang="en-US" sz="2200" b="1" dirty="0">
                <a:solidFill>
                  <a:schemeClr val="bg1"/>
                </a:solidFill>
                <a:latin typeface="Cambria" panose="02040503050406030204" pitchFamily="18" charset="0"/>
                <a:ea typeface="Cambria" panose="02040503050406030204" pitchFamily="18" charset="0"/>
              </a:rPr>
              <a:t>Association of Maternal &amp; Child Health Programs</a:t>
            </a:r>
          </a:p>
          <a:p>
            <a:endParaRPr lang="en-US" sz="2200" b="1" dirty="0">
              <a:solidFill>
                <a:schemeClr val="bg1"/>
              </a:solidFill>
              <a:latin typeface="Cambria" panose="02040503050406030204" pitchFamily="18" charset="0"/>
              <a:ea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9A18889-D36B-4917-972F-8E6374CFF521}"/>
              </a:ext>
            </a:extLst>
          </p:cNvPr>
          <p:cNvPicPr>
            <a:picLocks noChangeAspect="1"/>
          </p:cNvPicPr>
          <p:nvPr/>
        </p:nvPicPr>
        <p:blipFill>
          <a:blip r:embed="rId3"/>
          <a:stretch>
            <a:fillRect/>
          </a:stretch>
        </p:blipFill>
        <p:spPr>
          <a:xfrm>
            <a:off x="0" y="106282"/>
            <a:ext cx="9144000" cy="6645436"/>
          </a:xfrm>
          <a:prstGeom prst="rect">
            <a:avLst/>
          </a:prstGeom>
        </p:spPr>
      </p:pic>
    </p:spTree>
    <p:extLst>
      <p:ext uri="{BB962C8B-B14F-4D97-AF65-F5344CB8AC3E}">
        <p14:creationId xmlns:p14="http://schemas.microsoft.com/office/powerpoint/2010/main" val="840053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149DA8D-9128-4C2E-8E6B-AC02FB758D21}"/>
              </a:ext>
            </a:extLst>
          </p:cNvPr>
          <p:cNvPicPr>
            <a:picLocks noChangeAspect="1"/>
          </p:cNvPicPr>
          <p:nvPr/>
        </p:nvPicPr>
        <p:blipFill rotWithShape="1">
          <a:blip r:embed="rId3"/>
          <a:srcRect b="30847"/>
          <a:stretch/>
        </p:blipFill>
        <p:spPr>
          <a:xfrm>
            <a:off x="482600" y="643467"/>
            <a:ext cx="8178799" cy="5571066"/>
          </a:xfrm>
          <a:prstGeom prst="rect">
            <a:avLst/>
          </a:prstGeom>
        </p:spPr>
      </p:pic>
      <p:sp>
        <p:nvSpPr>
          <p:cNvPr id="12" name="Rectangle 8">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51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993B2-1754-4D46-8CA9-B31A97090357}"/>
              </a:ext>
            </a:extLst>
          </p:cNvPr>
          <p:cNvSpPr>
            <a:spLocks noGrp="1"/>
          </p:cNvSpPr>
          <p:nvPr>
            <p:ph type="title"/>
          </p:nvPr>
        </p:nvSpPr>
        <p:spPr>
          <a:xfrm>
            <a:off x="457200" y="274638"/>
            <a:ext cx="8229600" cy="1143000"/>
          </a:xfrm>
        </p:spPr>
        <p:txBody>
          <a:bodyPr/>
          <a:lstStyle/>
          <a:p>
            <a:r>
              <a:rPr lang="en-US" sz="3600" b="1">
                <a:solidFill>
                  <a:srgbClr val="00386B"/>
                </a:solidFill>
                <a:latin typeface="Arial" panose="020B0604020202020204" pitchFamily="34" charset="0"/>
                <a:ea typeface="Adobe Gothic Std B" pitchFamily="34" charset="-128"/>
                <a:cs typeface="Arial" panose="020B0604020202020204" pitchFamily="34" charset="0"/>
              </a:rPr>
              <a:t>Additional Resources</a:t>
            </a:r>
            <a:endParaRPr lang="en-US" sz="3600" b="1" dirty="0">
              <a:solidFill>
                <a:srgbClr val="00386B"/>
              </a:solidFill>
              <a:latin typeface="Arial" panose="020B0604020202020204" pitchFamily="34" charset="0"/>
              <a:ea typeface="Adobe Gothic Std B" pitchFamily="34" charset="-128"/>
              <a:cs typeface="Arial" panose="020B0604020202020204" pitchFamily="34" charset="0"/>
            </a:endParaRPr>
          </a:p>
        </p:txBody>
      </p:sp>
      <p:sp>
        <p:nvSpPr>
          <p:cNvPr id="3" name="Content Placeholder 2">
            <a:extLst>
              <a:ext uri="{FF2B5EF4-FFF2-40B4-BE49-F238E27FC236}">
                <a16:creationId xmlns:a16="http://schemas.microsoft.com/office/drawing/2014/main" id="{16C83975-54E9-4CA6-ACBF-B7EB54EDB49B}"/>
              </a:ext>
            </a:extLst>
          </p:cNvPr>
          <p:cNvSpPr>
            <a:spLocks noGrp="1"/>
          </p:cNvSpPr>
          <p:nvPr>
            <p:ph idx="1"/>
          </p:nvPr>
        </p:nvSpPr>
        <p:spPr/>
        <p:txBody>
          <a:bodyPr/>
          <a:lstStyle/>
          <a:p>
            <a:pPr marL="800100" indent="-457200"/>
            <a:r>
              <a:rPr lang="en-US" dirty="0"/>
              <a:t>Sample template for MOU/MOA</a:t>
            </a:r>
          </a:p>
          <a:p>
            <a:pPr marL="800100" indent="-457200"/>
            <a:r>
              <a:rPr lang="en-US" dirty="0"/>
              <a:t>Background resources</a:t>
            </a:r>
          </a:p>
          <a:p>
            <a:pPr marL="800100" indent="-457200"/>
            <a:r>
              <a:rPr lang="en-US" dirty="0"/>
              <a:t>Case examples</a:t>
            </a:r>
          </a:p>
          <a:p>
            <a:pPr marL="800100" indent="-457200"/>
            <a:r>
              <a:rPr lang="en-US" dirty="0"/>
              <a:t>State examples and templates</a:t>
            </a:r>
          </a:p>
          <a:p>
            <a:endParaRPr lang="en-US" dirty="0"/>
          </a:p>
        </p:txBody>
      </p:sp>
    </p:spTree>
    <p:extLst>
      <p:ext uri="{BB962C8B-B14F-4D97-AF65-F5344CB8AC3E}">
        <p14:creationId xmlns:p14="http://schemas.microsoft.com/office/powerpoint/2010/main" val="218286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5A124-1C57-4B20-9517-B1DF5A52AE79}"/>
              </a:ext>
            </a:extLst>
          </p:cNvPr>
          <p:cNvSpPr>
            <a:spLocks noGrp="1"/>
          </p:cNvSpPr>
          <p:nvPr>
            <p:ph type="title"/>
          </p:nvPr>
        </p:nvSpPr>
        <p:spPr>
          <a:xfrm>
            <a:off x="228600" y="399814"/>
            <a:ext cx="8229600" cy="1219200"/>
          </a:xfrm>
        </p:spPr>
        <p:txBody>
          <a:bodyPr/>
          <a:lstStyle/>
          <a:p>
            <a:pPr algn="ctr"/>
            <a:r>
              <a:rPr lang="en-US" sz="3600" dirty="0">
                <a:solidFill>
                  <a:srgbClr val="00386B"/>
                </a:solidFill>
                <a:latin typeface="Arial" panose="020B0604020202020204" pitchFamily="34" charset="0"/>
                <a:cs typeface="Arial" panose="020B0604020202020204" pitchFamily="34" charset="0"/>
              </a:rPr>
              <a:t>Reflections from the CONPLAN process</a:t>
            </a:r>
          </a:p>
        </p:txBody>
      </p:sp>
      <p:sp>
        <p:nvSpPr>
          <p:cNvPr id="5" name="Content Placeholder 4">
            <a:extLst>
              <a:ext uri="{FF2B5EF4-FFF2-40B4-BE49-F238E27FC236}">
                <a16:creationId xmlns:a16="http://schemas.microsoft.com/office/drawing/2014/main" id="{BBF11703-5C9E-4BE7-8A23-E24D4561547F}"/>
              </a:ext>
            </a:extLst>
          </p:cNvPr>
          <p:cNvSpPr>
            <a:spLocks noGrp="1"/>
          </p:cNvSpPr>
          <p:nvPr>
            <p:ph idx="1"/>
          </p:nvPr>
        </p:nvSpPr>
        <p:spPr>
          <a:xfrm>
            <a:off x="228600" y="1828800"/>
            <a:ext cx="5638800" cy="4419600"/>
          </a:xfrm>
        </p:spPr>
        <p:txBody>
          <a:bodyPr>
            <a:normAutofit fontScale="92500" lnSpcReduction="10000"/>
          </a:bodyPr>
          <a:lstStyle/>
          <a:p>
            <a:pPr marL="457200" indent="-457200">
              <a:buFont typeface="Arial" panose="020B0604020202020204" pitchFamily="34" charset="0"/>
              <a:buChar char="•"/>
            </a:pPr>
            <a:r>
              <a:rPr lang="en-US" dirty="0"/>
              <a:t>Collaboration is key</a:t>
            </a:r>
          </a:p>
          <a:p>
            <a:pPr marL="457200" indent="-457200">
              <a:buFont typeface="Arial" panose="020B0604020202020204" pitchFamily="34" charset="0"/>
              <a:buChar char="•"/>
            </a:pPr>
            <a:r>
              <a:rPr lang="en-US" dirty="0"/>
              <a:t>Provide framework and state examples</a:t>
            </a:r>
          </a:p>
          <a:p>
            <a:pPr marL="457200" indent="-457200">
              <a:buFont typeface="Arial" panose="020B0604020202020204" pitchFamily="34" charset="0"/>
              <a:buChar char="•"/>
            </a:pPr>
            <a:r>
              <a:rPr lang="en-US" dirty="0"/>
              <a:t>Intentionally and appropriately incorporating families</a:t>
            </a:r>
          </a:p>
          <a:p>
            <a:pPr marL="457200" indent="-457200">
              <a:buFont typeface="Arial" panose="020B0604020202020204" pitchFamily="34" charset="0"/>
              <a:buChar char="•"/>
            </a:pPr>
            <a:r>
              <a:rPr lang="en-US" dirty="0"/>
              <a:t>Can apply contingency planning on a smaller scale</a:t>
            </a:r>
          </a:p>
          <a:p>
            <a:pPr marL="457200" indent="-457200">
              <a:buFont typeface="Arial" panose="020B0604020202020204" pitchFamily="34" charset="0"/>
              <a:buChar char="•"/>
            </a:pPr>
            <a:r>
              <a:rPr lang="en-US" dirty="0"/>
              <a:t>Think comprehensive &amp; long-term</a:t>
            </a:r>
          </a:p>
          <a:p>
            <a:endParaRPr lang="en-US" dirty="0"/>
          </a:p>
        </p:txBody>
      </p:sp>
      <p:pic>
        <p:nvPicPr>
          <p:cNvPr id="6" name="Picture 5">
            <a:extLst>
              <a:ext uri="{FF2B5EF4-FFF2-40B4-BE49-F238E27FC236}">
                <a16:creationId xmlns:a16="http://schemas.microsoft.com/office/drawing/2014/main" id="{4C598BC9-704B-4B3E-A209-A5EAD392853C}"/>
              </a:ext>
            </a:extLst>
          </p:cNvPr>
          <p:cNvPicPr>
            <a:picLocks noChangeAspect="1"/>
          </p:cNvPicPr>
          <p:nvPr/>
        </p:nvPicPr>
        <p:blipFill>
          <a:blip r:embed="rId3"/>
          <a:stretch>
            <a:fillRect/>
          </a:stretch>
        </p:blipFill>
        <p:spPr>
          <a:xfrm>
            <a:off x="5893904" y="2228613"/>
            <a:ext cx="2806496" cy="3619973"/>
          </a:xfrm>
          <a:prstGeom prst="rect">
            <a:avLst/>
          </a:prstGeom>
          <a:ln>
            <a:solidFill>
              <a:schemeClr val="tx1"/>
            </a:solidFill>
          </a:ln>
        </p:spPr>
      </p:pic>
    </p:spTree>
    <p:extLst>
      <p:ext uri="{BB962C8B-B14F-4D97-AF65-F5344CB8AC3E}">
        <p14:creationId xmlns:p14="http://schemas.microsoft.com/office/powerpoint/2010/main" val="3135182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6"/>
          <p:cNvSpPr>
            <a:spLocks noGrp="1"/>
          </p:cNvSpPr>
          <p:nvPr>
            <p:ph type="title"/>
          </p:nvPr>
        </p:nvSpPr>
        <p:spPr>
          <a:xfrm>
            <a:off x="381000" y="1524000"/>
            <a:ext cx="5105400" cy="3810000"/>
          </a:xfrm>
        </p:spPr>
        <p:txBody>
          <a:bodyPr rtlCol="0">
            <a:normAutofit fontScale="90000"/>
          </a:bodyPr>
          <a:lstStyle/>
          <a:p>
            <a:pPr>
              <a:defRPr/>
            </a:pPr>
            <a:br>
              <a:rPr lang="en-US" sz="2200" b="1" dirty="0">
                <a:solidFill>
                  <a:srgbClr val="000000"/>
                </a:solidFill>
              </a:rPr>
            </a:br>
            <a:br>
              <a:rPr lang="en-US" sz="3600" b="1" dirty="0">
                <a:solidFill>
                  <a:srgbClr val="000000"/>
                </a:solidFill>
              </a:rPr>
            </a:br>
            <a:r>
              <a:rPr lang="en-US" sz="4000" b="1" dirty="0">
                <a:solidFill>
                  <a:srgbClr val="7B0728"/>
                </a:solidFill>
                <a:latin typeface="Cambria" pitchFamily="18" charset="0"/>
                <a:ea typeface="Adobe Garamond Pro" charset="0"/>
                <a:cs typeface="Adobe Garamond Pro" charset="0"/>
              </a:rPr>
              <a:t>Thank you!</a:t>
            </a:r>
            <a:br>
              <a:rPr lang="en-US" sz="4000" b="1" dirty="0">
                <a:solidFill>
                  <a:srgbClr val="7B0728"/>
                </a:solidFill>
                <a:latin typeface="Cambria" pitchFamily="18" charset="0"/>
                <a:ea typeface="Adobe Garamond Pro" charset="0"/>
                <a:cs typeface="Adobe Garamond Pro" charset="0"/>
              </a:rPr>
            </a:br>
            <a:br>
              <a:rPr lang="en-US" sz="4000" b="1" dirty="0">
                <a:solidFill>
                  <a:srgbClr val="7B0728"/>
                </a:solidFill>
                <a:latin typeface="Cambria" pitchFamily="18" charset="0"/>
                <a:ea typeface="Adobe Garamond Pro" charset="0"/>
                <a:cs typeface="Adobe Garamond Pro" charset="0"/>
              </a:rPr>
            </a:br>
            <a:br>
              <a:rPr lang="en-US" sz="4000" b="1" dirty="0">
                <a:solidFill>
                  <a:srgbClr val="7B0728"/>
                </a:solidFill>
                <a:latin typeface="Cambria" pitchFamily="18" charset="0"/>
                <a:ea typeface="Adobe Garamond Pro" charset="0"/>
                <a:cs typeface="Adobe Garamond Pro" charset="0"/>
              </a:rPr>
            </a:br>
            <a:r>
              <a:rPr lang="en-US" sz="3100" dirty="0">
                <a:solidFill>
                  <a:schemeClr val="tx1"/>
                </a:solidFill>
                <a:latin typeface="Arial" panose="020B0604020202020204" pitchFamily="34" charset="0"/>
                <a:ea typeface="Adobe Garamond Pro" charset="0"/>
                <a:cs typeface="Arial" panose="020B0604020202020204" pitchFamily="34" charset="0"/>
                <a:hlinkClick r:id="rId3"/>
              </a:rPr>
              <a:t>ktaft@amchp.org</a:t>
            </a:r>
            <a:br>
              <a:rPr lang="en-US" sz="3100" dirty="0">
                <a:solidFill>
                  <a:schemeClr val="tx1"/>
                </a:solidFill>
                <a:latin typeface="Arial" panose="020B0604020202020204" pitchFamily="34" charset="0"/>
                <a:ea typeface="Adobe Garamond Pro" charset="0"/>
                <a:cs typeface="Arial" panose="020B0604020202020204" pitchFamily="34" charset="0"/>
              </a:rPr>
            </a:br>
            <a:r>
              <a:rPr lang="en-US" sz="3100" dirty="0">
                <a:solidFill>
                  <a:schemeClr val="tx1"/>
                </a:solidFill>
                <a:latin typeface="Arial" panose="020B0604020202020204" pitchFamily="34" charset="0"/>
                <a:ea typeface="Adobe Garamond Pro" charset="0"/>
                <a:cs typeface="Arial" panose="020B0604020202020204" pitchFamily="34" charset="0"/>
              </a:rPr>
              <a:t>202-266-3056</a:t>
            </a:r>
            <a:br>
              <a:rPr lang="en-US" sz="3100" dirty="0">
                <a:solidFill>
                  <a:schemeClr val="tx1"/>
                </a:solidFill>
                <a:latin typeface="Arial" panose="020B0604020202020204" pitchFamily="34" charset="0"/>
                <a:ea typeface="Adobe Garamond Pro" charset="0"/>
                <a:cs typeface="Arial" panose="020B0604020202020204" pitchFamily="34" charset="0"/>
              </a:rPr>
            </a:br>
            <a:r>
              <a:rPr lang="en-US" sz="2200" dirty="0">
                <a:solidFill>
                  <a:schemeClr val="tx1"/>
                </a:solidFill>
                <a:latin typeface="Arial" panose="020B0604020202020204" pitchFamily="34" charset="0"/>
                <a:ea typeface="Adobe Garamond Pro" charset="0"/>
                <a:cs typeface="Arial" panose="020B0604020202020204" pitchFamily="34" charset="0"/>
                <a:hlinkClick r:id="rId4"/>
              </a:rPr>
              <a:t>http://www.amchp.org/programsandtopics/CHILD-HEALTH/projects/newborn-screening/Pages/default.aspx</a:t>
            </a:r>
            <a:r>
              <a:rPr lang="en-US" sz="2200" dirty="0">
                <a:solidFill>
                  <a:schemeClr val="tx1"/>
                </a:solidFill>
                <a:latin typeface="Arial" panose="020B0604020202020204" pitchFamily="34" charset="0"/>
                <a:ea typeface="Adobe Garamond Pro" charset="0"/>
                <a:cs typeface="Arial" panose="020B0604020202020204" pitchFamily="34" charset="0"/>
              </a:rPr>
              <a:t> </a:t>
            </a:r>
            <a:br>
              <a:rPr lang="en-US" sz="3600" b="1" dirty="0">
                <a:solidFill>
                  <a:srgbClr val="A20000"/>
                </a:solidFill>
              </a:rPr>
            </a:br>
            <a:br>
              <a:rPr lang="en-US" sz="3600" b="1" dirty="0">
                <a:solidFill>
                  <a:schemeClr val="tx1"/>
                </a:solidFill>
              </a:rPr>
            </a:br>
            <a:endParaRPr lang="en-US" dirty="0">
              <a:solidFill>
                <a:srgbClr val="0000FF"/>
              </a:solidFill>
              <a:latin typeface="+mn-lt"/>
              <a:ea typeface="Adobe Garamond Pro"/>
            </a:endParaRPr>
          </a:p>
        </p:txBody>
      </p:sp>
      <p:sp>
        <p:nvSpPr>
          <p:cNvPr id="2" name="TextBox 1">
            <a:extLst>
              <a:ext uri="{FF2B5EF4-FFF2-40B4-BE49-F238E27FC236}">
                <a16:creationId xmlns:a16="http://schemas.microsoft.com/office/drawing/2014/main" id="{61D7FFAF-66B1-45F6-AA42-85F9A096DE7A}"/>
              </a:ext>
            </a:extLst>
          </p:cNvPr>
          <p:cNvSpPr txBox="1"/>
          <p:nvPr/>
        </p:nvSpPr>
        <p:spPr>
          <a:xfrm>
            <a:off x="0" y="5558373"/>
            <a:ext cx="9120187" cy="1323439"/>
          </a:xfrm>
          <a:prstGeom prst="rect">
            <a:avLst/>
          </a:prstGeom>
          <a:noFill/>
        </p:spPr>
        <p:txBody>
          <a:bodyPr wrap="square" rtlCol="0">
            <a:spAutoFit/>
          </a:bodyPr>
          <a:lstStyle/>
          <a:p>
            <a:br>
              <a:rPr lang="en-US" sz="2000" b="1" dirty="0">
                <a:solidFill>
                  <a:schemeClr val="bg1"/>
                </a:solidFill>
                <a:latin typeface="Arial" panose="020B0604020202020204" pitchFamily="34" charset="0"/>
                <a:cs typeface="Arial" panose="020B0604020202020204" pitchFamily="34" charset="0"/>
              </a:rPr>
            </a:br>
            <a:r>
              <a:rPr lang="en-US" sz="2000" b="1" dirty="0">
                <a:solidFill>
                  <a:schemeClr val="bg1"/>
                </a:solidFill>
                <a:latin typeface="Arial" panose="020B0604020202020204" pitchFamily="34" charset="0"/>
                <a:cs typeface="Arial" panose="020B0604020202020204" pitchFamily="34" charset="0"/>
              </a:rPr>
              <a:t>Download the CONPLAN:</a:t>
            </a:r>
            <a:r>
              <a:rPr lang="en-US" sz="2000" b="1" dirty="0">
                <a:solidFill>
                  <a:srgbClr val="000000"/>
                </a:solidFill>
                <a:latin typeface="Arial" panose="020B0604020202020204" pitchFamily="34" charset="0"/>
                <a:cs typeface="Arial" panose="020B0604020202020204" pitchFamily="34" charset="0"/>
              </a:rPr>
              <a:t> </a:t>
            </a:r>
            <a:r>
              <a:rPr lang="en-US" sz="2000" b="1" dirty="0">
                <a:solidFill>
                  <a:srgbClr val="000000"/>
                </a:solidFill>
                <a:latin typeface="Arial" panose="020B0604020202020204" pitchFamily="34" charset="0"/>
                <a:cs typeface="Arial" panose="020B0604020202020204" pitchFamily="34" charset="0"/>
                <a:hlinkClick r:id="rId5"/>
              </a:rPr>
              <a:t>https://www.cdc.gov/ncbddd/documents/Screening-Contingency-Plan-Version-II.pdf</a:t>
            </a:r>
            <a:r>
              <a:rPr lang="en-US" sz="2000" b="1" dirty="0">
                <a:solidFill>
                  <a:srgbClr val="000000"/>
                </a:solidFill>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628650" y="304800"/>
            <a:ext cx="7886700" cy="13255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p>
            <a:pPr algn="ctr">
              <a:lnSpc>
                <a:spcPct val="90000"/>
              </a:lnSpc>
            </a:pPr>
            <a:r>
              <a:rPr lang="en-US" altLang="en-US" sz="3200" dirty="0">
                <a:solidFill>
                  <a:srgbClr val="00386B"/>
                </a:solidFill>
                <a:latin typeface="Arial" panose="020B0604020202020204" pitchFamily="34" charset="0"/>
                <a:cs typeface="Arial" panose="020B0604020202020204" pitchFamily="34" charset="0"/>
              </a:rPr>
              <a:t>Newborn Screening &amp; Contingency Planning</a:t>
            </a:r>
          </a:p>
        </p:txBody>
      </p:sp>
      <p:graphicFrame>
        <p:nvGraphicFramePr>
          <p:cNvPr id="8196" name="Content Placeholder 2">
            <a:extLst>
              <a:ext uri="{FF2B5EF4-FFF2-40B4-BE49-F238E27FC236}">
                <a16:creationId xmlns:a16="http://schemas.microsoft.com/office/drawing/2014/main" id="{E7A7A07B-D9CE-4F60-8C2C-64AEBF1D0430}"/>
              </a:ext>
            </a:extLst>
          </p:cNvPr>
          <p:cNvGraphicFramePr>
            <a:graphicFrameLocks noGrp="1"/>
          </p:cNvGraphicFramePr>
          <p:nvPr>
            <p:ph idx="1"/>
            <p:extLst>
              <p:ext uri="{D42A27DB-BD31-4B8C-83A1-F6EECF244321}">
                <p14:modId xmlns:p14="http://schemas.microsoft.com/office/powerpoint/2010/main" val="2790991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3713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652652" y="457336"/>
            <a:ext cx="7838694" cy="13255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p>
            <a:pPr algn="ctr">
              <a:lnSpc>
                <a:spcPct val="90000"/>
              </a:lnSpc>
            </a:pPr>
            <a:r>
              <a:rPr lang="en-US" altLang="en-US" sz="3200" dirty="0">
                <a:solidFill>
                  <a:srgbClr val="00386B"/>
                </a:solidFill>
                <a:latin typeface="Arial" panose="020B0604020202020204" pitchFamily="34" charset="0"/>
                <a:cs typeface="Arial" panose="020B0604020202020204" pitchFamily="34" charset="0"/>
              </a:rPr>
              <a:t>Developing a National NBS Contingency Plan Framework</a:t>
            </a:r>
          </a:p>
        </p:txBody>
      </p:sp>
      <p:sp>
        <p:nvSpPr>
          <p:cNvPr id="73" name="Rectangle 72">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655" y="2043803"/>
            <a:ext cx="7642689"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0244" name="Content Placeholder 2">
            <a:extLst>
              <a:ext uri="{FF2B5EF4-FFF2-40B4-BE49-F238E27FC236}">
                <a16:creationId xmlns:a16="http://schemas.microsoft.com/office/drawing/2014/main" id="{7B030DAD-1A0E-45A2-84BE-D4F894390634}"/>
              </a:ext>
            </a:extLst>
          </p:cNvPr>
          <p:cNvGraphicFramePr>
            <a:graphicFrameLocks noGrp="1"/>
          </p:cNvGraphicFramePr>
          <p:nvPr>
            <p:ph idx="1"/>
            <p:extLst>
              <p:ext uri="{D42A27DB-BD31-4B8C-83A1-F6EECF244321}">
                <p14:modId xmlns:p14="http://schemas.microsoft.com/office/powerpoint/2010/main" val="557464455"/>
              </p:ext>
            </p:extLst>
          </p:nvPr>
        </p:nvGraphicFramePr>
        <p:xfrm>
          <a:off x="457200" y="2124486"/>
          <a:ext cx="8458199" cy="4352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154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57DD-55D8-4441-899B-D60D2CE9AD76}"/>
              </a:ext>
            </a:extLst>
          </p:cNvPr>
          <p:cNvSpPr>
            <a:spLocks noGrp="1"/>
          </p:cNvSpPr>
          <p:nvPr>
            <p:ph type="title"/>
          </p:nvPr>
        </p:nvSpPr>
        <p:spPr>
          <a:xfrm>
            <a:off x="228600" y="152400"/>
            <a:ext cx="8229600" cy="1219200"/>
          </a:xfrm>
        </p:spPr>
        <p:txBody>
          <a:bodyPr/>
          <a:lstStyle/>
          <a:p>
            <a:pPr algn="ctr"/>
            <a:r>
              <a:rPr lang="en-US" sz="3200">
                <a:solidFill>
                  <a:srgbClr val="00386B"/>
                </a:solidFill>
                <a:latin typeface="Arial" panose="020B0604020202020204" pitchFamily="34" charset="0"/>
                <a:cs typeface="Arial" panose="020B0604020202020204" pitchFamily="34" charset="0"/>
              </a:rPr>
              <a:t>Purpose of the National NBS CONPLAN</a:t>
            </a:r>
            <a:endParaRPr lang="en-US" sz="3200" dirty="0">
              <a:solidFill>
                <a:srgbClr val="00386B"/>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772FC4E-233D-4F37-92BD-FBB8E0ED4B39}"/>
              </a:ext>
            </a:extLst>
          </p:cNvPr>
          <p:cNvSpPr>
            <a:spLocks noGrp="1"/>
          </p:cNvSpPr>
          <p:nvPr>
            <p:ph idx="1"/>
          </p:nvPr>
        </p:nvSpPr>
        <p:spPr>
          <a:xfrm>
            <a:off x="228600" y="1828800"/>
            <a:ext cx="4876800" cy="4419600"/>
          </a:xfrm>
        </p:spPr>
        <p:txBody>
          <a:bodyPr>
            <a:normAutofit/>
          </a:bodyPr>
          <a:lstStyle/>
          <a:p>
            <a:pPr marL="457200" indent="-457200">
              <a:buFont typeface="Arial" panose="020B0604020202020204" pitchFamily="34" charset="0"/>
              <a:buChar char="•"/>
            </a:pPr>
            <a:r>
              <a:rPr lang="en-US" sz="2400"/>
              <a:t>Framework to facilitate collaboration among federal agencies and state, local, territorial, tribal, and regional efforts to screen newborns for identified conditions during a public health emergency. </a:t>
            </a:r>
          </a:p>
          <a:p>
            <a:pPr marL="457200" indent="-457200">
              <a:buFont typeface="Arial" panose="020B0604020202020204" pitchFamily="34" charset="0"/>
              <a:buChar char="•"/>
            </a:pPr>
            <a:r>
              <a:rPr lang="en-US" sz="2400"/>
              <a:t>Focused on areas for which the state public health agency assumes an oversight role. </a:t>
            </a:r>
            <a:endParaRPr lang="en-US" sz="2400" dirty="0"/>
          </a:p>
        </p:txBody>
      </p:sp>
      <p:pic>
        <p:nvPicPr>
          <p:cNvPr id="4" name="Picture 3" descr="A picture containing person, indoor&#10;&#10;Description generated with high confidence">
            <a:extLst>
              <a:ext uri="{FF2B5EF4-FFF2-40B4-BE49-F238E27FC236}">
                <a16:creationId xmlns:a16="http://schemas.microsoft.com/office/drawing/2014/main" id="{0D226F63-EB07-4E0C-A04C-B565CDA57D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1676400"/>
            <a:ext cx="3520180" cy="4331498"/>
          </a:xfrm>
          <a:prstGeom prst="rect">
            <a:avLst/>
          </a:prstGeom>
          <a:ln>
            <a:solidFill>
              <a:schemeClr val="tx1"/>
            </a:solidFill>
          </a:ln>
        </p:spPr>
      </p:pic>
    </p:spTree>
    <p:extLst>
      <p:ext uri="{BB962C8B-B14F-4D97-AF65-F5344CB8AC3E}">
        <p14:creationId xmlns:p14="http://schemas.microsoft.com/office/powerpoint/2010/main" val="20185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228600" y="228600"/>
            <a:ext cx="82296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3600" dirty="0">
                <a:solidFill>
                  <a:srgbClr val="00386B"/>
                </a:solidFill>
                <a:latin typeface="Arial" panose="020B0604020202020204" pitchFamily="34" charset="0"/>
                <a:cs typeface="Arial" panose="020B0604020202020204" pitchFamily="34" charset="0"/>
              </a:rPr>
              <a:t>Version II: Update Goals</a:t>
            </a:r>
          </a:p>
        </p:txBody>
      </p:sp>
      <p:sp>
        <p:nvSpPr>
          <p:cNvPr id="3" name="Content Placeholder 2"/>
          <p:cNvSpPr>
            <a:spLocks noGrp="1"/>
          </p:cNvSpPr>
          <p:nvPr>
            <p:ph idx="1"/>
          </p:nvPr>
        </p:nvSpPr>
        <p:spPr>
          <a:xfrm>
            <a:off x="228600" y="1447800"/>
            <a:ext cx="8229600" cy="4876800"/>
          </a:xfrm>
        </p:spPr>
        <p:txBody>
          <a:bodyPr>
            <a:normAutofit fontScale="92500" lnSpcReduction="10000"/>
          </a:bodyPr>
          <a:lstStyle/>
          <a:p>
            <a:pPr marL="457200" indent="-457200">
              <a:buFont typeface="Arial" panose="020B0604020202020204" pitchFamily="34" charset="0"/>
              <a:buChar char="•"/>
              <a:defRPr/>
            </a:pPr>
            <a:r>
              <a:rPr lang="en-US" sz="3000" dirty="0">
                <a:latin typeface="Arial" panose="020B0604020202020204" pitchFamily="34" charset="0"/>
              </a:rPr>
              <a:t>In 2015, AMCHP partnered with CDC, HRSA, APHL, and expert stakeholders to update the national NBS CONPLAN.</a:t>
            </a:r>
          </a:p>
          <a:p>
            <a:pPr marL="457200" indent="-457200">
              <a:buFont typeface="Arial" panose="020B0604020202020204" pitchFamily="34" charset="0"/>
              <a:buChar char="•"/>
              <a:defRPr/>
            </a:pPr>
            <a:r>
              <a:rPr lang="en-US" sz="3000" dirty="0">
                <a:latin typeface="Arial" panose="020B0604020202020204" pitchFamily="34" charset="0"/>
              </a:rPr>
              <a:t>Aims were to:</a:t>
            </a:r>
          </a:p>
          <a:p>
            <a:pPr marL="1200150" lvl="1" indent="-457200">
              <a:defRPr/>
            </a:pPr>
            <a:r>
              <a:rPr lang="en-US" sz="2600" dirty="0">
                <a:latin typeface="Arial" panose="020B0604020202020204" pitchFamily="34" charset="0"/>
              </a:rPr>
              <a:t>Addressing gaps in laboratory, clinical and long-term follow-up;</a:t>
            </a:r>
          </a:p>
          <a:p>
            <a:pPr marL="1200150" lvl="1" indent="-457200">
              <a:defRPr/>
            </a:pPr>
            <a:r>
              <a:rPr lang="en-US" sz="2600" dirty="0">
                <a:latin typeface="Arial" panose="020B0604020202020204" pitchFamily="34" charset="0"/>
              </a:rPr>
              <a:t>Add point-of-care screenings for hearing and critical congenital heart defects</a:t>
            </a:r>
          </a:p>
          <a:p>
            <a:pPr marL="1200150" lvl="1" indent="-457200">
              <a:defRPr/>
            </a:pPr>
            <a:r>
              <a:rPr lang="en-US" sz="2600" dirty="0">
                <a:latin typeface="Arial" panose="020B0604020202020204" pitchFamily="34" charset="0"/>
              </a:rPr>
              <a:t>Include a stronger emphasis on family engagement. </a:t>
            </a:r>
          </a:p>
          <a:p>
            <a:pPr marL="0" lvl="1" indent="0">
              <a:buNone/>
              <a:defRPr/>
            </a:pPr>
            <a:br>
              <a:rPr lang="en-US" sz="1600" i="1" dirty="0">
                <a:latin typeface="Arial" panose="020B0604020202020204" pitchFamily="34" charset="0"/>
              </a:rPr>
            </a:br>
            <a:br>
              <a:rPr lang="en-US" sz="1600" i="1" dirty="0">
                <a:latin typeface="Arial" panose="020B0604020202020204" pitchFamily="34" charset="0"/>
              </a:rPr>
            </a:br>
            <a:r>
              <a:rPr lang="en-US" sz="1700" i="1" dirty="0">
                <a:solidFill>
                  <a:schemeClr val="tx1"/>
                </a:solidFill>
                <a:latin typeface="Arial" panose="020B0604020202020204" pitchFamily="34" charset="0"/>
              </a:rPr>
              <a:t>Acknowledgement: Funded through a </a:t>
            </a:r>
            <a:r>
              <a:rPr lang="en-US" sz="1700" i="1" dirty="0" err="1">
                <a:solidFill>
                  <a:schemeClr val="tx1"/>
                </a:solidFill>
                <a:latin typeface="Arial" panose="020B0604020202020204" pitchFamily="34" charset="0"/>
              </a:rPr>
              <a:t>subgrant</a:t>
            </a:r>
            <a:r>
              <a:rPr lang="en-US" sz="1700" i="1" dirty="0">
                <a:solidFill>
                  <a:schemeClr val="tx1"/>
                </a:solidFill>
                <a:latin typeface="Arial" panose="020B0604020202020204" pitchFamily="34" charset="0"/>
              </a:rPr>
              <a:t> form the March of Dimes Foundation through grant 5U38OT000199-03 from the CDC.</a:t>
            </a:r>
          </a:p>
        </p:txBody>
      </p:sp>
    </p:spTree>
    <p:extLst>
      <p:ext uri="{BB962C8B-B14F-4D97-AF65-F5344CB8AC3E}">
        <p14:creationId xmlns:p14="http://schemas.microsoft.com/office/powerpoint/2010/main" val="459940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200" b="1" dirty="0">
                <a:solidFill>
                  <a:srgbClr val="00386B"/>
                </a:solidFill>
                <a:latin typeface="Arial" panose="020B0604020202020204" pitchFamily="34" charset="0"/>
                <a:ea typeface="Adobe Gothic Std B" pitchFamily="34" charset="-128"/>
                <a:cs typeface="Arial" panose="020B0604020202020204" pitchFamily="34" charset="0"/>
              </a:rPr>
              <a:t>Advisory Committee Members:</a:t>
            </a:r>
          </a:p>
        </p:txBody>
      </p:sp>
      <p:sp>
        <p:nvSpPr>
          <p:cNvPr id="3" name="Content Placeholder 2">
            <a:extLst>
              <a:ext uri="{FF2B5EF4-FFF2-40B4-BE49-F238E27FC236}">
                <a16:creationId xmlns:a16="http://schemas.microsoft.com/office/drawing/2014/main" id="{87A09C29-4F94-48D6-8911-327C5879C8DA}"/>
              </a:ext>
            </a:extLst>
          </p:cNvPr>
          <p:cNvSpPr>
            <a:spLocks noGrp="1"/>
          </p:cNvSpPr>
          <p:nvPr>
            <p:ph sz="half" idx="1"/>
          </p:nvPr>
        </p:nvSpPr>
        <p:spPr>
          <a:xfrm>
            <a:off x="457199" y="1219200"/>
            <a:ext cx="4190999" cy="4906963"/>
          </a:xfrm>
        </p:spPr>
        <p:txBody>
          <a:bodyPr>
            <a:normAutofit fontScale="92500" lnSpcReduction="20000"/>
          </a:bodyPr>
          <a:lstStyle/>
          <a:p>
            <a:r>
              <a:rPr lang="en-US" sz="1400" dirty="0" err="1">
                <a:latin typeface="Arial" panose="020B0604020202020204" pitchFamily="34" charset="0"/>
                <a:cs typeface="Arial" panose="020B0604020202020204" pitchFamily="34" charset="0"/>
              </a:rPr>
              <a:t>Ginnie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Abarbanell</a:t>
            </a:r>
            <a:r>
              <a:rPr lang="en-US" sz="1400" dirty="0">
                <a:latin typeface="Arial" panose="020B0604020202020204" pitchFamily="34" charset="0"/>
                <a:cs typeface="Arial" panose="020B0604020202020204" pitchFamily="34" charset="0"/>
              </a:rPr>
              <a:t>, MD </a:t>
            </a:r>
          </a:p>
          <a:p>
            <a:r>
              <a:rPr lang="en-US" sz="1400" dirty="0">
                <a:latin typeface="Arial" panose="020B0604020202020204" pitchFamily="34" charset="0"/>
                <a:cs typeface="Arial" panose="020B0604020202020204" pitchFamily="34" charset="0"/>
              </a:rPr>
              <a:t>Laura Aird, MS </a:t>
            </a:r>
          </a:p>
          <a:p>
            <a:r>
              <a:rPr lang="en-US" sz="1400" dirty="0">
                <a:latin typeface="Arial" panose="020B0604020202020204" pitchFamily="34" charset="0"/>
                <a:cs typeface="Arial" panose="020B0604020202020204" pitchFamily="34" charset="0"/>
              </a:rPr>
              <a:t>Hans Andersson, MD, FACMG </a:t>
            </a:r>
          </a:p>
          <a:p>
            <a:r>
              <a:rPr lang="en-US" sz="1400" dirty="0">
                <a:latin typeface="Arial" panose="020B0604020202020204" pitchFamily="34" charset="0"/>
                <a:cs typeface="Arial" panose="020B0604020202020204" pitchFamily="34" charset="0"/>
              </a:rPr>
              <a:t>Gerrit Bakker, B</a:t>
            </a:r>
          </a:p>
          <a:p>
            <a:r>
              <a:rPr lang="en-US" sz="1400" dirty="0">
                <a:latin typeface="Arial" panose="020B0604020202020204" pitchFamily="34" charset="0"/>
                <a:cs typeface="Arial" panose="020B0604020202020204" pitchFamily="34" charset="0"/>
              </a:rPr>
              <a:t>Stanton </a:t>
            </a:r>
            <a:r>
              <a:rPr lang="en-US" sz="1400" dirty="0" err="1">
                <a:latin typeface="Arial" panose="020B0604020202020204" pitchFamily="34" charset="0"/>
                <a:cs typeface="Arial" panose="020B0604020202020204" pitchFamily="34" charset="0"/>
              </a:rPr>
              <a:t>Berberich</a:t>
            </a:r>
            <a:r>
              <a:rPr lang="en-US" sz="1400" dirty="0">
                <a:latin typeface="Arial" panose="020B0604020202020204" pitchFamily="34" charset="0"/>
                <a:cs typeface="Arial" panose="020B0604020202020204" pitchFamily="34" charset="0"/>
              </a:rPr>
              <a:t>, PhD S </a:t>
            </a:r>
          </a:p>
          <a:p>
            <a:r>
              <a:rPr lang="en-US" sz="1400" dirty="0">
                <a:latin typeface="Arial" panose="020B0604020202020204" pitchFamily="34" charset="0"/>
                <a:cs typeface="Arial" panose="020B0604020202020204" pitchFamily="34" charset="0"/>
              </a:rPr>
              <a:t>Mary Castro Summers </a:t>
            </a:r>
          </a:p>
          <a:p>
            <a:r>
              <a:rPr lang="en-US" sz="1400" dirty="0">
                <a:latin typeface="Arial" panose="020B0604020202020204" pitchFamily="34" charset="0"/>
                <a:cs typeface="Arial" panose="020B0604020202020204" pitchFamily="34" charset="0"/>
              </a:rPr>
              <a:t>Tiffany </a:t>
            </a:r>
            <a:r>
              <a:rPr lang="en-US" sz="1400" dirty="0" err="1">
                <a:latin typeface="Arial" panose="020B0604020202020204" pitchFamily="34" charset="0"/>
                <a:cs typeface="Arial" panose="020B0604020202020204" pitchFamily="34" charset="0"/>
              </a:rPr>
              <a:t>Colarusso</a:t>
            </a:r>
            <a:r>
              <a:rPr lang="en-US" sz="1400" dirty="0">
                <a:latin typeface="Arial" panose="020B0604020202020204" pitchFamily="34" charset="0"/>
                <a:cs typeface="Arial" panose="020B0604020202020204" pitchFamily="34" charset="0"/>
              </a:rPr>
              <a:t>, MD, MPH </a:t>
            </a:r>
          </a:p>
          <a:p>
            <a:r>
              <a:rPr lang="en-US" sz="1400" dirty="0">
                <a:latin typeface="Arial" panose="020B0604020202020204" pitchFamily="34" charset="0"/>
                <a:cs typeface="Arial" panose="020B0604020202020204" pitchFamily="34" charset="0"/>
              </a:rPr>
              <a:t>Pamela Costa, MA </a:t>
            </a:r>
          </a:p>
          <a:p>
            <a:r>
              <a:rPr lang="en-US" sz="1400" dirty="0">
                <a:latin typeface="Arial" panose="020B0604020202020204" pitchFamily="34" charset="0"/>
                <a:cs typeface="Arial" panose="020B0604020202020204" pitchFamily="34" charset="0"/>
              </a:rPr>
              <a:t>Carla Cuthbert, PhD, FCCMG, FACMG </a:t>
            </a:r>
          </a:p>
          <a:p>
            <a:r>
              <a:rPr lang="en-US" sz="1400" dirty="0">
                <a:latin typeface="Arial" panose="020B0604020202020204" pitchFamily="34" charset="0"/>
                <a:cs typeface="Arial" panose="020B0604020202020204" pitchFamily="34" charset="0"/>
              </a:rPr>
              <a:t>Sara Denniston </a:t>
            </a:r>
          </a:p>
          <a:p>
            <a:r>
              <a:rPr lang="en-US" sz="1400" dirty="0">
                <a:latin typeface="Arial" panose="020B0604020202020204" pitchFamily="34" charset="0"/>
                <a:cs typeface="Arial" panose="020B0604020202020204" pitchFamily="34" charset="0"/>
              </a:rPr>
              <a:t>Stephanie Dulin, MBA </a:t>
            </a:r>
          </a:p>
          <a:p>
            <a:r>
              <a:rPr lang="en-US" sz="1400" dirty="0">
                <a:latin typeface="Arial" panose="020B0604020202020204" pitchFamily="34" charset="0"/>
                <a:cs typeface="Arial" panose="020B0604020202020204" pitchFamily="34" charset="0"/>
              </a:rPr>
              <a:t>Eric Dziuban, MD </a:t>
            </a:r>
          </a:p>
          <a:p>
            <a:r>
              <a:rPr lang="en-US" sz="1400" dirty="0">
                <a:latin typeface="Arial" panose="020B0604020202020204" pitchFamily="34" charset="0"/>
                <a:cs typeface="Arial" panose="020B0604020202020204" pitchFamily="34" charset="0"/>
              </a:rPr>
              <a:t>Janet Farrell </a:t>
            </a:r>
          </a:p>
          <a:p>
            <a:r>
              <a:rPr lang="en-US" sz="1400" dirty="0">
                <a:latin typeface="Arial" panose="020B0604020202020204" pitchFamily="34" charset="0"/>
                <a:cs typeface="Arial" panose="020B0604020202020204" pitchFamily="34" charset="0"/>
              </a:rPr>
              <a:t>Lacy </a:t>
            </a:r>
            <a:r>
              <a:rPr lang="en-US" sz="1400" dirty="0" err="1">
                <a:latin typeface="Arial" panose="020B0604020202020204" pitchFamily="34" charset="0"/>
                <a:cs typeface="Arial" panose="020B0604020202020204" pitchFamily="34" charset="0"/>
              </a:rPr>
              <a:t>Fehrenbach</a:t>
            </a:r>
            <a:r>
              <a:rPr lang="en-US" sz="1400" dirty="0">
                <a:latin typeface="Arial" panose="020B0604020202020204" pitchFamily="34" charset="0"/>
                <a:cs typeface="Arial" panose="020B0604020202020204" pitchFamily="34" charset="0"/>
              </a:rPr>
              <a:t>, MPH, CPH</a:t>
            </a:r>
          </a:p>
          <a:p>
            <a:r>
              <a:rPr lang="en-US" sz="1400" dirty="0">
                <a:latin typeface="Arial" panose="020B0604020202020204" pitchFamily="34" charset="0"/>
                <a:cs typeface="Arial" panose="020B0604020202020204" pitchFamily="34" charset="0"/>
              </a:rPr>
              <a:t>Cori Floyd </a:t>
            </a:r>
          </a:p>
          <a:p>
            <a:r>
              <a:rPr lang="en-US" sz="1400" dirty="0">
                <a:latin typeface="Arial" panose="020B0604020202020204" pitchFamily="34" charset="0"/>
                <a:cs typeface="Arial" panose="020B0604020202020204" pitchFamily="34" charset="0"/>
              </a:rPr>
              <a:t>Jessica Franks, MPH </a:t>
            </a:r>
          </a:p>
          <a:p>
            <a:r>
              <a:rPr lang="en-US" sz="1400" dirty="0">
                <a:latin typeface="Arial" panose="020B0604020202020204" pitchFamily="34" charset="0"/>
                <a:cs typeface="Arial" panose="020B0604020202020204" pitchFamily="34" charset="0"/>
              </a:rPr>
              <a:t>Debra Freedenberg, MD, PhD</a:t>
            </a:r>
          </a:p>
          <a:p>
            <a:r>
              <a:rPr lang="en-US" sz="1400" dirty="0">
                <a:latin typeface="Arial" panose="020B0604020202020204" pitchFamily="34" charset="0"/>
                <a:cs typeface="Arial" panose="020B0604020202020204" pitchFamily="34" charset="0"/>
              </a:rPr>
              <a:t>Marcus Gaffney, MPH </a:t>
            </a:r>
          </a:p>
          <a:p>
            <a:r>
              <a:rPr lang="en-US" sz="1400" dirty="0">
                <a:latin typeface="Arial" panose="020B0604020202020204" pitchFamily="34" charset="0"/>
                <a:cs typeface="Arial" panose="020B0604020202020204" pitchFamily="34" charset="0"/>
              </a:rPr>
              <a:t>Amy </a:t>
            </a:r>
            <a:r>
              <a:rPr lang="en-US" sz="1400" dirty="0" err="1">
                <a:latin typeface="Arial" panose="020B0604020202020204" pitchFamily="34" charset="0"/>
                <a:cs typeface="Arial" panose="020B0604020202020204" pitchFamily="34" charset="0"/>
              </a:rPr>
              <a:t>Gaviglio</a:t>
            </a:r>
            <a:r>
              <a:rPr lang="en-US" sz="1400" dirty="0">
                <a:latin typeface="Arial" panose="020B0604020202020204" pitchFamily="34" charset="0"/>
                <a:cs typeface="Arial" panose="020B0604020202020204" pitchFamily="34" charset="0"/>
              </a:rPr>
              <a:t>, MS, CGC   </a:t>
            </a:r>
          </a:p>
          <a:p>
            <a:r>
              <a:rPr lang="en-US" sz="1400" dirty="0">
                <a:latin typeface="Arial" panose="020B0604020202020204" pitchFamily="34" charset="0"/>
                <a:cs typeface="Arial" panose="020B0604020202020204" pitchFamily="34" charset="0"/>
              </a:rPr>
              <a:t>Jill Glidewell, MSN, MPH </a:t>
            </a:r>
          </a:p>
          <a:p>
            <a:r>
              <a:rPr lang="en-US" sz="1400" dirty="0">
                <a:latin typeface="Arial" panose="020B0604020202020204" pitchFamily="34" charset="0"/>
                <a:cs typeface="Arial" panose="020B0604020202020204" pitchFamily="34" charset="0"/>
              </a:rPr>
              <a:t>Arthur Hagar, PhD, HCLD</a:t>
            </a:r>
          </a:p>
          <a:p>
            <a:r>
              <a:rPr lang="en-US" sz="1400" dirty="0">
                <a:latin typeface="Arial" panose="020B0604020202020204" pitchFamily="34" charset="0"/>
                <a:cs typeface="Arial" panose="020B0604020202020204" pitchFamily="34" charset="0"/>
              </a:rPr>
              <a:t>Cheryl Harris, MPH CLD </a:t>
            </a:r>
          </a:p>
          <a:p>
            <a:r>
              <a:rPr lang="en-US" sz="1400" dirty="0">
                <a:latin typeface="Arial" panose="020B0604020202020204" pitchFamily="34" charset="0"/>
                <a:cs typeface="Arial" panose="020B0604020202020204" pitchFamily="34" charset="0"/>
              </a:rPr>
              <a:t>Cynthia Hinton, PhD </a:t>
            </a:r>
          </a:p>
        </p:txBody>
      </p:sp>
      <p:sp>
        <p:nvSpPr>
          <p:cNvPr id="4" name="Content Placeholder 3">
            <a:extLst>
              <a:ext uri="{FF2B5EF4-FFF2-40B4-BE49-F238E27FC236}">
                <a16:creationId xmlns:a16="http://schemas.microsoft.com/office/drawing/2014/main" id="{8AACC651-81F5-43CE-A4F2-2E86987EC6A4}"/>
              </a:ext>
            </a:extLst>
          </p:cNvPr>
          <p:cNvSpPr>
            <a:spLocks noGrp="1"/>
          </p:cNvSpPr>
          <p:nvPr>
            <p:ph sz="half" idx="2"/>
          </p:nvPr>
        </p:nvSpPr>
        <p:spPr>
          <a:xfrm>
            <a:off x="4648200" y="1219200"/>
            <a:ext cx="4191000" cy="4906963"/>
          </a:xfrm>
        </p:spPr>
        <p:txBody>
          <a:bodyPr>
            <a:noAutofit/>
          </a:bodyPr>
          <a:lstStyle/>
          <a:p>
            <a:pPr>
              <a:lnSpc>
                <a:spcPct val="80000"/>
              </a:lnSpc>
            </a:pPr>
            <a:r>
              <a:rPr lang="en-US" sz="1300" dirty="0">
                <a:latin typeface="Arial" panose="020B0604020202020204" pitchFamily="34" charset="0"/>
                <a:cs typeface="Arial" panose="020B0604020202020204" pitchFamily="34" charset="0"/>
              </a:rPr>
              <a:t>Patrick Hopkins </a:t>
            </a:r>
          </a:p>
          <a:p>
            <a:pPr>
              <a:lnSpc>
                <a:spcPct val="80000"/>
              </a:lnSpc>
            </a:pPr>
            <a:r>
              <a:rPr lang="en-US" sz="1300" dirty="0">
                <a:latin typeface="Arial" panose="020B0604020202020204" pitchFamily="34" charset="0"/>
                <a:cs typeface="Arial" panose="020B0604020202020204" pitchFamily="34" charset="0"/>
              </a:rPr>
              <a:t>Rachel </a:t>
            </a:r>
            <a:r>
              <a:rPr lang="en-US" sz="1300" dirty="0" err="1">
                <a:latin typeface="Arial" panose="020B0604020202020204" pitchFamily="34" charset="0"/>
                <a:cs typeface="Arial" panose="020B0604020202020204" pitchFamily="34" charset="0"/>
              </a:rPr>
              <a:t>Hulkower</a:t>
            </a:r>
            <a:r>
              <a:rPr lang="en-US" sz="1300" dirty="0">
                <a:latin typeface="Arial" panose="020B0604020202020204" pitchFamily="34" charset="0"/>
                <a:cs typeface="Arial" panose="020B0604020202020204" pitchFamily="34" charset="0"/>
              </a:rPr>
              <a:t>, JD, MSPH </a:t>
            </a:r>
          </a:p>
          <a:p>
            <a:pPr>
              <a:lnSpc>
                <a:spcPct val="80000"/>
              </a:lnSpc>
            </a:pPr>
            <a:r>
              <a:rPr lang="en-US" sz="1300" dirty="0">
                <a:latin typeface="Arial" panose="020B0604020202020204" pitchFamily="34" charset="0"/>
                <a:cs typeface="Arial" panose="020B0604020202020204" pitchFamily="34" charset="0"/>
              </a:rPr>
              <a:t>Alex Kemper, MD, MPH, MS </a:t>
            </a:r>
          </a:p>
          <a:p>
            <a:pPr>
              <a:lnSpc>
                <a:spcPct val="80000"/>
              </a:lnSpc>
            </a:pPr>
            <a:r>
              <a:rPr lang="en-US" sz="1300" dirty="0">
                <a:latin typeface="Arial" panose="020B0604020202020204" pitchFamily="34" charset="0"/>
                <a:cs typeface="Arial" panose="020B0604020202020204" pitchFamily="34" charset="0"/>
              </a:rPr>
              <a:t>Christine Mackie, MPH </a:t>
            </a:r>
          </a:p>
          <a:p>
            <a:pPr>
              <a:lnSpc>
                <a:spcPct val="80000"/>
              </a:lnSpc>
            </a:pPr>
            <a:r>
              <a:rPr lang="en-US" sz="1300" dirty="0">
                <a:latin typeface="Arial" panose="020B0604020202020204" pitchFamily="34" charset="0"/>
                <a:cs typeface="Arial" panose="020B0604020202020204" pitchFamily="34" charset="0"/>
              </a:rPr>
              <a:t>Ed McCabe, MD, PhD </a:t>
            </a:r>
          </a:p>
          <a:p>
            <a:pPr>
              <a:lnSpc>
                <a:spcPct val="80000"/>
              </a:lnSpc>
            </a:pPr>
            <a:r>
              <a:rPr lang="en-US" sz="1300" dirty="0">
                <a:latin typeface="Arial" panose="020B0604020202020204" pitchFamily="34" charset="0"/>
                <a:cs typeface="Arial" panose="020B0604020202020204" pitchFamily="34" charset="0"/>
              </a:rPr>
              <a:t>Tammy </a:t>
            </a:r>
            <a:r>
              <a:rPr lang="en-US" sz="1300" dirty="0" err="1">
                <a:latin typeface="Arial" panose="020B0604020202020204" pitchFamily="34" charset="0"/>
                <a:cs typeface="Arial" panose="020B0604020202020204" pitchFamily="34" charset="0"/>
              </a:rPr>
              <a:t>O’Hollearn</a:t>
            </a:r>
            <a:r>
              <a:rPr lang="en-US" sz="1300" dirty="0">
                <a:latin typeface="Arial" panose="020B0604020202020204" pitchFamily="34" charset="0"/>
                <a:cs typeface="Arial" panose="020B0604020202020204" pitchFamily="34" charset="0"/>
              </a:rPr>
              <a:t>, LBSW </a:t>
            </a:r>
          </a:p>
          <a:p>
            <a:pPr>
              <a:lnSpc>
                <a:spcPct val="80000"/>
              </a:lnSpc>
            </a:pPr>
            <a:r>
              <a:rPr lang="en-US" sz="1300" dirty="0">
                <a:latin typeface="Arial" panose="020B0604020202020204" pitchFamily="34" charset="0"/>
                <a:cs typeface="Arial" panose="020B0604020202020204" pitchFamily="34" charset="0"/>
              </a:rPr>
              <a:t>Jelili Ojodu, MPH </a:t>
            </a:r>
          </a:p>
          <a:p>
            <a:pPr>
              <a:lnSpc>
                <a:spcPct val="80000"/>
              </a:lnSpc>
            </a:pPr>
            <a:r>
              <a:rPr lang="en-US" sz="1300" dirty="0">
                <a:latin typeface="Arial" panose="020B0604020202020204" pitchFamily="34" charset="0"/>
                <a:cs typeface="Arial" panose="020B0604020202020204" pitchFamily="34" charset="0"/>
              </a:rPr>
              <a:t>Matt Oster, MD, MPH </a:t>
            </a:r>
          </a:p>
          <a:p>
            <a:pPr>
              <a:lnSpc>
                <a:spcPct val="80000"/>
              </a:lnSpc>
            </a:pPr>
            <a:r>
              <a:rPr lang="en-US" sz="1300" dirty="0">
                <a:latin typeface="Arial" panose="020B0604020202020204" pitchFamily="34" charset="0"/>
                <a:cs typeface="Arial" panose="020B0604020202020204" pitchFamily="34" charset="0"/>
              </a:rPr>
              <a:t>Georgina Peacock, MD, MPH </a:t>
            </a:r>
          </a:p>
          <a:p>
            <a:pPr>
              <a:lnSpc>
                <a:spcPct val="80000"/>
              </a:lnSpc>
            </a:pPr>
            <a:r>
              <a:rPr lang="en-US" sz="1300" dirty="0">
                <a:latin typeface="Arial" panose="020B0604020202020204" pitchFamily="34" charset="0"/>
                <a:cs typeface="Arial" panose="020B0604020202020204" pitchFamily="34" charset="0"/>
              </a:rPr>
              <a:t>Nikia Sankofa, MPH, MPA </a:t>
            </a:r>
          </a:p>
          <a:p>
            <a:pPr>
              <a:lnSpc>
                <a:spcPct val="80000"/>
              </a:lnSpc>
            </a:pPr>
            <a:r>
              <a:rPr lang="en-US" sz="1300" dirty="0">
                <a:latin typeface="Arial" panose="020B0604020202020204" pitchFamily="34" charset="0"/>
                <a:cs typeface="Arial" panose="020B0604020202020204" pitchFamily="34" charset="0"/>
              </a:rPr>
              <a:t>Debi Sarkar, MPH </a:t>
            </a:r>
          </a:p>
          <a:p>
            <a:pPr>
              <a:lnSpc>
                <a:spcPct val="80000"/>
              </a:lnSpc>
            </a:pPr>
            <a:r>
              <a:rPr lang="en-US" sz="1300" dirty="0">
                <a:latin typeface="Arial" panose="020B0604020202020204" pitchFamily="34" charset="0"/>
                <a:cs typeface="Arial" panose="020B0604020202020204" pitchFamily="34" charset="0"/>
              </a:rPr>
              <a:t>Scott Shone, PhD </a:t>
            </a:r>
          </a:p>
          <a:p>
            <a:pPr>
              <a:lnSpc>
                <a:spcPct val="80000"/>
              </a:lnSpc>
            </a:pPr>
            <a:r>
              <a:rPr lang="en-US" sz="1300" dirty="0">
                <a:latin typeface="Arial" panose="020B0604020202020204" pitchFamily="34" charset="0"/>
                <a:cs typeface="Arial" panose="020B0604020202020204" pitchFamily="34" charset="0"/>
              </a:rPr>
              <a:t>Marvin So, MPH </a:t>
            </a:r>
          </a:p>
          <a:p>
            <a:pPr>
              <a:lnSpc>
                <a:spcPct val="80000"/>
              </a:lnSpc>
            </a:pPr>
            <a:r>
              <a:rPr lang="en-US" sz="1300" dirty="0">
                <a:latin typeface="Arial" panose="020B0604020202020204" pitchFamily="34" charset="0"/>
                <a:cs typeface="Arial" panose="020B0604020202020204" pitchFamily="34" charset="0"/>
              </a:rPr>
              <a:t>Catharine Riley, PhD, MPH </a:t>
            </a:r>
          </a:p>
          <a:p>
            <a:pPr>
              <a:lnSpc>
                <a:spcPct val="80000"/>
              </a:lnSpc>
            </a:pPr>
            <a:r>
              <a:rPr lang="en-US" sz="1300" dirty="0">
                <a:latin typeface="Arial" panose="020B0604020202020204" pitchFamily="34" charset="0"/>
                <a:cs typeface="Arial" panose="020B0604020202020204" pitchFamily="34" charset="0"/>
              </a:rPr>
              <a:t>Kate Taft, MPH </a:t>
            </a:r>
          </a:p>
          <a:p>
            <a:pPr>
              <a:lnSpc>
                <a:spcPct val="80000"/>
              </a:lnSpc>
            </a:pPr>
            <a:r>
              <a:rPr lang="en-US" sz="1300" dirty="0">
                <a:latin typeface="Arial" panose="020B0604020202020204" pitchFamily="34" charset="0"/>
                <a:cs typeface="Arial" panose="020B0604020202020204" pitchFamily="34" charset="0"/>
              </a:rPr>
              <a:t>Janet Thomas, MD </a:t>
            </a:r>
          </a:p>
          <a:p>
            <a:pPr>
              <a:lnSpc>
                <a:spcPct val="80000"/>
              </a:lnSpc>
            </a:pPr>
            <a:r>
              <a:rPr lang="en-US" sz="1300" dirty="0">
                <a:latin typeface="Arial" panose="020B0604020202020204" pitchFamily="34" charset="0"/>
                <a:cs typeface="Arial" panose="020B0604020202020204" pitchFamily="34" charset="0"/>
              </a:rPr>
              <a:t>John. D. Thompson, PhD, MPH, MPA</a:t>
            </a:r>
          </a:p>
          <a:p>
            <a:pPr>
              <a:lnSpc>
                <a:spcPct val="80000"/>
              </a:lnSpc>
            </a:pPr>
            <a:r>
              <a:rPr lang="en-US" sz="1300" dirty="0" err="1">
                <a:latin typeface="Arial" panose="020B0604020202020204" pitchFamily="34" charset="0"/>
                <a:cs typeface="Arial" panose="020B0604020202020204" pitchFamily="34" charset="0"/>
              </a:rPr>
              <a:t>Calondra</a:t>
            </a:r>
            <a:r>
              <a:rPr lang="en-US" sz="1300" dirty="0">
                <a:latin typeface="Arial" panose="020B0604020202020204" pitchFamily="34" charset="0"/>
                <a:cs typeface="Arial" panose="020B0604020202020204" pitchFamily="34" charset="0"/>
              </a:rPr>
              <a:t> Tibbs, MPH  </a:t>
            </a:r>
          </a:p>
          <a:p>
            <a:pPr>
              <a:lnSpc>
                <a:spcPct val="80000"/>
              </a:lnSpc>
            </a:pPr>
            <a:r>
              <a:rPr lang="en-US" sz="1300" dirty="0">
                <a:latin typeface="Arial" panose="020B0604020202020204" pitchFamily="34" charset="0"/>
                <a:cs typeface="Arial" panose="020B0604020202020204" pitchFamily="34" charset="0"/>
              </a:rPr>
              <a:t>Kim Van </a:t>
            </a:r>
            <a:r>
              <a:rPr lang="en-US" sz="1300" dirty="0" err="1">
                <a:latin typeface="Arial" panose="020B0604020202020204" pitchFamily="34" charset="0"/>
                <a:cs typeface="Arial" panose="020B0604020202020204" pitchFamily="34" charset="0"/>
              </a:rPr>
              <a:t>Naarden</a:t>
            </a:r>
            <a:r>
              <a:rPr lang="en-US" sz="1300" dirty="0">
                <a:latin typeface="Arial" panose="020B0604020202020204" pitchFamily="34" charset="0"/>
                <a:cs typeface="Arial" panose="020B0604020202020204" pitchFamily="34" charset="0"/>
              </a:rPr>
              <a:t>-Braun, PhD </a:t>
            </a:r>
          </a:p>
          <a:p>
            <a:pPr>
              <a:lnSpc>
                <a:spcPct val="80000"/>
              </a:lnSpc>
            </a:pPr>
            <a:r>
              <a:rPr lang="en-US" sz="1300" dirty="0">
                <a:latin typeface="Arial" panose="020B0604020202020204" pitchFamily="34" charset="0"/>
                <a:cs typeface="Arial" panose="020B0604020202020204" pitchFamily="34" charset="0"/>
              </a:rPr>
              <a:t>Beth Vogel, MS </a:t>
            </a:r>
          </a:p>
          <a:p>
            <a:pPr>
              <a:lnSpc>
                <a:spcPct val="80000"/>
              </a:lnSpc>
            </a:pPr>
            <a:r>
              <a:rPr lang="en-US" sz="1300" dirty="0">
                <a:latin typeface="Arial" panose="020B0604020202020204" pitchFamily="34" charset="0"/>
                <a:cs typeface="Arial" panose="020B0604020202020204" pitchFamily="34" charset="0"/>
              </a:rPr>
              <a:t>Johnna Watson, RN, BSN </a:t>
            </a:r>
          </a:p>
          <a:p>
            <a:pPr>
              <a:lnSpc>
                <a:spcPct val="80000"/>
              </a:lnSpc>
            </a:pPr>
            <a:r>
              <a:rPr lang="en-US" sz="1300" dirty="0">
                <a:latin typeface="Arial" panose="020B0604020202020204" pitchFamily="34" charset="0"/>
                <a:cs typeface="Arial" panose="020B0604020202020204" pitchFamily="34" charset="0"/>
              </a:rPr>
              <a:t>Carrie Wolf, MBS </a:t>
            </a:r>
          </a:p>
          <a:p>
            <a:pPr>
              <a:lnSpc>
                <a:spcPct val="80000"/>
              </a:lnSpc>
            </a:pPr>
            <a:r>
              <a:rPr lang="en-US" sz="1300" dirty="0">
                <a:latin typeface="Arial" panose="020B0604020202020204" pitchFamily="34" charset="0"/>
                <a:cs typeface="Arial" panose="020B0604020202020204" pitchFamily="34" charset="0"/>
              </a:rPr>
              <a:t>Guisou Zarbalian, MS, MPH </a:t>
            </a:r>
          </a:p>
        </p:txBody>
      </p:sp>
    </p:spTree>
    <p:extLst>
      <p:ext uri="{BB962C8B-B14F-4D97-AF65-F5344CB8AC3E}">
        <p14:creationId xmlns:p14="http://schemas.microsoft.com/office/powerpoint/2010/main" val="1408554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2D8D-8D92-47BD-85CA-AFD5330B9EC8}"/>
              </a:ext>
            </a:extLst>
          </p:cNvPr>
          <p:cNvSpPr>
            <a:spLocks noGrp="1"/>
          </p:cNvSpPr>
          <p:nvPr>
            <p:ph type="title"/>
          </p:nvPr>
        </p:nvSpPr>
        <p:spPr>
          <a:xfrm>
            <a:off x="238539" y="228600"/>
            <a:ext cx="8229600" cy="1219200"/>
          </a:xfrm>
        </p:spPr>
        <p:txBody>
          <a:bodyPr/>
          <a:lstStyle/>
          <a:p>
            <a:pPr algn="ctr"/>
            <a:r>
              <a:rPr lang="en-US" sz="3200" dirty="0">
                <a:solidFill>
                  <a:srgbClr val="00386B"/>
                </a:solidFill>
                <a:latin typeface="Arial" panose="020B0604020202020204" pitchFamily="34" charset="0"/>
                <a:cs typeface="Arial" panose="020B0604020202020204" pitchFamily="34" charset="0"/>
              </a:rPr>
              <a:t>Version II Updates</a:t>
            </a:r>
          </a:p>
        </p:txBody>
      </p:sp>
      <p:sp>
        <p:nvSpPr>
          <p:cNvPr id="3" name="Content Placeholder 2">
            <a:extLst>
              <a:ext uri="{FF2B5EF4-FFF2-40B4-BE49-F238E27FC236}">
                <a16:creationId xmlns:a16="http://schemas.microsoft.com/office/drawing/2014/main" id="{4FCE59D3-4CE2-42A9-8311-0A50AAA87E77}"/>
              </a:ext>
            </a:extLst>
          </p:cNvPr>
          <p:cNvSpPr>
            <a:spLocks noGrp="1"/>
          </p:cNvSpPr>
          <p:nvPr>
            <p:ph idx="1"/>
          </p:nvPr>
        </p:nvSpPr>
        <p:spPr>
          <a:xfrm>
            <a:off x="218661" y="1424609"/>
            <a:ext cx="8229600" cy="4419600"/>
          </a:xfrm>
        </p:spPr>
        <p:txBody>
          <a:bodyPr>
            <a:normAutofit fontScale="92500" lnSpcReduction="20000"/>
          </a:bodyPr>
          <a:lstStyle/>
          <a:p>
            <a:pPr marL="514350" indent="-514350">
              <a:buFont typeface="Arial" panose="020B0604020202020204" pitchFamily="34" charset="0"/>
              <a:buChar char="•"/>
            </a:pPr>
            <a:r>
              <a:rPr lang="en-US" dirty="0"/>
              <a:t>Added point of care screening for critical congenital heart defects and newborn hearing</a:t>
            </a:r>
          </a:p>
          <a:p>
            <a:pPr marL="457200" indent="-457200">
              <a:buFont typeface="Arial" panose="020B0604020202020204" pitchFamily="34" charset="0"/>
              <a:buChar char="•"/>
            </a:pPr>
            <a:r>
              <a:rPr lang="en-US" dirty="0"/>
              <a:t>Streamlined text into a usable checklist tool for emergency planners at the state and local level</a:t>
            </a:r>
          </a:p>
          <a:p>
            <a:pPr marL="1200150" lvl="1" indent="-457200"/>
            <a:r>
              <a:rPr lang="en-US" dirty="0"/>
              <a:t>Planning checklist and flowchart</a:t>
            </a:r>
          </a:p>
          <a:p>
            <a:pPr marL="1200150" lvl="1" indent="-457200"/>
            <a:r>
              <a:rPr lang="en-US" dirty="0"/>
              <a:t>Updated and included other resources / tools</a:t>
            </a:r>
          </a:p>
          <a:p>
            <a:pPr marL="457200" indent="-457200">
              <a:buFont typeface="Arial" panose="020B0604020202020204" pitchFamily="34" charset="0"/>
              <a:buChar char="•"/>
            </a:pPr>
            <a:r>
              <a:rPr lang="en-US" dirty="0"/>
              <a:t>Added a Strategic Objective and reworded remaining to make more active</a:t>
            </a:r>
          </a:p>
          <a:p>
            <a:pPr marL="457200" indent="-457200">
              <a:buFont typeface="Arial" panose="020B0604020202020204" pitchFamily="34" charset="0"/>
              <a:buChar char="•"/>
            </a:pPr>
            <a:r>
              <a:rPr lang="en-US" dirty="0"/>
              <a:t>Incorporation of EMAC</a:t>
            </a:r>
          </a:p>
          <a:p>
            <a:pPr marL="457200" indent="-457200">
              <a:buFont typeface="Arial" panose="020B0604020202020204" pitchFamily="34" charset="0"/>
              <a:buChar char="•"/>
            </a:pPr>
            <a:r>
              <a:rPr lang="en-US" dirty="0"/>
              <a:t>Expanded section on legal issues</a:t>
            </a:r>
          </a:p>
        </p:txBody>
      </p:sp>
    </p:spTree>
    <p:extLst>
      <p:ext uri="{BB962C8B-B14F-4D97-AF65-F5344CB8AC3E}">
        <p14:creationId xmlns:p14="http://schemas.microsoft.com/office/powerpoint/2010/main" val="398758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494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3" descr="A screenshot of a cell phone&#10;&#10;Description generated with very high confidence">
            <a:extLst>
              <a:ext uri="{FF2B5EF4-FFF2-40B4-BE49-F238E27FC236}">
                <a16:creationId xmlns:a16="http://schemas.microsoft.com/office/drawing/2014/main" id="{78C60FE2-CC91-4A22-859B-877D7F940E24}"/>
              </a:ext>
            </a:extLst>
          </p:cNvPr>
          <p:cNvPicPr>
            <a:picLocks noGrp="1" noChangeAspect="1"/>
          </p:cNvPicPr>
          <p:nvPr>
            <p:ph idx="1"/>
          </p:nvPr>
        </p:nvPicPr>
        <p:blipFill>
          <a:blip r:embed="rId3"/>
          <a:stretch>
            <a:fillRect/>
          </a:stretch>
        </p:blipFill>
        <p:spPr>
          <a:xfrm>
            <a:off x="1175008" y="643467"/>
            <a:ext cx="6793983" cy="5571066"/>
          </a:xfrm>
          <a:prstGeom prst="rect">
            <a:avLst/>
          </a:prstGeom>
        </p:spPr>
      </p:pic>
    </p:spTree>
    <p:extLst>
      <p:ext uri="{BB962C8B-B14F-4D97-AF65-F5344CB8AC3E}">
        <p14:creationId xmlns:p14="http://schemas.microsoft.com/office/powerpoint/2010/main" val="2306653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228600" y="304800"/>
            <a:ext cx="82296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altLang="en-US" sz="3600" dirty="0">
                <a:solidFill>
                  <a:srgbClr val="00386B"/>
                </a:solidFill>
                <a:latin typeface="Arial" panose="020B0604020202020204" pitchFamily="34" charset="0"/>
                <a:cs typeface="Arial" panose="020B0604020202020204" pitchFamily="34" charset="0"/>
              </a:rPr>
              <a:t>New Strategic Objectives</a:t>
            </a:r>
          </a:p>
        </p:txBody>
      </p:sp>
      <p:sp>
        <p:nvSpPr>
          <p:cNvPr id="3" name="Content Placeholder 2"/>
          <p:cNvSpPr>
            <a:spLocks noGrp="1"/>
          </p:cNvSpPr>
          <p:nvPr>
            <p:ph idx="1"/>
          </p:nvPr>
        </p:nvSpPr>
        <p:spPr>
          <a:xfrm>
            <a:off x="228600" y="1219200"/>
            <a:ext cx="8229600" cy="4876800"/>
          </a:xfrm>
        </p:spPr>
        <p:txBody>
          <a:bodyPr>
            <a:noAutofit/>
          </a:bodyPr>
          <a:lstStyle/>
          <a:p>
            <a:pPr marL="514350" indent="-514350">
              <a:buFont typeface="+mj-lt"/>
              <a:buAutoNum type="arabicPeriod"/>
              <a:defRPr/>
            </a:pPr>
            <a:r>
              <a:rPr lang="en-US" sz="2000" dirty="0">
                <a:latin typeface="Arial" panose="020B0604020202020204" pitchFamily="34" charset="0"/>
              </a:rPr>
              <a:t>Ongoing communication to families, providers, birth facilities, and agency staff is ensured. </a:t>
            </a:r>
          </a:p>
          <a:p>
            <a:pPr marL="514350" indent="-514350">
              <a:buFont typeface="+mj-lt"/>
              <a:buAutoNum type="arabicPeriod"/>
              <a:defRPr/>
            </a:pPr>
            <a:r>
              <a:rPr lang="en-US" sz="2000" dirty="0">
                <a:latin typeface="Arial" panose="020B0604020202020204" pitchFamily="34" charset="0"/>
              </a:rPr>
              <a:t>Families are educated about newborn screening.</a:t>
            </a:r>
          </a:p>
          <a:p>
            <a:pPr marL="514350" indent="-514350">
              <a:buFont typeface="+mj-lt"/>
              <a:buAutoNum type="arabicPeriod"/>
              <a:defRPr/>
            </a:pPr>
            <a:r>
              <a:rPr lang="en-US" sz="2000" dirty="0">
                <a:latin typeface="Arial" panose="020B0604020202020204" pitchFamily="34" charset="0"/>
              </a:rPr>
              <a:t>Screens are conducted; specimens are collected and transported. </a:t>
            </a:r>
          </a:p>
          <a:p>
            <a:pPr marL="514350" indent="-514350">
              <a:buFont typeface="+mj-lt"/>
              <a:buAutoNum type="arabicPeriod"/>
              <a:defRPr/>
            </a:pPr>
            <a:r>
              <a:rPr lang="en-US" sz="2000" dirty="0">
                <a:latin typeface="Arial" panose="020B0604020202020204" pitchFamily="34" charset="0"/>
              </a:rPr>
              <a:t>Specimens are shipped to the designated newborn screening laboratory site.</a:t>
            </a:r>
          </a:p>
          <a:p>
            <a:pPr marL="514350" indent="-514350">
              <a:buFont typeface="+mj-lt"/>
              <a:buAutoNum type="arabicPeriod"/>
              <a:defRPr/>
            </a:pPr>
            <a:r>
              <a:rPr lang="en-US" sz="2000" dirty="0">
                <a:latin typeface="Arial" panose="020B0604020202020204" pitchFamily="34" charset="0"/>
              </a:rPr>
              <a:t>Specimens are processed.</a:t>
            </a:r>
          </a:p>
          <a:p>
            <a:pPr marL="514350" indent="-514350">
              <a:buFont typeface="+mj-lt"/>
              <a:buAutoNum type="arabicPeriod"/>
              <a:defRPr/>
            </a:pPr>
            <a:r>
              <a:rPr lang="en-US" sz="2000" dirty="0">
                <a:latin typeface="Arial" panose="020B0604020202020204" pitchFamily="34" charset="0"/>
              </a:rPr>
              <a:t>Screening results are reported to physicians and families.</a:t>
            </a:r>
          </a:p>
          <a:p>
            <a:pPr marL="514350" indent="-514350">
              <a:buFont typeface="+mj-lt"/>
              <a:buAutoNum type="arabicPeriod"/>
              <a:defRPr/>
            </a:pPr>
            <a:r>
              <a:rPr lang="en-US" sz="2000" dirty="0">
                <a:latin typeface="Arial" panose="020B0604020202020204" pitchFamily="34" charset="0"/>
              </a:rPr>
              <a:t>Diagnostic testing is performed for infants with urgent positive screening results.</a:t>
            </a:r>
          </a:p>
          <a:p>
            <a:pPr marL="514350" indent="-514350">
              <a:buFont typeface="+mj-lt"/>
              <a:buAutoNum type="arabicPeriod"/>
              <a:defRPr/>
            </a:pPr>
            <a:r>
              <a:rPr lang="en-US" sz="2000" dirty="0">
                <a:latin typeface="Arial" panose="020B0604020202020204" pitchFamily="34" charset="0"/>
              </a:rPr>
              <a:t>Availability of treatment and management resources is ensured.</a:t>
            </a:r>
          </a:p>
          <a:p>
            <a:pPr marL="514350" indent="-514350">
              <a:buFont typeface="+mj-lt"/>
              <a:buAutoNum type="arabicPeriod"/>
              <a:defRPr/>
            </a:pPr>
            <a:r>
              <a:rPr lang="en-US" sz="2000" dirty="0">
                <a:latin typeface="Arial" panose="020B0604020202020204" pitchFamily="34" charset="0"/>
              </a:rPr>
              <a:t>Carry out other activities determined appropriate by the HHS Secretary.</a:t>
            </a:r>
          </a:p>
          <a:p>
            <a:pPr>
              <a:defRPr/>
            </a:pPr>
            <a:endParaRPr lang="en-US" sz="2000" dirty="0">
              <a:latin typeface="Arial" panose="020B0604020202020204" pitchFamily="34" charset="0"/>
            </a:endParaRPr>
          </a:p>
        </p:txBody>
      </p:sp>
      <p:sp>
        <p:nvSpPr>
          <p:cNvPr id="2" name="Rectangle 1"/>
          <p:cNvSpPr/>
          <p:nvPr/>
        </p:nvSpPr>
        <p:spPr>
          <a:xfrm>
            <a:off x="228600" y="1143000"/>
            <a:ext cx="8229600" cy="114300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126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RSAWhiteAccessibleVersio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772</Words>
  <Application>Microsoft Office PowerPoint</Application>
  <PresentationFormat>On-screen Show (4:3)</PresentationFormat>
  <Paragraphs>129</Paragraphs>
  <Slides>14</Slides>
  <Notes>13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14</vt:i4>
      </vt:variant>
    </vt:vector>
  </HeadingPairs>
  <TitlesOfParts>
    <vt:vector size="26" baseType="lpstr">
      <vt:lpstr>ＭＳ Ｐゴシック</vt:lpstr>
      <vt:lpstr>Adobe Garamond Pro</vt:lpstr>
      <vt:lpstr>Adobe Gothic Std B</vt:lpstr>
      <vt:lpstr>Arial</vt:lpstr>
      <vt:lpstr>Arial Unicode MS</vt:lpstr>
      <vt:lpstr>Calibri</vt:lpstr>
      <vt:lpstr>Cambria</vt:lpstr>
      <vt:lpstr>Courier New</vt:lpstr>
      <vt:lpstr>Garamond</vt:lpstr>
      <vt:lpstr>ヒラギノ角ゴ Pro W3</vt:lpstr>
      <vt:lpstr>Office Theme</vt:lpstr>
      <vt:lpstr>HRSAWhiteAccessibleVersion</vt:lpstr>
      <vt:lpstr>National Newborn Screening Contingency Plan</vt:lpstr>
      <vt:lpstr>Newborn Screening &amp; Contingency Planning</vt:lpstr>
      <vt:lpstr>Developing a National NBS Contingency Plan Framework</vt:lpstr>
      <vt:lpstr>Purpose of the National NBS CONPLAN</vt:lpstr>
      <vt:lpstr>Version II: Update Goals</vt:lpstr>
      <vt:lpstr>Advisory Committee Members:</vt:lpstr>
      <vt:lpstr>Version II Updates</vt:lpstr>
      <vt:lpstr>PowerPoint Presentation</vt:lpstr>
      <vt:lpstr>New Strategic Objectives</vt:lpstr>
      <vt:lpstr>PowerPoint Presentation</vt:lpstr>
      <vt:lpstr>PowerPoint Presentation</vt:lpstr>
      <vt:lpstr>Additional Resources</vt:lpstr>
      <vt:lpstr>Reflections from the CONPLAN process</vt:lpstr>
      <vt:lpstr>  Thank you!   ktaft@amchp.org 202-266-3056 http://www.amchp.org/programsandtopics/CHILD-HEALTH/projects/newborn-screening/Pages/default.aspx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Newborn Screening Contingency Plan</dc:title>
  <dc:creator>Kate Taft</dc:creator>
  <cp:lastModifiedBy>Kate Taft</cp:lastModifiedBy>
  <cp:revision>3</cp:revision>
  <dcterms:created xsi:type="dcterms:W3CDTF">2018-10-21T18:50:37Z</dcterms:created>
  <dcterms:modified xsi:type="dcterms:W3CDTF">2018-10-21T19:00:03Z</dcterms:modified>
</cp:coreProperties>
</file>